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7" d="100"/>
          <a:sy n="77" d="100"/>
        </p:scale>
        <p:origin x="1618"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6E58CD9-075F-4E23-98E0-8CA064D2207F}"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09F47B-490B-4B1D-A547-F51DB786046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6E58CD9-075F-4E23-98E0-8CA064D2207F}"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09F47B-490B-4B1D-A547-F51DB786046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6E58CD9-075F-4E23-98E0-8CA064D2207F}"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09F47B-490B-4B1D-A547-F51DB786046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6E58CD9-075F-4E23-98E0-8CA064D2207F}"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09F47B-490B-4B1D-A547-F51DB786046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6E58CD9-075F-4E23-98E0-8CA064D2207F}"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09F47B-490B-4B1D-A547-F51DB786046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6E58CD9-075F-4E23-98E0-8CA064D2207F}"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09F47B-490B-4B1D-A547-F51DB786046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6E58CD9-075F-4E23-98E0-8CA064D2207F}" type="datetimeFigureOut">
              <a:rPr lang="en-US" smtClean="0"/>
              <a:pPr/>
              <a:t>7/29/2026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09F47B-490B-4B1D-A547-F51DB786046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6E58CD9-075F-4E23-98E0-8CA064D2207F}" type="datetimeFigureOut">
              <a:rPr lang="en-US" smtClean="0"/>
              <a:pPr/>
              <a:t>7/29/2026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A09F47B-490B-4B1D-A547-F51DB786046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E58CD9-075F-4E23-98E0-8CA064D2207F}" type="datetimeFigureOut">
              <a:rPr lang="en-US" smtClean="0"/>
              <a:pPr/>
              <a:t>7/29/2026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A09F47B-490B-4B1D-A547-F51DB786046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6E58CD9-075F-4E23-98E0-8CA064D2207F}"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09F47B-490B-4B1D-A547-F51DB786046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6E58CD9-075F-4E23-98E0-8CA064D2207F}"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09F47B-490B-4B1D-A547-F51DB786046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E58CD9-075F-4E23-98E0-8CA064D2207F}" type="datetimeFigureOut">
              <a:rPr lang="en-US" smtClean="0"/>
              <a:pPr/>
              <a:t>7/29/2026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09F47B-490B-4B1D-A547-F51DB786046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9796" y="260648"/>
            <a:ext cx="7772400" cy="1714512"/>
          </a:xfrm>
        </p:spPr>
        <p:txBody>
          <a:bodyPr>
            <a:noAutofit/>
          </a:bodyPr>
          <a:lstStyle/>
          <a:p>
            <a:r>
              <a:rPr lang="en-US" sz="3500" b="1" dirty="0"/>
              <a:t>ILO Convention 193 on Decent Work in the Platform Economy and Convention 177 on </a:t>
            </a:r>
            <a:r>
              <a:rPr lang="en-US" sz="3500" b="1" dirty="0" err="1"/>
              <a:t>HomeWork</a:t>
            </a:r>
            <a:endParaRPr lang="en-US" sz="3500" dirty="0"/>
          </a:p>
        </p:txBody>
      </p:sp>
      <p:sp>
        <p:nvSpPr>
          <p:cNvPr id="3" name="Subtitle 2"/>
          <p:cNvSpPr>
            <a:spLocks noGrp="1"/>
          </p:cNvSpPr>
          <p:nvPr>
            <p:ph type="subTitle" idx="1"/>
          </p:nvPr>
        </p:nvSpPr>
        <p:spPr>
          <a:xfrm>
            <a:off x="827584" y="2276872"/>
            <a:ext cx="7416824" cy="4392488"/>
          </a:xfrm>
        </p:spPr>
        <p:txBody>
          <a:bodyPr>
            <a:noAutofit/>
          </a:bodyPr>
          <a:lstStyle/>
          <a:p>
            <a:pPr algn="l"/>
            <a:r>
              <a:rPr lang="en-US" sz="2200" dirty="0">
                <a:solidFill>
                  <a:schemeClr val="tx1"/>
                </a:solidFill>
              </a:rPr>
              <a:t>In the 1990s, a series of three standard-setting discussions on what was called “new forms of work” were placed on the ILC agenda by the ILO Governing Body:</a:t>
            </a:r>
            <a:br>
              <a:rPr lang="en-US" sz="2200" dirty="0">
                <a:solidFill>
                  <a:schemeClr val="tx1"/>
                </a:solidFill>
              </a:rPr>
            </a:br>
            <a:r>
              <a:rPr lang="en-US" sz="2200" dirty="0">
                <a:solidFill>
                  <a:schemeClr val="tx1"/>
                </a:solidFill>
              </a:rPr>
              <a:t>   - Part-time Work (1993/94)</a:t>
            </a:r>
            <a:br>
              <a:rPr lang="en-US" sz="2200" dirty="0">
                <a:solidFill>
                  <a:schemeClr val="tx1"/>
                </a:solidFill>
              </a:rPr>
            </a:br>
            <a:r>
              <a:rPr lang="en-US" sz="2200" dirty="0">
                <a:solidFill>
                  <a:schemeClr val="tx1"/>
                </a:solidFill>
              </a:rPr>
              <a:t>   - Home Work (1995/96)</a:t>
            </a:r>
            <a:br>
              <a:rPr lang="en-US" sz="2200" dirty="0">
                <a:solidFill>
                  <a:schemeClr val="tx1"/>
                </a:solidFill>
              </a:rPr>
            </a:br>
            <a:r>
              <a:rPr lang="en-US" sz="2200" dirty="0">
                <a:solidFill>
                  <a:schemeClr val="tx1"/>
                </a:solidFill>
              </a:rPr>
              <a:t>   - Contract Work (1997/98)</a:t>
            </a:r>
          </a:p>
          <a:p>
            <a:pPr algn="l"/>
            <a:endParaRPr lang="en-US" sz="2200" dirty="0">
              <a:solidFill>
                <a:schemeClr val="tx1"/>
              </a:solidFill>
            </a:endParaRPr>
          </a:p>
          <a:p>
            <a:pPr algn="l"/>
            <a:r>
              <a:rPr lang="en-US" sz="2200" dirty="0">
                <a:solidFill>
                  <a:schemeClr val="tx1"/>
                </a:solidFill>
              </a:rPr>
              <a:t>The Employers were not happy about the three new Conventions up for discussion on the ILC agenda.</a:t>
            </a:r>
          </a:p>
          <a:p>
            <a:pPr algn="l"/>
            <a:r>
              <a:rPr lang="en-US" sz="2200" dirty="0">
                <a:solidFill>
                  <a:schemeClr val="tx1"/>
                </a:solidFill>
              </a:rPr>
              <a:t>Already they were advocating for the ILO to move away from regulation of new forms of work – which  they preferred to remain unregulated.</a:t>
            </a:r>
          </a:p>
          <a:p>
            <a:endParaRPr lang="en-US" sz="2200"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ILO Convention 177 on Homework</a:t>
            </a:r>
          </a:p>
        </p:txBody>
      </p:sp>
      <p:sp>
        <p:nvSpPr>
          <p:cNvPr id="3" name="Content Placeholder 2"/>
          <p:cNvSpPr>
            <a:spLocks noGrp="1"/>
          </p:cNvSpPr>
          <p:nvPr>
            <p:ph idx="1"/>
          </p:nvPr>
        </p:nvSpPr>
        <p:spPr/>
        <p:txBody>
          <a:bodyPr>
            <a:noAutofit/>
          </a:bodyPr>
          <a:lstStyle/>
          <a:p>
            <a:pPr>
              <a:lnSpc>
                <a:spcPct val="150000"/>
              </a:lnSpc>
            </a:pPr>
            <a:r>
              <a:rPr lang="en-US" sz="2500" dirty="0"/>
              <a:t>There was a very big fight in 1995</a:t>
            </a:r>
          </a:p>
          <a:p>
            <a:pPr>
              <a:lnSpc>
                <a:spcPct val="150000"/>
              </a:lnSpc>
            </a:pPr>
            <a:r>
              <a:rPr lang="en-US" sz="2500" dirty="0"/>
              <a:t>Employers created a scandal by boycotting the second year’s discussion in 1996</a:t>
            </a:r>
          </a:p>
          <a:p>
            <a:pPr>
              <a:lnSpc>
                <a:spcPct val="150000"/>
              </a:lnSpc>
            </a:pPr>
            <a:r>
              <a:rPr lang="en-US" sz="2500" dirty="0"/>
              <a:t>Finally, the Convention was adopted in 1996</a:t>
            </a:r>
          </a:p>
          <a:p>
            <a:pPr>
              <a:lnSpc>
                <a:spcPct val="150000"/>
              </a:lnSpc>
            </a:pPr>
            <a:r>
              <a:rPr lang="en-US" sz="2500" dirty="0"/>
              <a:t>BUT the Convention did NOT cover own-account (self-employed) home-based workers,  only home-based workers in an employment relationship. We lost that part of the fight.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2002 ILO Resolution on Decent Work and the Informal Economy </a:t>
            </a:r>
          </a:p>
        </p:txBody>
      </p:sp>
      <p:sp>
        <p:nvSpPr>
          <p:cNvPr id="3" name="Content Placeholder 2"/>
          <p:cNvSpPr>
            <a:spLocks noGrp="1"/>
          </p:cNvSpPr>
          <p:nvPr>
            <p:ph idx="1"/>
          </p:nvPr>
        </p:nvSpPr>
        <p:spPr/>
        <p:txBody>
          <a:bodyPr>
            <a:noAutofit/>
          </a:bodyPr>
          <a:lstStyle/>
          <a:p>
            <a:r>
              <a:rPr lang="en-US" sz="2600" dirty="0"/>
              <a:t>After a big fight, which went to a vote, the status of own-account (self-employed) workers was officially </a:t>
            </a:r>
            <a:r>
              <a:rPr lang="en-US" sz="2600" dirty="0" err="1"/>
              <a:t>recognised</a:t>
            </a:r>
            <a:r>
              <a:rPr lang="en-US" sz="2600" dirty="0"/>
              <a:t> for the first time by the ILC:</a:t>
            </a:r>
          </a:p>
          <a:p>
            <a:pPr marL="0" indent="0">
              <a:buNone/>
            </a:pPr>
            <a:endParaRPr lang="en-US" sz="2600" dirty="0"/>
          </a:p>
          <a:p>
            <a:r>
              <a:rPr lang="en-US" sz="2600" dirty="0"/>
              <a:t>Clause 4 of the Resolution says:</a:t>
            </a:r>
          </a:p>
          <a:p>
            <a:pPr marL="0" indent="0">
              <a:buNone/>
            </a:pPr>
            <a:r>
              <a:rPr lang="en-US" sz="2600" dirty="0"/>
              <a:t> “</a:t>
            </a:r>
            <a:r>
              <a:rPr lang="en-US" sz="2600" i="1" dirty="0"/>
              <a:t>Workers in the informal economy include both wage workers and own account workers.  Most own account workers are as insecure and vulnerable as wage workers and move from one situation to the other.  Because they lack protection, rights and representation, these workers often remain trapped in poverty</a:t>
            </a:r>
            <a:r>
              <a:rPr lang="en-US" sz="2600" dirty="0"/>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642918"/>
            <a:ext cx="8572560" cy="1785950"/>
          </a:xfrm>
        </p:spPr>
        <p:txBody>
          <a:bodyPr>
            <a:normAutofit fontScale="90000"/>
          </a:bodyPr>
          <a:lstStyle/>
          <a:p>
            <a:pPr marL="457200" indent="-457200" algn="l">
              <a:buFont typeface="Arial" panose="020B0604020202020204" pitchFamily="34" charset="0"/>
              <a:buChar char="•"/>
            </a:pPr>
            <a:r>
              <a:rPr lang="en-US" sz="2800" dirty="0"/>
              <a:t>BUT STILL most Member States do not really understand how to develop </a:t>
            </a:r>
            <a:r>
              <a:rPr lang="en-US" sz="2800" dirty="0" err="1"/>
              <a:t>labour</a:t>
            </a:r>
            <a:r>
              <a:rPr lang="en-US" sz="2800" dirty="0"/>
              <a:t> market policy and legislate for coverage of own-account workers in laws and policies</a:t>
            </a:r>
          </a:p>
        </p:txBody>
      </p:sp>
      <p:sp>
        <p:nvSpPr>
          <p:cNvPr id="3" name="Content Placeholder 2"/>
          <p:cNvSpPr>
            <a:spLocks noGrp="1"/>
          </p:cNvSpPr>
          <p:nvPr>
            <p:ph idx="1"/>
          </p:nvPr>
        </p:nvSpPr>
        <p:spPr>
          <a:xfrm>
            <a:off x="457200" y="2500306"/>
            <a:ext cx="8229600" cy="3625857"/>
          </a:xfrm>
        </p:spPr>
        <p:txBody>
          <a:bodyPr>
            <a:normAutofit/>
          </a:bodyPr>
          <a:lstStyle/>
          <a:p>
            <a:r>
              <a:rPr lang="en-US" sz="2500" dirty="0"/>
              <a:t>Hence own-account workers STILL find themselves excluded from worker rights that are exclusively for “employees” according to </a:t>
            </a:r>
            <a:r>
              <a:rPr lang="en-US" sz="2500" dirty="0" err="1"/>
              <a:t>labour</a:t>
            </a:r>
            <a:r>
              <a:rPr lang="en-US" sz="2500" dirty="0"/>
              <a:t> laws </a:t>
            </a:r>
            <a:r>
              <a:rPr lang="en-US" sz="2500" i="1" dirty="0"/>
              <a:t>(such as those which recognize the right to form and join trade unions</a:t>
            </a:r>
            <a:r>
              <a:rPr lang="en-US" sz="2500" dirty="0"/>
              <a:t>) or processes (</a:t>
            </a:r>
            <a:r>
              <a:rPr lang="en-US" sz="2500" i="1" dirty="0"/>
              <a:t>such as collective bargaining</a:t>
            </a:r>
            <a:r>
              <a:rPr lang="en-US" sz="2500" dirty="0"/>
              <a:t>) which are commonly understood to only apply to employers and employees – instead of to all workers and their negotiating counterparts.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3200" b="1" dirty="0"/>
              <a:t>Fast-forward to 2025-2026 discussion on Decent Work in the Platform Economy</a:t>
            </a:r>
          </a:p>
        </p:txBody>
      </p:sp>
      <p:sp>
        <p:nvSpPr>
          <p:cNvPr id="3" name="Content Placeholder 2"/>
          <p:cNvSpPr>
            <a:spLocks noGrp="1"/>
          </p:cNvSpPr>
          <p:nvPr>
            <p:ph idx="1"/>
          </p:nvPr>
        </p:nvSpPr>
        <p:spPr/>
        <p:txBody>
          <a:bodyPr>
            <a:normAutofit fontScale="77500" lnSpcReduction="20000"/>
          </a:bodyPr>
          <a:lstStyle/>
          <a:p>
            <a:r>
              <a:rPr lang="en-US" dirty="0"/>
              <a:t>Very many digital platform workers are own-account workers, especially in the Global South.  We did not want own-account workers to be excluded again, as it happened with Convention 177 on Homework.</a:t>
            </a:r>
          </a:p>
          <a:p>
            <a:pPr>
              <a:buNone/>
            </a:pPr>
            <a:endParaRPr lang="en-US" dirty="0"/>
          </a:p>
          <a:p>
            <a:r>
              <a:rPr lang="en-US" dirty="0"/>
              <a:t>Article 1(b) of the new Convention text defines a digital platform worker as a person employed or engaged to work</a:t>
            </a:r>
          </a:p>
          <a:p>
            <a:pPr lvl="1"/>
            <a:r>
              <a:rPr lang="en-US" dirty="0"/>
              <a:t>(</a:t>
            </a:r>
            <a:r>
              <a:rPr lang="en-US" dirty="0" err="1"/>
              <a:t>i</a:t>
            </a:r>
            <a:r>
              <a:rPr lang="en-US" dirty="0"/>
              <a:t>) for the provision of service </a:t>
            </a:r>
            <a:r>
              <a:rPr lang="en-US" dirty="0" err="1"/>
              <a:t>organised</a:t>
            </a:r>
            <a:r>
              <a:rPr lang="en-US" dirty="0"/>
              <a:t> and/or facilitated by a digital </a:t>
            </a:r>
            <a:r>
              <a:rPr lang="en-US" dirty="0" err="1"/>
              <a:t>labour</a:t>
            </a:r>
            <a:r>
              <a:rPr lang="en-US" dirty="0"/>
              <a:t> platform;</a:t>
            </a:r>
          </a:p>
          <a:p>
            <a:pPr lvl="1"/>
            <a:r>
              <a:rPr lang="en-US" dirty="0"/>
              <a:t>(ii) for remuneration or payment;</a:t>
            </a:r>
          </a:p>
          <a:p>
            <a:pPr lvl="1"/>
            <a:r>
              <a:rPr lang="en-US" dirty="0"/>
              <a:t>(iii) </a:t>
            </a:r>
            <a:r>
              <a:rPr lang="en-US" b="1" dirty="0"/>
              <a:t>regardless of their classification of status in employment.</a:t>
            </a:r>
            <a:endParaRPr lang="en-US" dirty="0"/>
          </a:p>
          <a:p>
            <a:pPr>
              <a:buNone/>
            </a:pPr>
            <a:endParaRPr lang="en-US" b="1" dirty="0"/>
          </a:p>
          <a:p>
            <a:pPr>
              <a:buNone/>
            </a:pPr>
            <a:r>
              <a:rPr lang="en-US" b="1" dirty="0"/>
              <a:t>This should cover our concerns, right?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b="1" dirty="0"/>
              <a:t>But there are many escape clauses for governments and the employers controlling digital platforms!!</a:t>
            </a:r>
          </a:p>
        </p:txBody>
      </p:sp>
      <p:sp>
        <p:nvSpPr>
          <p:cNvPr id="3" name="Content Placeholder 2"/>
          <p:cNvSpPr>
            <a:spLocks noGrp="1"/>
          </p:cNvSpPr>
          <p:nvPr>
            <p:ph idx="1"/>
          </p:nvPr>
        </p:nvSpPr>
        <p:spPr>
          <a:xfrm>
            <a:off x="457200" y="1571612"/>
            <a:ext cx="8229600" cy="4857784"/>
          </a:xfrm>
        </p:spPr>
        <p:txBody>
          <a:bodyPr>
            <a:noAutofit/>
          </a:bodyPr>
          <a:lstStyle/>
          <a:p>
            <a:r>
              <a:rPr lang="en-US" sz="1800" dirty="0"/>
              <a:t>Article 2 </a:t>
            </a:r>
            <a:r>
              <a:rPr lang="en-US" sz="1800" dirty="0" err="1"/>
              <a:t>para</a:t>
            </a:r>
            <a:r>
              <a:rPr lang="en-US" sz="1800" dirty="0"/>
              <a:t> 2 of the Convention text says “where special problems of a substantial nature arise, Member States may …….. exclude from the application of all or part of the Convention</a:t>
            </a:r>
          </a:p>
          <a:p>
            <a:pPr lvl="1">
              <a:buNone/>
            </a:pPr>
            <a:r>
              <a:rPr lang="en-US" sz="1800" dirty="0"/>
              <a:t>(a) limited categories of digital </a:t>
            </a:r>
            <a:r>
              <a:rPr lang="en-US" sz="1800" dirty="0" err="1"/>
              <a:t>labour</a:t>
            </a:r>
            <a:r>
              <a:rPr lang="en-US" sz="1800" dirty="0"/>
              <a:t> platforms; or</a:t>
            </a:r>
          </a:p>
          <a:p>
            <a:pPr lvl="1">
              <a:buNone/>
            </a:pPr>
            <a:r>
              <a:rPr lang="en-US" sz="1800" dirty="0"/>
              <a:t>(b) limited categories of digital platform workers</a:t>
            </a:r>
          </a:p>
          <a:p>
            <a:pPr lvl="1">
              <a:buNone/>
            </a:pPr>
            <a:endParaRPr lang="en-US" sz="1100" dirty="0"/>
          </a:p>
          <a:p>
            <a:r>
              <a:rPr lang="en-US" sz="1800" dirty="0"/>
              <a:t>Article 9 says “Each Member shall take measures to correct classification of digital platform workers </a:t>
            </a:r>
            <a:r>
              <a:rPr lang="en-US" sz="1800" b="1" dirty="0"/>
              <a:t>in respect of the existence of an employment relationship</a:t>
            </a:r>
            <a:r>
              <a:rPr lang="en-US" sz="1800" dirty="0"/>
              <a:t> ……….”</a:t>
            </a:r>
          </a:p>
          <a:p>
            <a:endParaRPr lang="en-US" sz="1100" dirty="0"/>
          </a:p>
          <a:p>
            <a:r>
              <a:rPr lang="en-US" sz="1800" dirty="0"/>
              <a:t>Article 10 para 3 says “Each Member shall </a:t>
            </a:r>
            <a:r>
              <a:rPr lang="en-US" sz="1800" b="1" dirty="0"/>
              <a:t>give consideration as to whether </a:t>
            </a:r>
            <a:r>
              <a:rPr lang="en-US" sz="1800" dirty="0"/>
              <a:t>the (remuneration) measures adopted under para 2(a) of this Article </a:t>
            </a:r>
            <a:r>
              <a:rPr lang="en-US" sz="1800" b="1" dirty="0"/>
              <a:t>shall be provided to digital platform workers who are not in an employment relationship</a:t>
            </a:r>
            <a:r>
              <a:rPr lang="en-US" sz="1800" dirty="0"/>
              <a:t>.”</a:t>
            </a:r>
          </a:p>
          <a:p>
            <a:endParaRPr lang="en-US" sz="1100" dirty="0"/>
          </a:p>
          <a:p>
            <a:r>
              <a:rPr lang="en-US" sz="1800" dirty="0"/>
              <a:t>Article 12 says “Each Member shall take measures to ensure that digital platform workers enjoy social security protection on terms no less </a:t>
            </a:r>
            <a:r>
              <a:rPr lang="en-US" sz="1800" dirty="0" err="1"/>
              <a:t>favourable</a:t>
            </a:r>
            <a:r>
              <a:rPr lang="en-US" sz="1800" dirty="0"/>
              <a:t> that those applicable to </a:t>
            </a:r>
            <a:r>
              <a:rPr lang="en-US" sz="1800" b="1" dirty="0"/>
              <a:t>other workers with the same classification of status in employment</a:t>
            </a:r>
            <a:r>
              <a:rPr lang="en-US" sz="1800" dirty="0"/>
              <a:t>.”  This is repeated in Article 23.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What does this mean?</a:t>
            </a:r>
          </a:p>
        </p:txBody>
      </p:sp>
      <p:sp>
        <p:nvSpPr>
          <p:cNvPr id="3" name="Content Placeholder 2"/>
          <p:cNvSpPr>
            <a:spLocks noGrp="1"/>
          </p:cNvSpPr>
          <p:nvPr>
            <p:ph idx="1"/>
          </p:nvPr>
        </p:nvSpPr>
        <p:spPr>
          <a:xfrm>
            <a:off x="457200" y="1214422"/>
            <a:ext cx="8229600" cy="5143536"/>
          </a:xfrm>
        </p:spPr>
        <p:txBody>
          <a:bodyPr>
            <a:normAutofit fontScale="77500" lnSpcReduction="20000"/>
          </a:bodyPr>
          <a:lstStyle/>
          <a:p>
            <a:endParaRPr lang="en-US" dirty="0"/>
          </a:p>
          <a:p>
            <a:pPr>
              <a:lnSpc>
                <a:spcPct val="120000"/>
              </a:lnSpc>
            </a:pPr>
            <a:r>
              <a:rPr lang="en-US" dirty="0"/>
              <a:t>Unlike in the case of Convention 177, own-account (self-employed) digital platform workers are </a:t>
            </a:r>
            <a:r>
              <a:rPr lang="en-US" b="1" dirty="0"/>
              <a:t>not excluded </a:t>
            </a:r>
            <a:r>
              <a:rPr lang="en-US" dirty="0"/>
              <a:t>by the Platform Workers Convention, but instead they are </a:t>
            </a:r>
            <a:r>
              <a:rPr lang="en-US" b="1" dirty="0"/>
              <a:t>relegated to a second-class status </a:t>
            </a:r>
            <a:r>
              <a:rPr lang="en-US" dirty="0"/>
              <a:t>in comparison to those who have an employment relationship.</a:t>
            </a:r>
          </a:p>
          <a:p>
            <a:pPr marL="0" indent="0">
              <a:lnSpc>
                <a:spcPct val="120000"/>
              </a:lnSpc>
              <a:buNone/>
            </a:pPr>
            <a:endParaRPr lang="en-US" dirty="0"/>
          </a:p>
          <a:p>
            <a:pPr>
              <a:lnSpc>
                <a:spcPct val="120000"/>
              </a:lnSpc>
            </a:pPr>
            <a:r>
              <a:rPr lang="en-US" dirty="0"/>
              <a:t>In principle, home-based workers who start to use Apps for their access to work would be covered by both Conventions 177 and 193.  However, own-account home-based workers are not covered by C177, but could be covered by C193 to some extent – at east in relation to </a:t>
            </a:r>
            <a:r>
              <a:rPr lang="en-US" b="1" dirty="0"/>
              <a:t>Article 1(b)(iii)</a:t>
            </a:r>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168</TotalTime>
  <Words>776</Words>
  <Application>Microsoft Office PowerPoint</Application>
  <PresentationFormat>On-screen Show (4:3)</PresentationFormat>
  <Paragraphs>41</Paragraphs>
  <Slides>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ILO Convention 193 on Decent Work in the Platform Economy and Convention 177 on HomeWork</vt:lpstr>
      <vt:lpstr>ILO Convention 177 on Homework</vt:lpstr>
      <vt:lpstr>2002 ILO Resolution on Decent Work and the Informal Economy </vt:lpstr>
      <vt:lpstr>BUT STILL most Member States do not really understand how to develop labour market policy and legislate for coverage of own-account workers in laws and policies</vt:lpstr>
      <vt:lpstr>Fast-forward to 2025-2026 discussion on Decent Work in the Platform Economy</vt:lpstr>
      <vt:lpstr>But there are many escape clauses for governments and the employers controlling digital platforms!!</vt:lpstr>
      <vt:lpstr>What does this mean?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Decent Work in the Platform Economy: a reflection for our approach to ILC 2026</dc:title>
  <dc:creator>Pat Horn</dc:creator>
  <cp:lastModifiedBy>sarbani kattel</cp:lastModifiedBy>
  <cp:revision>37</cp:revision>
  <dcterms:created xsi:type="dcterms:W3CDTF">2026-03-08T13:09:28Z</dcterms:created>
  <dcterms:modified xsi:type="dcterms:W3CDTF">2026-07-29T09:22:23Z</dcterms:modified>
</cp:coreProperties>
</file>