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96" r:id="rId3"/>
  </p:sldMasterIdLst>
  <p:notesMasterIdLst>
    <p:notesMasterId r:id="rId26"/>
  </p:notesMasterIdLst>
  <p:sldIdLst>
    <p:sldId id="289" r:id="rId4"/>
    <p:sldId id="456" r:id="rId5"/>
    <p:sldId id="259" r:id="rId6"/>
    <p:sldId id="257" r:id="rId7"/>
    <p:sldId id="417" r:id="rId8"/>
    <p:sldId id="454" r:id="rId9"/>
    <p:sldId id="453" r:id="rId10"/>
    <p:sldId id="262" r:id="rId11"/>
    <p:sldId id="258" r:id="rId12"/>
    <p:sldId id="287" r:id="rId13"/>
    <p:sldId id="268" r:id="rId14"/>
    <p:sldId id="451" r:id="rId15"/>
    <p:sldId id="455" r:id="rId16"/>
    <p:sldId id="286" r:id="rId17"/>
    <p:sldId id="275" r:id="rId18"/>
    <p:sldId id="279" r:id="rId19"/>
    <p:sldId id="314" r:id="rId20"/>
    <p:sldId id="315" r:id="rId21"/>
    <p:sldId id="340" r:id="rId22"/>
    <p:sldId id="354" r:id="rId23"/>
    <p:sldId id="306" r:id="rId24"/>
    <p:sldId id="28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6667" autoAdjust="0"/>
    <p:restoredTop sz="94660"/>
  </p:normalViewPr>
  <p:slideViewPr>
    <p:cSldViewPr snapToGrid="0">
      <p:cViewPr varScale="1">
        <p:scale>
          <a:sx n="66" d="100"/>
          <a:sy n="66" d="100"/>
        </p:scale>
        <p:origin x="208" y="2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E1A4CF-861C-B941-A39E-5BA91B4F4536}" type="doc">
      <dgm:prSet loTypeId="urn:microsoft.com/office/officeart/2008/layout/SquareAccentList" loCatId="" qsTypeId="urn:microsoft.com/office/officeart/2005/8/quickstyle/simple1" qsCatId="simple" csTypeId="urn:microsoft.com/office/officeart/2005/8/colors/accent1_2" csCatId="accent1" phldr="1"/>
      <dgm:spPr/>
      <dgm:t>
        <a:bodyPr/>
        <a:lstStyle/>
        <a:p>
          <a:endParaRPr lang="en-GB"/>
        </a:p>
      </dgm:t>
    </dgm:pt>
    <dgm:pt modelId="{FB36313A-0759-5746-8CC2-1B6B915A65B2}">
      <dgm:prSet phldrT="[Text]" custT="1"/>
      <dgm:spPr/>
      <dgm:t>
        <a:bodyPr/>
        <a:lstStyle/>
        <a:p>
          <a:r>
            <a:rPr lang="en-GB" sz="2400" b="1" dirty="0"/>
            <a:t>Online web-based platforms</a:t>
          </a:r>
        </a:p>
      </dgm:t>
    </dgm:pt>
    <dgm:pt modelId="{7786BE95-33D6-A549-B096-3B20BDDFD40B}" type="parTrans" cxnId="{CA13AAFD-0BC2-6647-84CE-7178C8ADB2DD}">
      <dgm:prSet/>
      <dgm:spPr/>
      <dgm:t>
        <a:bodyPr/>
        <a:lstStyle/>
        <a:p>
          <a:endParaRPr lang="en-GB"/>
        </a:p>
      </dgm:t>
    </dgm:pt>
    <dgm:pt modelId="{96C343B3-4207-A44A-8741-6063C85985A6}" type="sibTrans" cxnId="{CA13AAFD-0BC2-6647-84CE-7178C8ADB2DD}">
      <dgm:prSet/>
      <dgm:spPr/>
      <dgm:t>
        <a:bodyPr/>
        <a:lstStyle/>
        <a:p>
          <a:endParaRPr lang="en-GB"/>
        </a:p>
      </dgm:t>
    </dgm:pt>
    <dgm:pt modelId="{1A5297F4-FC87-264A-AA89-A55B18EB9CB3}">
      <dgm:prSet phldrT="[Text]"/>
      <dgm:spPr/>
      <dgm:t>
        <a:bodyPr/>
        <a:lstStyle/>
        <a:p>
          <a:r>
            <a:rPr lang="en-GB" dirty="0"/>
            <a:t>Freelance (Upwork, Freelancer, </a:t>
          </a:r>
          <a:r>
            <a:rPr lang="en-GB" dirty="0" err="1"/>
            <a:t>Toptal</a:t>
          </a:r>
          <a:r>
            <a:rPr lang="en-GB" dirty="0"/>
            <a:t>)</a:t>
          </a:r>
        </a:p>
      </dgm:t>
    </dgm:pt>
    <dgm:pt modelId="{9DF0F36F-D3EE-6940-8F95-627A493355B7}" type="parTrans" cxnId="{17250AFC-4766-E140-927E-07289D7D1656}">
      <dgm:prSet/>
      <dgm:spPr/>
      <dgm:t>
        <a:bodyPr/>
        <a:lstStyle/>
        <a:p>
          <a:endParaRPr lang="en-GB"/>
        </a:p>
      </dgm:t>
    </dgm:pt>
    <dgm:pt modelId="{A8BACFF6-74C9-AC4D-86CA-3DAA79F1074A}" type="sibTrans" cxnId="{17250AFC-4766-E140-927E-07289D7D1656}">
      <dgm:prSet/>
      <dgm:spPr/>
      <dgm:t>
        <a:bodyPr/>
        <a:lstStyle/>
        <a:p>
          <a:endParaRPr lang="en-GB"/>
        </a:p>
      </dgm:t>
    </dgm:pt>
    <dgm:pt modelId="{E6EA00F1-B83E-2349-AAE1-A16807D7013C}">
      <dgm:prSet phldrT="[Text]"/>
      <dgm:spPr/>
      <dgm:t>
        <a:bodyPr/>
        <a:lstStyle/>
        <a:p>
          <a:r>
            <a:rPr lang="en-GB" dirty="0"/>
            <a:t>Microtasks (</a:t>
          </a:r>
          <a:r>
            <a:rPr lang="en-GB" dirty="0" err="1"/>
            <a:t>Playment</a:t>
          </a:r>
          <a:r>
            <a:rPr lang="en-GB" dirty="0"/>
            <a:t>, </a:t>
          </a:r>
          <a:r>
            <a:rPr lang="en-GB" dirty="0" err="1"/>
            <a:t>MTurk</a:t>
          </a:r>
          <a:r>
            <a:rPr lang="en-GB" dirty="0"/>
            <a:t>, </a:t>
          </a:r>
          <a:r>
            <a:rPr lang="en-GB" dirty="0" err="1"/>
            <a:t>Clickworker</a:t>
          </a:r>
          <a:r>
            <a:rPr lang="en-GB" dirty="0"/>
            <a:t>)</a:t>
          </a:r>
        </a:p>
      </dgm:t>
    </dgm:pt>
    <dgm:pt modelId="{9225007C-7934-154A-85B3-C8984A124118}" type="parTrans" cxnId="{F69F1E81-9E7F-B442-9CBF-6944412132EA}">
      <dgm:prSet/>
      <dgm:spPr/>
      <dgm:t>
        <a:bodyPr/>
        <a:lstStyle/>
        <a:p>
          <a:endParaRPr lang="en-GB"/>
        </a:p>
      </dgm:t>
    </dgm:pt>
    <dgm:pt modelId="{4693CDB2-F6DB-7049-91C3-5649345DED02}" type="sibTrans" cxnId="{F69F1E81-9E7F-B442-9CBF-6944412132EA}">
      <dgm:prSet/>
      <dgm:spPr/>
      <dgm:t>
        <a:bodyPr/>
        <a:lstStyle/>
        <a:p>
          <a:endParaRPr lang="en-GB"/>
        </a:p>
      </dgm:t>
    </dgm:pt>
    <dgm:pt modelId="{7A0A3CE1-A579-334D-B71D-1D9FA487F5A7}">
      <dgm:prSet phldrT="[Text]"/>
      <dgm:spPr/>
      <dgm:t>
        <a:bodyPr/>
        <a:lstStyle/>
        <a:p>
          <a:r>
            <a:rPr lang="en-GB" dirty="0"/>
            <a:t>Competitive programming and scientific research (</a:t>
          </a:r>
          <a:r>
            <a:rPr lang="en-GB" dirty="0" err="1"/>
            <a:t>Topcoder</a:t>
          </a:r>
          <a:r>
            <a:rPr lang="en-GB" dirty="0"/>
            <a:t>, </a:t>
          </a:r>
          <a:r>
            <a:rPr lang="en-GB" dirty="0" err="1"/>
            <a:t>HackerRank</a:t>
          </a:r>
          <a:r>
            <a:rPr lang="en-GB" dirty="0"/>
            <a:t>, Kaggle)</a:t>
          </a:r>
        </a:p>
      </dgm:t>
    </dgm:pt>
    <dgm:pt modelId="{725BC87B-E000-A243-9DB6-A41F12F537E5}" type="parTrans" cxnId="{A6F30AE8-6251-D94B-98E1-002A47D936C4}">
      <dgm:prSet/>
      <dgm:spPr/>
      <dgm:t>
        <a:bodyPr/>
        <a:lstStyle/>
        <a:p>
          <a:endParaRPr lang="en-GB"/>
        </a:p>
      </dgm:t>
    </dgm:pt>
    <dgm:pt modelId="{E058AE89-21D9-B443-931B-ECB3E82CEA36}" type="sibTrans" cxnId="{A6F30AE8-6251-D94B-98E1-002A47D936C4}">
      <dgm:prSet/>
      <dgm:spPr/>
      <dgm:t>
        <a:bodyPr/>
        <a:lstStyle/>
        <a:p>
          <a:endParaRPr lang="en-GB"/>
        </a:p>
      </dgm:t>
    </dgm:pt>
    <dgm:pt modelId="{D8BA8738-6D67-234B-B2B7-0CC8542C970A}">
      <dgm:prSet phldrT="[Text]" custT="1"/>
      <dgm:spPr/>
      <dgm:t>
        <a:bodyPr/>
        <a:lstStyle/>
        <a:p>
          <a:r>
            <a:rPr lang="en-GB" sz="2400" b="1" dirty="0"/>
            <a:t>Location-based platforms </a:t>
          </a:r>
        </a:p>
      </dgm:t>
    </dgm:pt>
    <dgm:pt modelId="{D538BE00-F5EF-6248-88B7-DD39B6F9D516}" type="parTrans" cxnId="{DE23B638-05B4-E04A-A09E-4E97A204B0A6}">
      <dgm:prSet/>
      <dgm:spPr/>
      <dgm:t>
        <a:bodyPr/>
        <a:lstStyle/>
        <a:p>
          <a:endParaRPr lang="en-GB"/>
        </a:p>
      </dgm:t>
    </dgm:pt>
    <dgm:pt modelId="{C5EC380E-C77A-FB4A-AD4C-43385A2CC634}" type="sibTrans" cxnId="{DE23B638-05B4-E04A-A09E-4E97A204B0A6}">
      <dgm:prSet/>
      <dgm:spPr/>
      <dgm:t>
        <a:bodyPr/>
        <a:lstStyle/>
        <a:p>
          <a:endParaRPr lang="en-GB"/>
        </a:p>
      </dgm:t>
    </dgm:pt>
    <dgm:pt modelId="{C88F59EE-418C-854A-BF98-029E1560A0FF}">
      <dgm:prSet phldrT="[Text]"/>
      <dgm:spPr/>
      <dgm:t>
        <a:bodyPr/>
        <a:lstStyle/>
        <a:p>
          <a:r>
            <a:rPr lang="en-GB" dirty="0"/>
            <a:t>Taxi (Uber, Ola, Bolt)</a:t>
          </a:r>
        </a:p>
      </dgm:t>
    </dgm:pt>
    <dgm:pt modelId="{30B719F6-D49D-C74E-80C5-91FEBE89DAE2}" type="parTrans" cxnId="{ECF40B58-2425-484A-B3CD-8C12753DBB14}">
      <dgm:prSet/>
      <dgm:spPr/>
      <dgm:t>
        <a:bodyPr/>
        <a:lstStyle/>
        <a:p>
          <a:endParaRPr lang="en-GB"/>
        </a:p>
      </dgm:t>
    </dgm:pt>
    <dgm:pt modelId="{BE831C62-3438-3E48-8470-7148C921B50B}" type="sibTrans" cxnId="{ECF40B58-2425-484A-B3CD-8C12753DBB14}">
      <dgm:prSet/>
      <dgm:spPr/>
      <dgm:t>
        <a:bodyPr/>
        <a:lstStyle/>
        <a:p>
          <a:endParaRPr lang="en-GB"/>
        </a:p>
      </dgm:t>
    </dgm:pt>
    <dgm:pt modelId="{4FAFB2F0-4FA0-FF4E-883B-F9D45723747F}">
      <dgm:prSet phldrT="[Text]"/>
      <dgm:spPr/>
      <dgm:t>
        <a:bodyPr/>
        <a:lstStyle/>
        <a:p>
          <a:r>
            <a:rPr lang="en-GB" dirty="0"/>
            <a:t>Delivery platforms (Ubereasts, Swiggy, Rappi, Grab)</a:t>
          </a:r>
        </a:p>
      </dgm:t>
    </dgm:pt>
    <dgm:pt modelId="{B6495A4B-D7A4-354A-9AF9-8DAEDA569934}" type="parTrans" cxnId="{FD48481D-FFF2-7547-BB13-684348B8065E}">
      <dgm:prSet/>
      <dgm:spPr/>
      <dgm:t>
        <a:bodyPr/>
        <a:lstStyle/>
        <a:p>
          <a:endParaRPr lang="en-GB"/>
        </a:p>
      </dgm:t>
    </dgm:pt>
    <dgm:pt modelId="{AEF1C614-AED3-2B46-B969-8558C9FF33E8}" type="sibTrans" cxnId="{FD48481D-FFF2-7547-BB13-684348B8065E}">
      <dgm:prSet/>
      <dgm:spPr/>
      <dgm:t>
        <a:bodyPr/>
        <a:lstStyle/>
        <a:p>
          <a:endParaRPr lang="en-GB"/>
        </a:p>
      </dgm:t>
    </dgm:pt>
    <dgm:pt modelId="{7E1A0476-33CE-4341-8847-3A55B00AE15B}">
      <dgm:prSet phldrT="[Text]"/>
      <dgm:spPr/>
      <dgm:t>
        <a:bodyPr/>
        <a:lstStyle/>
        <a:p>
          <a:r>
            <a:rPr lang="en-GB" dirty="0"/>
            <a:t>Domestic services (</a:t>
          </a:r>
          <a:r>
            <a:rPr lang="en-GB" dirty="0" err="1"/>
            <a:t>SweepSouth</a:t>
          </a:r>
          <a:r>
            <a:rPr lang="en-GB" dirty="0"/>
            <a:t>, </a:t>
          </a:r>
          <a:r>
            <a:rPr lang="en-GB" dirty="0" err="1"/>
            <a:t>Meetmybai</a:t>
          </a:r>
          <a:r>
            <a:rPr lang="en-GB" dirty="0"/>
            <a:t>, </a:t>
          </a:r>
          <a:r>
            <a:rPr lang="en-GB" dirty="0" err="1"/>
            <a:t>Batmaid</a:t>
          </a:r>
          <a:r>
            <a:rPr lang="en-GB" dirty="0"/>
            <a:t>)</a:t>
          </a:r>
        </a:p>
      </dgm:t>
    </dgm:pt>
    <dgm:pt modelId="{20554333-F5AC-8045-8D89-99A47A490553}" type="parTrans" cxnId="{0B2F64E2-A873-FA43-9688-960524104BA2}">
      <dgm:prSet/>
      <dgm:spPr/>
      <dgm:t>
        <a:bodyPr/>
        <a:lstStyle/>
        <a:p>
          <a:endParaRPr lang="en-GB"/>
        </a:p>
      </dgm:t>
    </dgm:pt>
    <dgm:pt modelId="{7B9B2F1B-5994-BD45-BF93-96E6116B85C3}" type="sibTrans" cxnId="{0B2F64E2-A873-FA43-9688-960524104BA2}">
      <dgm:prSet/>
      <dgm:spPr/>
      <dgm:t>
        <a:bodyPr/>
        <a:lstStyle/>
        <a:p>
          <a:endParaRPr lang="en-GB"/>
        </a:p>
      </dgm:t>
    </dgm:pt>
    <dgm:pt modelId="{FC343DFD-F99C-0344-AFCF-1D41DEBB3E7D}">
      <dgm:prSet phldrT="[Text]"/>
      <dgm:spPr/>
      <dgm:t>
        <a:bodyPr/>
        <a:lstStyle/>
        <a:p>
          <a:r>
            <a:rPr lang="en-GB" dirty="0"/>
            <a:t>Contest based (99designs, </a:t>
          </a:r>
          <a:r>
            <a:rPr lang="en-GB" dirty="0" err="1"/>
            <a:t>Designhill</a:t>
          </a:r>
          <a:r>
            <a:rPr lang="en-GB" dirty="0"/>
            <a:t>, </a:t>
          </a:r>
          <a:r>
            <a:rPr lang="en-GB" dirty="0" err="1"/>
            <a:t>DesignCrowd</a:t>
          </a:r>
          <a:r>
            <a:rPr lang="en-GB" dirty="0"/>
            <a:t>)</a:t>
          </a:r>
        </a:p>
      </dgm:t>
    </dgm:pt>
    <dgm:pt modelId="{B5D233C7-D410-4045-AC9E-55FE7B85032D}" type="parTrans" cxnId="{1DA123C6-1919-FE46-B514-75A61CC38AE0}">
      <dgm:prSet/>
      <dgm:spPr/>
      <dgm:t>
        <a:bodyPr/>
        <a:lstStyle/>
        <a:p>
          <a:endParaRPr lang="en-GB"/>
        </a:p>
      </dgm:t>
    </dgm:pt>
    <dgm:pt modelId="{9C74C1A4-291E-0E4E-A1D7-EFC1ADE25186}" type="sibTrans" cxnId="{1DA123C6-1919-FE46-B514-75A61CC38AE0}">
      <dgm:prSet/>
      <dgm:spPr/>
      <dgm:t>
        <a:bodyPr/>
        <a:lstStyle/>
        <a:p>
          <a:endParaRPr lang="en-GB"/>
        </a:p>
      </dgm:t>
    </dgm:pt>
    <dgm:pt modelId="{00EF5129-DB70-F340-B6CC-120289EA2AC0}">
      <dgm:prSet phldrT="[Text]"/>
      <dgm:spPr/>
      <dgm:t>
        <a:bodyPr/>
        <a:lstStyle/>
        <a:p>
          <a:r>
            <a:rPr lang="en-GB" dirty="0"/>
            <a:t>Beauty services (Urban clap)</a:t>
          </a:r>
        </a:p>
      </dgm:t>
    </dgm:pt>
    <dgm:pt modelId="{58816F29-A71B-FC4E-9CAE-A2FCE41097B9}" type="parTrans" cxnId="{366F9668-2940-364C-8B11-3EFFBB9C7952}">
      <dgm:prSet/>
      <dgm:spPr/>
      <dgm:t>
        <a:bodyPr/>
        <a:lstStyle/>
        <a:p>
          <a:endParaRPr lang="en-GB"/>
        </a:p>
      </dgm:t>
    </dgm:pt>
    <dgm:pt modelId="{2EAE384D-CC35-E944-BB32-4B076C787057}" type="sibTrans" cxnId="{366F9668-2940-364C-8B11-3EFFBB9C7952}">
      <dgm:prSet/>
      <dgm:spPr/>
      <dgm:t>
        <a:bodyPr/>
        <a:lstStyle/>
        <a:p>
          <a:endParaRPr lang="en-GB"/>
        </a:p>
      </dgm:t>
    </dgm:pt>
    <dgm:pt modelId="{24E47587-377A-2F4E-8CC7-08274F45CFC6}" type="pres">
      <dgm:prSet presAssocID="{5AE1A4CF-861C-B941-A39E-5BA91B4F4536}" presName="layout" presStyleCnt="0">
        <dgm:presLayoutVars>
          <dgm:chMax/>
          <dgm:chPref/>
          <dgm:dir/>
          <dgm:resizeHandles/>
        </dgm:presLayoutVars>
      </dgm:prSet>
      <dgm:spPr/>
    </dgm:pt>
    <dgm:pt modelId="{A94771CD-BB05-D54A-91D1-71A97F3AE69E}" type="pres">
      <dgm:prSet presAssocID="{FB36313A-0759-5746-8CC2-1B6B915A65B2}" presName="root" presStyleCnt="0">
        <dgm:presLayoutVars>
          <dgm:chMax/>
          <dgm:chPref/>
        </dgm:presLayoutVars>
      </dgm:prSet>
      <dgm:spPr/>
    </dgm:pt>
    <dgm:pt modelId="{54C0CE1B-1914-DE4F-A80F-201730B08EA4}" type="pres">
      <dgm:prSet presAssocID="{FB36313A-0759-5746-8CC2-1B6B915A65B2}" presName="rootComposite" presStyleCnt="0">
        <dgm:presLayoutVars/>
      </dgm:prSet>
      <dgm:spPr/>
    </dgm:pt>
    <dgm:pt modelId="{97F18AB3-A846-8547-8ABA-43E2A7E9DBE2}" type="pres">
      <dgm:prSet presAssocID="{FB36313A-0759-5746-8CC2-1B6B915A65B2}" presName="ParentAccent" presStyleLbl="alignNode1" presStyleIdx="0" presStyleCnt="2"/>
      <dgm:spPr/>
    </dgm:pt>
    <dgm:pt modelId="{0BEBB6E8-6EBA-A343-8776-E5D5AAE096BF}" type="pres">
      <dgm:prSet presAssocID="{FB36313A-0759-5746-8CC2-1B6B915A65B2}" presName="ParentSmallAccent" presStyleLbl="fgAcc1" presStyleIdx="0" presStyleCnt="2"/>
      <dgm:spPr/>
    </dgm:pt>
    <dgm:pt modelId="{453C0C07-C341-B542-878B-30E8D3D54ACA}" type="pres">
      <dgm:prSet presAssocID="{FB36313A-0759-5746-8CC2-1B6B915A65B2}" presName="Parent" presStyleLbl="revTx" presStyleIdx="0" presStyleCnt="10">
        <dgm:presLayoutVars>
          <dgm:chMax/>
          <dgm:chPref val="4"/>
          <dgm:bulletEnabled val="1"/>
        </dgm:presLayoutVars>
      </dgm:prSet>
      <dgm:spPr/>
    </dgm:pt>
    <dgm:pt modelId="{CD52885B-1A76-B642-BE83-D22BB9CAF560}" type="pres">
      <dgm:prSet presAssocID="{FB36313A-0759-5746-8CC2-1B6B915A65B2}" presName="childShape" presStyleCnt="0">
        <dgm:presLayoutVars>
          <dgm:chMax val="0"/>
          <dgm:chPref val="0"/>
        </dgm:presLayoutVars>
      </dgm:prSet>
      <dgm:spPr/>
    </dgm:pt>
    <dgm:pt modelId="{55262DF3-0CD9-4F48-9F6C-2FDB6230F563}" type="pres">
      <dgm:prSet presAssocID="{1A5297F4-FC87-264A-AA89-A55B18EB9CB3}" presName="childComposite" presStyleCnt="0">
        <dgm:presLayoutVars>
          <dgm:chMax val="0"/>
          <dgm:chPref val="0"/>
        </dgm:presLayoutVars>
      </dgm:prSet>
      <dgm:spPr/>
    </dgm:pt>
    <dgm:pt modelId="{F083277E-F232-DF4A-8CCB-D0E962ED71BE}" type="pres">
      <dgm:prSet presAssocID="{1A5297F4-FC87-264A-AA89-A55B18EB9CB3}" presName="ChildAccent" presStyleLbl="solidFgAcc1" presStyleIdx="0" presStyleCnt="8"/>
      <dgm:spPr/>
    </dgm:pt>
    <dgm:pt modelId="{328B4C6E-B9F5-BA4D-8419-2FBB7F7E2A08}" type="pres">
      <dgm:prSet presAssocID="{1A5297F4-FC87-264A-AA89-A55B18EB9CB3}" presName="Child" presStyleLbl="revTx" presStyleIdx="1" presStyleCnt="10">
        <dgm:presLayoutVars>
          <dgm:chMax val="0"/>
          <dgm:chPref val="0"/>
          <dgm:bulletEnabled val="1"/>
        </dgm:presLayoutVars>
      </dgm:prSet>
      <dgm:spPr/>
    </dgm:pt>
    <dgm:pt modelId="{71465540-0C15-1F45-953D-FE18F9F1A4B1}" type="pres">
      <dgm:prSet presAssocID="{E6EA00F1-B83E-2349-AAE1-A16807D7013C}" presName="childComposite" presStyleCnt="0">
        <dgm:presLayoutVars>
          <dgm:chMax val="0"/>
          <dgm:chPref val="0"/>
        </dgm:presLayoutVars>
      </dgm:prSet>
      <dgm:spPr/>
    </dgm:pt>
    <dgm:pt modelId="{E7D3C596-B629-9F46-9C43-D4C61EC189D5}" type="pres">
      <dgm:prSet presAssocID="{E6EA00F1-B83E-2349-AAE1-A16807D7013C}" presName="ChildAccent" presStyleLbl="solidFgAcc1" presStyleIdx="1" presStyleCnt="8"/>
      <dgm:spPr/>
    </dgm:pt>
    <dgm:pt modelId="{F2C98E9F-631E-6D4E-86F4-DBC5E6530F74}" type="pres">
      <dgm:prSet presAssocID="{E6EA00F1-B83E-2349-AAE1-A16807D7013C}" presName="Child" presStyleLbl="revTx" presStyleIdx="2" presStyleCnt="10">
        <dgm:presLayoutVars>
          <dgm:chMax val="0"/>
          <dgm:chPref val="0"/>
          <dgm:bulletEnabled val="1"/>
        </dgm:presLayoutVars>
      </dgm:prSet>
      <dgm:spPr/>
    </dgm:pt>
    <dgm:pt modelId="{45DAACBC-9927-B140-A82A-346F3214BD99}" type="pres">
      <dgm:prSet presAssocID="{7A0A3CE1-A579-334D-B71D-1D9FA487F5A7}" presName="childComposite" presStyleCnt="0">
        <dgm:presLayoutVars>
          <dgm:chMax val="0"/>
          <dgm:chPref val="0"/>
        </dgm:presLayoutVars>
      </dgm:prSet>
      <dgm:spPr/>
    </dgm:pt>
    <dgm:pt modelId="{A3461E66-1BED-7B4B-AF64-1EF2F71E4818}" type="pres">
      <dgm:prSet presAssocID="{7A0A3CE1-A579-334D-B71D-1D9FA487F5A7}" presName="ChildAccent" presStyleLbl="solidFgAcc1" presStyleIdx="2" presStyleCnt="8"/>
      <dgm:spPr/>
    </dgm:pt>
    <dgm:pt modelId="{34E83945-3F17-4844-B816-9A465BFCBE6D}" type="pres">
      <dgm:prSet presAssocID="{7A0A3CE1-A579-334D-B71D-1D9FA487F5A7}" presName="Child" presStyleLbl="revTx" presStyleIdx="3" presStyleCnt="10">
        <dgm:presLayoutVars>
          <dgm:chMax val="0"/>
          <dgm:chPref val="0"/>
          <dgm:bulletEnabled val="1"/>
        </dgm:presLayoutVars>
      </dgm:prSet>
      <dgm:spPr/>
    </dgm:pt>
    <dgm:pt modelId="{50DA6C8C-A7FA-C84F-8C29-C0A263B5C66B}" type="pres">
      <dgm:prSet presAssocID="{FC343DFD-F99C-0344-AFCF-1D41DEBB3E7D}" presName="childComposite" presStyleCnt="0">
        <dgm:presLayoutVars>
          <dgm:chMax val="0"/>
          <dgm:chPref val="0"/>
        </dgm:presLayoutVars>
      </dgm:prSet>
      <dgm:spPr/>
    </dgm:pt>
    <dgm:pt modelId="{FA348B9F-E0EC-E846-860D-CF84CC41EB7F}" type="pres">
      <dgm:prSet presAssocID="{FC343DFD-F99C-0344-AFCF-1D41DEBB3E7D}" presName="ChildAccent" presStyleLbl="solidFgAcc1" presStyleIdx="3" presStyleCnt="8"/>
      <dgm:spPr/>
    </dgm:pt>
    <dgm:pt modelId="{F04F0744-DBAC-654C-8EEE-C937295F86CE}" type="pres">
      <dgm:prSet presAssocID="{FC343DFD-F99C-0344-AFCF-1D41DEBB3E7D}" presName="Child" presStyleLbl="revTx" presStyleIdx="4" presStyleCnt="10">
        <dgm:presLayoutVars>
          <dgm:chMax val="0"/>
          <dgm:chPref val="0"/>
          <dgm:bulletEnabled val="1"/>
        </dgm:presLayoutVars>
      </dgm:prSet>
      <dgm:spPr/>
    </dgm:pt>
    <dgm:pt modelId="{3E347953-5996-794B-9723-01109B308B5A}" type="pres">
      <dgm:prSet presAssocID="{D8BA8738-6D67-234B-B2B7-0CC8542C970A}" presName="root" presStyleCnt="0">
        <dgm:presLayoutVars>
          <dgm:chMax/>
          <dgm:chPref/>
        </dgm:presLayoutVars>
      </dgm:prSet>
      <dgm:spPr/>
    </dgm:pt>
    <dgm:pt modelId="{0BC80988-59BA-1D46-88FB-4C3D6A523EAA}" type="pres">
      <dgm:prSet presAssocID="{D8BA8738-6D67-234B-B2B7-0CC8542C970A}" presName="rootComposite" presStyleCnt="0">
        <dgm:presLayoutVars/>
      </dgm:prSet>
      <dgm:spPr/>
    </dgm:pt>
    <dgm:pt modelId="{6A9EC28E-EA26-B245-B40D-1382DC651329}" type="pres">
      <dgm:prSet presAssocID="{D8BA8738-6D67-234B-B2B7-0CC8542C970A}" presName="ParentAccent" presStyleLbl="alignNode1" presStyleIdx="1" presStyleCnt="2"/>
      <dgm:spPr/>
    </dgm:pt>
    <dgm:pt modelId="{86287E6A-DC2F-B145-A478-7E238F0B8262}" type="pres">
      <dgm:prSet presAssocID="{D8BA8738-6D67-234B-B2B7-0CC8542C970A}" presName="ParentSmallAccent" presStyleLbl="fgAcc1" presStyleIdx="1" presStyleCnt="2"/>
      <dgm:spPr/>
    </dgm:pt>
    <dgm:pt modelId="{514CE512-B43E-5044-918A-EB99E0546E4A}" type="pres">
      <dgm:prSet presAssocID="{D8BA8738-6D67-234B-B2B7-0CC8542C970A}" presName="Parent" presStyleLbl="revTx" presStyleIdx="5" presStyleCnt="10">
        <dgm:presLayoutVars>
          <dgm:chMax/>
          <dgm:chPref val="4"/>
          <dgm:bulletEnabled val="1"/>
        </dgm:presLayoutVars>
      </dgm:prSet>
      <dgm:spPr/>
    </dgm:pt>
    <dgm:pt modelId="{38A9711D-C83B-3940-A9BA-69CA16C0C851}" type="pres">
      <dgm:prSet presAssocID="{D8BA8738-6D67-234B-B2B7-0CC8542C970A}" presName="childShape" presStyleCnt="0">
        <dgm:presLayoutVars>
          <dgm:chMax val="0"/>
          <dgm:chPref val="0"/>
        </dgm:presLayoutVars>
      </dgm:prSet>
      <dgm:spPr/>
    </dgm:pt>
    <dgm:pt modelId="{10D5660D-D19C-6246-A53A-F2FD398F2C71}" type="pres">
      <dgm:prSet presAssocID="{C88F59EE-418C-854A-BF98-029E1560A0FF}" presName="childComposite" presStyleCnt="0">
        <dgm:presLayoutVars>
          <dgm:chMax val="0"/>
          <dgm:chPref val="0"/>
        </dgm:presLayoutVars>
      </dgm:prSet>
      <dgm:spPr/>
    </dgm:pt>
    <dgm:pt modelId="{807F6EB3-7C88-4A4F-A36D-09E03A92A1D4}" type="pres">
      <dgm:prSet presAssocID="{C88F59EE-418C-854A-BF98-029E1560A0FF}" presName="ChildAccent" presStyleLbl="solidFgAcc1" presStyleIdx="4" presStyleCnt="8"/>
      <dgm:spPr/>
    </dgm:pt>
    <dgm:pt modelId="{180F6919-2839-3F49-AC78-35B2A74A991B}" type="pres">
      <dgm:prSet presAssocID="{C88F59EE-418C-854A-BF98-029E1560A0FF}" presName="Child" presStyleLbl="revTx" presStyleIdx="6" presStyleCnt="10">
        <dgm:presLayoutVars>
          <dgm:chMax val="0"/>
          <dgm:chPref val="0"/>
          <dgm:bulletEnabled val="1"/>
        </dgm:presLayoutVars>
      </dgm:prSet>
      <dgm:spPr/>
    </dgm:pt>
    <dgm:pt modelId="{773CCE3B-9CFF-5048-B4CA-AC2D23848D71}" type="pres">
      <dgm:prSet presAssocID="{4FAFB2F0-4FA0-FF4E-883B-F9D45723747F}" presName="childComposite" presStyleCnt="0">
        <dgm:presLayoutVars>
          <dgm:chMax val="0"/>
          <dgm:chPref val="0"/>
        </dgm:presLayoutVars>
      </dgm:prSet>
      <dgm:spPr/>
    </dgm:pt>
    <dgm:pt modelId="{12A6D01A-9906-2145-9CC4-08B23B6E4DA5}" type="pres">
      <dgm:prSet presAssocID="{4FAFB2F0-4FA0-FF4E-883B-F9D45723747F}" presName="ChildAccent" presStyleLbl="solidFgAcc1" presStyleIdx="5" presStyleCnt="8"/>
      <dgm:spPr/>
    </dgm:pt>
    <dgm:pt modelId="{3A7E5472-EB79-434F-949E-E644800EBCDD}" type="pres">
      <dgm:prSet presAssocID="{4FAFB2F0-4FA0-FF4E-883B-F9D45723747F}" presName="Child" presStyleLbl="revTx" presStyleIdx="7" presStyleCnt="10">
        <dgm:presLayoutVars>
          <dgm:chMax val="0"/>
          <dgm:chPref val="0"/>
          <dgm:bulletEnabled val="1"/>
        </dgm:presLayoutVars>
      </dgm:prSet>
      <dgm:spPr/>
    </dgm:pt>
    <dgm:pt modelId="{867E8E4D-970B-EA47-B1B0-F26E634EA6F5}" type="pres">
      <dgm:prSet presAssocID="{7E1A0476-33CE-4341-8847-3A55B00AE15B}" presName="childComposite" presStyleCnt="0">
        <dgm:presLayoutVars>
          <dgm:chMax val="0"/>
          <dgm:chPref val="0"/>
        </dgm:presLayoutVars>
      </dgm:prSet>
      <dgm:spPr/>
    </dgm:pt>
    <dgm:pt modelId="{C6CB7B9D-F9BF-284B-B8EF-10F54BB45771}" type="pres">
      <dgm:prSet presAssocID="{7E1A0476-33CE-4341-8847-3A55B00AE15B}" presName="ChildAccent" presStyleLbl="solidFgAcc1" presStyleIdx="6" presStyleCnt="8"/>
      <dgm:spPr/>
    </dgm:pt>
    <dgm:pt modelId="{B0CF6397-D368-D742-968F-119A6C1E9C6A}" type="pres">
      <dgm:prSet presAssocID="{7E1A0476-33CE-4341-8847-3A55B00AE15B}" presName="Child" presStyleLbl="revTx" presStyleIdx="8" presStyleCnt="10">
        <dgm:presLayoutVars>
          <dgm:chMax val="0"/>
          <dgm:chPref val="0"/>
          <dgm:bulletEnabled val="1"/>
        </dgm:presLayoutVars>
      </dgm:prSet>
      <dgm:spPr/>
    </dgm:pt>
    <dgm:pt modelId="{51879182-CDCF-614F-845E-7BAE6CAF100B}" type="pres">
      <dgm:prSet presAssocID="{00EF5129-DB70-F340-B6CC-120289EA2AC0}" presName="childComposite" presStyleCnt="0">
        <dgm:presLayoutVars>
          <dgm:chMax val="0"/>
          <dgm:chPref val="0"/>
        </dgm:presLayoutVars>
      </dgm:prSet>
      <dgm:spPr/>
    </dgm:pt>
    <dgm:pt modelId="{008A786A-D1B1-D74C-86B0-E4EE87E60E1D}" type="pres">
      <dgm:prSet presAssocID="{00EF5129-DB70-F340-B6CC-120289EA2AC0}" presName="ChildAccent" presStyleLbl="solidFgAcc1" presStyleIdx="7" presStyleCnt="8"/>
      <dgm:spPr/>
    </dgm:pt>
    <dgm:pt modelId="{1E317471-9269-A74B-A54B-26A3038CF714}" type="pres">
      <dgm:prSet presAssocID="{00EF5129-DB70-F340-B6CC-120289EA2AC0}" presName="Child" presStyleLbl="revTx" presStyleIdx="9" presStyleCnt="10">
        <dgm:presLayoutVars>
          <dgm:chMax val="0"/>
          <dgm:chPref val="0"/>
          <dgm:bulletEnabled val="1"/>
        </dgm:presLayoutVars>
      </dgm:prSet>
      <dgm:spPr/>
    </dgm:pt>
  </dgm:ptLst>
  <dgm:cxnLst>
    <dgm:cxn modelId="{C96F3205-C445-004A-AFE9-C4F6DFAF5225}" type="presOf" srcId="{FB36313A-0759-5746-8CC2-1B6B915A65B2}" destId="{453C0C07-C341-B542-878B-30E8D3D54ACA}" srcOrd="0" destOrd="0" presId="urn:microsoft.com/office/officeart/2008/layout/SquareAccentList"/>
    <dgm:cxn modelId="{FD48481D-FFF2-7547-BB13-684348B8065E}" srcId="{D8BA8738-6D67-234B-B2B7-0CC8542C970A}" destId="{4FAFB2F0-4FA0-FF4E-883B-F9D45723747F}" srcOrd="1" destOrd="0" parTransId="{B6495A4B-D7A4-354A-9AF9-8DAEDA569934}" sibTransId="{AEF1C614-AED3-2B46-B969-8558C9FF33E8}"/>
    <dgm:cxn modelId="{BBB64424-1006-104F-B18B-4258B5C87499}" type="presOf" srcId="{00EF5129-DB70-F340-B6CC-120289EA2AC0}" destId="{1E317471-9269-A74B-A54B-26A3038CF714}" srcOrd="0" destOrd="0" presId="urn:microsoft.com/office/officeart/2008/layout/SquareAccentList"/>
    <dgm:cxn modelId="{9FB40A36-6D36-1B44-9797-7B7AD2A7DCE9}" type="presOf" srcId="{7E1A0476-33CE-4341-8847-3A55B00AE15B}" destId="{B0CF6397-D368-D742-968F-119A6C1E9C6A}" srcOrd="0" destOrd="0" presId="urn:microsoft.com/office/officeart/2008/layout/SquareAccentList"/>
    <dgm:cxn modelId="{DE23B638-05B4-E04A-A09E-4E97A204B0A6}" srcId="{5AE1A4CF-861C-B941-A39E-5BA91B4F4536}" destId="{D8BA8738-6D67-234B-B2B7-0CC8542C970A}" srcOrd="1" destOrd="0" parTransId="{D538BE00-F5EF-6248-88B7-DD39B6F9D516}" sibTransId="{C5EC380E-C77A-FB4A-AD4C-43385A2CC634}"/>
    <dgm:cxn modelId="{542A1945-D464-1F4F-B78B-47512CD4FE6D}" type="presOf" srcId="{FC343DFD-F99C-0344-AFCF-1D41DEBB3E7D}" destId="{F04F0744-DBAC-654C-8EEE-C937295F86CE}" srcOrd="0" destOrd="0" presId="urn:microsoft.com/office/officeart/2008/layout/SquareAccentList"/>
    <dgm:cxn modelId="{96EAA951-A810-5540-94C8-F62813609F6D}" type="presOf" srcId="{E6EA00F1-B83E-2349-AAE1-A16807D7013C}" destId="{F2C98E9F-631E-6D4E-86F4-DBC5E6530F74}" srcOrd="0" destOrd="0" presId="urn:microsoft.com/office/officeart/2008/layout/SquareAccentList"/>
    <dgm:cxn modelId="{ECF40B58-2425-484A-B3CD-8C12753DBB14}" srcId="{D8BA8738-6D67-234B-B2B7-0CC8542C970A}" destId="{C88F59EE-418C-854A-BF98-029E1560A0FF}" srcOrd="0" destOrd="0" parTransId="{30B719F6-D49D-C74E-80C5-91FEBE89DAE2}" sibTransId="{BE831C62-3438-3E48-8470-7148C921B50B}"/>
    <dgm:cxn modelId="{366F9668-2940-364C-8B11-3EFFBB9C7952}" srcId="{D8BA8738-6D67-234B-B2B7-0CC8542C970A}" destId="{00EF5129-DB70-F340-B6CC-120289EA2AC0}" srcOrd="3" destOrd="0" parTransId="{58816F29-A71B-FC4E-9CAE-A2FCE41097B9}" sibTransId="{2EAE384D-CC35-E944-BB32-4B076C787057}"/>
    <dgm:cxn modelId="{F69F1E81-9E7F-B442-9CBF-6944412132EA}" srcId="{FB36313A-0759-5746-8CC2-1B6B915A65B2}" destId="{E6EA00F1-B83E-2349-AAE1-A16807D7013C}" srcOrd="1" destOrd="0" parTransId="{9225007C-7934-154A-85B3-C8984A124118}" sibTransId="{4693CDB2-F6DB-7049-91C3-5649345DED02}"/>
    <dgm:cxn modelId="{6E9A1D8B-8B55-AB43-ABF4-80078D799988}" type="presOf" srcId="{C88F59EE-418C-854A-BF98-029E1560A0FF}" destId="{180F6919-2839-3F49-AC78-35B2A74A991B}" srcOrd="0" destOrd="0" presId="urn:microsoft.com/office/officeart/2008/layout/SquareAccentList"/>
    <dgm:cxn modelId="{894E7495-D46E-B54F-AC43-2519390874FF}" type="presOf" srcId="{4FAFB2F0-4FA0-FF4E-883B-F9D45723747F}" destId="{3A7E5472-EB79-434F-949E-E644800EBCDD}" srcOrd="0" destOrd="0" presId="urn:microsoft.com/office/officeart/2008/layout/SquareAccentList"/>
    <dgm:cxn modelId="{CE6F02A3-B08F-9846-A823-D55EAF6BDDE8}" type="presOf" srcId="{1A5297F4-FC87-264A-AA89-A55B18EB9CB3}" destId="{328B4C6E-B9F5-BA4D-8419-2FBB7F7E2A08}" srcOrd="0" destOrd="0" presId="urn:microsoft.com/office/officeart/2008/layout/SquareAccentList"/>
    <dgm:cxn modelId="{FABBD3AF-E257-0F48-A6C0-6318FC7B6251}" type="presOf" srcId="{D8BA8738-6D67-234B-B2B7-0CC8542C970A}" destId="{514CE512-B43E-5044-918A-EB99E0546E4A}" srcOrd="0" destOrd="0" presId="urn:microsoft.com/office/officeart/2008/layout/SquareAccentList"/>
    <dgm:cxn modelId="{1DA123C6-1919-FE46-B514-75A61CC38AE0}" srcId="{FB36313A-0759-5746-8CC2-1B6B915A65B2}" destId="{FC343DFD-F99C-0344-AFCF-1D41DEBB3E7D}" srcOrd="3" destOrd="0" parTransId="{B5D233C7-D410-4045-AC9E-55FE7B85032D}" sibTransId="{9C74C1A4-291E-0E4E-A1D7-EFC1ADE25186}"/>
    <dgm:cxn modelId="{18A805CB-4294-5346-B070-90269FCC7AA6}" type="presOf" srcId="{5AE1A4CF-861C-B941-A39E-5BA91B4F4536}" destId="{24E47587-377A-2F4E-8CC7-08274F45CFC6}" srcOrd="0" destOrd="0" presId="urn:microsoft.com/office/officeart/2008/layout/SquareAccentList"/>
    <dgm:cxn modelId="{0B2F64E2-A873-FA43-9688-960524104BA2}" srcId="{D8BA8738-6D67-234B-B2B7-0CC8542C970A}" destId="{7E1A0476-33CE-4341-8847-3A55B00AE15B}" srcOrd="2" destOrd="0" parTransId="{20554333-F5AC-8045-8D89-99A47A490553}" sibTransId="{7B9B2F1B-5994-BD45-BF93-96E6116B85C3}"/>
    <dgm:cxn modelId="{A6F30AE8-6251-D94B-98E1-002A47D936C4}" srcId="{FB36313A-0759-5746-8CC2-1B6B915A65B2}" destId="{7A0A3CE1-A579-334D-B71D-1D9FA487F5A7}" srcOrd="2" destOrd="0" parTransId="{725BC87B-E000-A243-9DB6-A41F12F537E5}" sibTransId="{E058AE89-21D9-B443-931B-ECB3E82CEA36}"/>
    <dgm:cxn modelId="{CF7268F0-BE34-A34A-8445-9C56C1156202}" type="presOf" srcId="{7A0A3CE1-A579-334D-B71D-1D9FA487F5A7}" destId="{34E83945-3F17-4844-B816-9A465BFCBE6D}" srcOrd="0" destOrd="0" presId="urn:microsoft.com/office/officeart/2008/layout/SquareAccentList"/>
    <dgm:cxn modelId="{17250AFC-4766-E140-927E-07289D7D1656}" srcId="{FB36313A-0759-5746-8CC2-1B6B915A65B2}" destId="{1A5297F4-FC87-264A-AA89-A55B18EB9CB3}" srcOrd="0" destOrd="0" parTransId="{9DF0F36F-D3EE-6940-8F95-627A493355B7}" sibTransId="{A8BACFF6-74C9-AC4D-86CA-3DAA79F1074A}"/>
    <dgm:cxn modelId="{CA13AAFD-0BC2-6647-84CE-7178C8ADB2DD}" srcId="{5AE1A4CF-861C-B941-A39E-5BA91B4F4536}" destId="{FB36313A-0759-5746-8CC2-1B6B915A65B2}" srcOrd="0" destOrd="0" parTransId="{7786BE95-33D6-A549-B096-3B20BDDFD40B}" sibTransId="{96C343B3-4207-A44A-8741-6063C85985A6}"/>
    <dgm:cxn modelId="{24A8F64C-C3AA-3541-9FA7-D4F7AB32C794}" type="presParOf" srcId="{24E47587-377A-2F4E-8CC7-08274F45CFC6}" destId="{A94771CD-BB05-D54A-91D1-71A97F3AE69E}" srcOrd="0" destOrd="0" presId="urn:microsoft.com/office/officeart/2008/layout/SquareAccentList"/>
    <dgm:cxn modelId="{47B44895-5610-B843-AA39-6571D9A0AA2D}" type="presParOf" srcId="{A94771CD-BB05-D54A-91D1-71A97F3AE69E}" destId="{54C0CE1B-1914-DE4F-A80F-201730B08EA4}" srcOrd="0" destOrd="0" presId="urn:microsoft.com/office/officeart/2008/layout/SquareAccentList"/>
    <dgm:cxn modelId="{3964B437-8BC2-824B-ABE0-3871A2BE2086}" type="presParOf" srcId="{54C0CE1B-1914-DE4F-A80F-201730B08EA4}" destId="{97F18AB3-A846-8547-8ABA-43E2A7E9DBE2}" srcOrd="0" destOrd="0" presId="urn:microsoft.com/office/officeart/2008/layout/SquareAccentList"/>
    <dgm:cxn modelId="{3A368A32-B567-E44D-B51A-A103C10CA3F6}" type="presParOf" srcId="{54C0CE1B-1914-DE4F-A80F-201730B08EA4}" destId="{0BEBB6E8-6EBA-A343-8776-E5D5AAE096BF}" srcOrd="1" destOrd="0" presId="urn:microsoft.com/office/officeart/2008/layout/SquareAccentList"/>
    <dgm:cxn modelId="{0C739335-65EE-B547-810E-1BCD293FD0FC}" type="presParOf" srcId="{54C0CE1B-1914-DE4F-A80F-201730B08EA4}" destId="{453C0C07-C341-B542-878B-30E8D3D54ACA}" srcOrd="2" destOrd="0" presId="urn:microsoft.com/office/officeart/2008/layout/SquareAccentList"/>
    <dgm:cxn modelId="{92DA165A-22C7-754F-92FC-1C66695A2C0E}" type="presParOf" srcId="{A94771CD-BB05-D54A-91D1-71A97F3AE69E}" destId="{CD52885B-1A76-B642-BE83-D22BB9CAF560}" srcOrd="1" destOrd="0" presId="urn:microsoft.com/office/officeart/2008/layout/SquareAccentList"/>
    <dgm:cxn modelId="{053EA8EB-996F-AD47-B1B1-2E57F79EC527}" type="presParOf" srcId="{CD52885B-1A76-B642-BE83-D22BB9CAF560}" destId="{55262DF3-0CD9-4F48-9F6C-2FDB6230F563}" srcOrd="0" destOrd="0" presId="urn:microsoft.com/office/officeart/2008/layout/SquareAccentList"/>
    <dgm:cxn modelId="{4F31DE0B-1EA3-4B4E-9CAF-5E154476F3DA}" type="presParOf" srcId="{55262DF3-0CD9-4F48-9F6C-2FDB6230F563}" destId="{F083277E-F232-DF4A-8CCB-D0E962ED71BE}" srcOrd="0" destOrd="0" presId="urn:microsoft.com/office/officeart/2008/layout/SquareAccentList"/>
    <dgm:cxn modelId="{7CF19E0D-8CA1-0E45-8CE3-49808CA782CC}" type="presParOf" srcId="{55262DF3-0CD9-4F48-9F6C-2FDB6230F563}" destId="{328B4C6E-B9F5-BA4D-8419-2FBB7F7E2A08}" srcOrd="1" destOrd="0" presId="urn:microsoft.com/office/officeart/2008/layout/SquareAccentList"/>
    <dgm:cxn modelId="{0EAA772B-6E6E-DE41-BBB4-33C45AC5EDD9}" type="presParOf" srcId="{CD52885B-1A76-B642-BE83-D22BB9CAF560}" destId="{71465540-0C15-1F45-953D-FE18F9F1A4B1}" srcOrd="1" destOrd="0" presId="urn:microsoft.com/office/officeart/2008/layout/SquareAccentList"/>
    <dgm:cxn modelId="{792B030E-D2C4-6C45-AE52-F47B36A2C2EB}" type="presParOf" srcId="{71465540-0C15-1F45-953D-FE18F9F1A4B1}" destId="{E7D3C596-B629-9F46-9C43-D4C61EC189D5}" srcOrd="0" destOrd="0" presId="urn:microsoft.com/office/officeart/2008/layout/SquareAccentList"/>
    <dgm:cxn modelId="{61A9955C-C433-4040-80AB-ACE053A876F3}" type="presParOf" srcId="{71465540-0C15-1F45-953D-FE18F9F1A4B1}" destId="{F2C98E9F-631E-6D4E-86F4-DBC5E6530F74}" srcOrd="1" destOrd="0" presId="urn:microsoft.com/office/officeart/2008/layout/SquareAccentList"/>
    <dgm:cxn modelId="{DE6E0C2B-6BA6-F543-B4F1-F57D267BE481}" type="presParOf" srcId="{CD52885B-1A76-B642-BE83-D22BB9CAF560}" destId="{45DAACBC-9927-B140-A82A-346F3214BD99}" srcOrd="2" destOrd="0" presId="urn:microsoft.com/office/officeart/2008/layout/SquareAccentList"/>
    <dgm:cxn modelId="{94197FC8-4587-5247-A4B0-10D5769587AC}" type="presParOf" srcId="{45DAACBC-9927-B140-A82A-346F3214BD99}" destId="{A3461E66-1BED-7B4B-AF64-1EF2F71E4818}" srcOrd="0" destOrd="0" presId="urn:microsoft.com/office/officeart/2008/layout/SquareAccentList"/>
    <dgm:cxn modelId="{B63EFB2F-6623-134D-BE55-18F9A67DF7F7}" type="presParOf" srcId="{45DAACBC-9927-B140-A82A-346F3214BD99}" destId="{34E83945-3F17-4844-B816-9A465BFCBE6D}" srcOrd="1" destOrd="0" presId="urn:microsoft.com/office/officeart/2008/layout/SquareAccentList"/>
    <dgm:cxn modelId="{CB60EB0C-181D-4C4F-B057-B259CD78EEB6}" type="presParOf" srcId="{CD52885B-1A76-B642-BE83-D22BB9CAF560}" destId="{50DA6C8C-A7FA-C84F-8C29-C0A263B5C66B}" srcOrd="3" destOrd="0" presId="urn:microsoft.com/office/officeart/2008/layout/SquareAccentList"/>
    <dgm:cxn modelId="{884E0DA6-4EB5-A640-B810-A303096A46F2}" type="presParOf" srcId="{50DA6C8C-A7FA-C84F-8C29-C0A263B5C66B}" destId="{FA348B9F-E0EC-E846-860D-CF84CC41EB7F}" srcOrd="0" destOrd="0" presId="urn:microsoft.com/office/officeart/2008/layout/SquareAccentList"/>
    <dgm:cxn modelId="{5F97049D-863A-8143-9DEE-EAB3BBA5CC99}" type="presParOf" srcId="{50DA6C8C-A7FA-C84F-8C29-C0A263B5C66B}" destId="{F04F0744-DBAC-654C-8EEE-C937295F86CE}" srcOrd="1" destOrd="0" presId="urn:microsoft.com/office/officeart/2008/layout/SquareAccentList"/>
    <dgm:cxn modelId="{1AFBCBCC-A856-DA49-AE69-99011C60FB2A}" type="presParOf" srcId="{24E47587-377A-2F4E-8CC7-08274F45CFC6}" destId="{3E347953-5996-794B-9723-01109B308B5A}" srcOrd="1" destOrd="0" presId="urn:microsoft.com/office/officeart/2008/layout/SquareAccentList"/>
    <dgm:cxn modelId="{989E9915-9611-2F47-B647-1149140863A5}" type="presParOf" srcId="{3E347953-5996-794B-9723-01109B308B5A}" destId="{0BC80988-59BA-1D46-88FB-4C3D6A523EAA}" srcOrd="0" destOrd="0" presId="urn:microsoft.com/office/officeart/2008/layout/SquareAccentList"/>
    <dgm:cxn modelId="{3A408046-AB72-E84A-8897-B8444A17EEE5}" type="presParOf" srcId="{0BC80988-59BA-1D46-88FB-4C3D6A523EAA}" destId="{6A9EC28E-EA26-B245-B40D-1382DC651329}" srcOrd="0" destOrd="0" presId="urn:microsoft.com/office/officeart/2008/layout/SquareAccentList"/>
    <dgm:cxn modelId="{DA4D5FBC-BE65-1B4E-AC79-8468A68C4F3F}" type="presParOf" srcId="{0BC80988-59BA-1D46-88FB-4C3D6A523EAA}" destId="{86287E6A-DC2F-B145-A478-7E238F0B8262}" srcOrd="1" destOrd="0" presId="urn:microsoft.com/office/officeart/2008/layout/SquareAccentList"/>
    <dgm:cxn modelId="{CCDB44EB-0D39-414A-842C-830AEACC07D8}" type="presParOf" srcId="{0BC80988-59BA-1D46-88FB-4C3D6A523EAA}" destId="{514CE512-B43E-5044-918A-EB99E0546E4A}" srcOrd="2" destOrd="0" presId="urn:microsoft.com/office/officeart/2008/layout/SquareAccentList"/>
    <dgm:cxn modelId="{CBC6BAEF-9276-AC4A-BEEC-F448EC28229D}" type="presParOf" srcId="{3E347953-5996-794B-9723-01109B308B5A}" destId="{38A9711D-C83B-3940-A9BA-69CA16C0C851}" srcOrd="1" destOrd="0" presId="urn:microsoft.com/office/officeart/2008/layout/SquareAccentList"/>
    <dgm:cxn modelId="{56A4EDDC-A182-D74D-B98F-93D81E7038CC}" type="presParOf" srcId="{38A9711D-C83B-3940-A9BA-69CA16C0C851}" destId="{10D5660D-D19C-6246-A53A-F2FD398F2C71}" srcOrd="0" destOrd="0" presId="urn:microsoft.com/office/officeart/2008/layout/SquareAccentList"/>
    <dgm:cxn modelId="{BB8CD416-6A6E-BD47-92FA-5493B0A11EC6}" type="presParOf" srcId="{10D5660D-D19C-6246-A53A-F2FD398F2C71}" destId="{807F6EB3-7C88-4A4F-A36D-09E03A92A1D4}" srcOrd="0" destOrd="0" presId="urn:microsoft.com/office/officeart/2008/layout/SquareAccentList"/>
    <dgm:cxn modelId="{EEA9DEEA-5E45-4041-B78F-75B7B453550F}" type="presParOf" srcId="{10D5660D-D19C-6246-A53A-F2FD398F2C71}" destId="{180F6919-2839-3F49-AC78-35B2A74A991B}" srcOrd="1" destOrd="0" presId="urn:microsoft.com/office/officeart/2008/layout/SquareAccentList"/>
    <dgm:cxn modelId="{A25A6627-3D96-8347-AA68-93319430F77C}" type="presParOf" srcId="{38A9711D-C83B-3940-A9BA-69CA16C0C851}" destId="{773CCE3B-9CFF-5048-B4CA-AC2D23848D71}" srcOrd="1" destOrd="0" presId="urn:microsoft.com/office/officeart/2008/layout/SquareAccentList"/>
    <dgm:cxn modelId="{C6ADDA85-03AD-0C45-8433-786E2A87044B}" type="presParOf" srcId="{773CCE3B-9CFF-5048-B4CA-AC2D23848D71}" destId="{12A6D01A-9906-2145-9CC4-08B23B6E4DA5}" srcOrd="0" destOrd="0" presId="urn:microsoft.com/office/officeart/2008/layout/SquareAccentList"/>
    <dgm:cxn modelId="{B86958A5-7007-AB46-8888-F4B2E8ED7B2A}" type="presParOf" srcId="{773CCE3B-9CFF-5048-B4CA-AC2D23848D71}" destId="{3A7E5472-EB79-434F-949E-E644800EBCDD}" srcOrd="1" destOrd="0" presId="urn:microsoft.com/office/officeart/2008/layout/SquareAccentList"/>
    <dgm:cxn modelId="{E99C595E-25B2-F44B-B3EC-83D1CC06518D}" type="presParOf" srcId="{38A9711D-C83B-3940-A9BA-69CA16C0C851}" destId="{867E8E4D-970B-EA47-B1B0-F26E634EA6F5}" srcOrd="2" destOrd="0" presId="urn:microsoft.com/office/officeart/2008/layout/SquareAccentList"/>
    <dgm:cxn modelId="{33DF7C83-EA85-6C43-A06D-2F56946078B1}" type="presParOf" srcId="{867E8E4D-970B-EA47-B1B0-F26E634EA6F5}" destId="{C6CB7B9D-F9BF-284B-B8EF-10F54BB45771}" srcOrd="0" destOrd="0" presId="urn:microsoft.com/office/officeart/2008/layout/SquareAccentList"/>
    <dgm:cxn modelId="{560E8229-2CA2-CC4D-A157-5A94B59DF671}" type="presParOf" srcId="{867E8E4D-970B-EA47-B1B0-F26E634EA6F5}" destId="{B0CF6397-D368-D742-968F-119A6C1E9C6A}" srcOrd="1" destOrd="0" presId="urn:microsoft.com/office/officeart/2008/layout/SquareAccentList"/>
    <dgm:cxn modelId="{97A54F42-EFF7-524A-A19E-2E2FAEA5AC41}" type="presParOf" srcId="{38A9711D-C83B-3940-A9BA-69CA16C0C851}" destId="{51879182-CDCF-614F-845E-7BAE6CAF100B}" srcOrd="3" destOrd="0" presId="urn:microsoft.com/office/officeart/2008/layout/SquareAccentList"/>
    <dgm:cxn modelId="{3C5E3E2B-CD65-9841-B516-DEA04E3A5720}" type="presParOf" srcId="{51879182-CDCF-614F-845E-7BAE6CAF100B}" destId="{008A786A-D1B1-D74C-86B0-E4EE87E60E1D}" srcOrd="0" destOrd="0" presId="urn:microsoft.com/office/officeart/2008/layout/SquareAccentList"/>
    <dgm:cxn modelId="{A1B198E9-D4B3-F84F-9976-572DCE21168E}" type="presParOf" srcId="{51879182-CDCF-614F-845E-7BAE6CAF100B}" destId="{1E317471-9269-A74B-A54B-26A3038CF714}" srcOrd="1" destOrd="0" presId="urn:microsoft.com/office/officeart/2008/layout/Squa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E1A4CF-861C-B941-A39E-5BA91B4F4536}" type="doc">
      <dgm:prSet loTypeId="urn:microsoft.com/office/officeart/2008/layout/SquareAccentList" loCatId="" qsTypeId="urn:microsoft.com/office/officeart/2005/8/quickstyle/simple1" qsCatId="simple" csTypeId="urn:microsoft.com/office/officeart/2005/8/colors/accent1_2" csCatId="accent1" phldr="1"/>
      <dgm:spPr/>
      <dgm:t>
        <a:bodyPr/>
        <a:lstStyle/>
        <a:p>
          <a:endParaRPr lang="en-GB"/>
        </a:p>
      </dgm:t>
    </dgm:pt>
    <dgm:pt modelId="{FB36313A-0759-5746-8CC2-1B6B915A65B2}">
      <dgm:prSet phldrT="[Text]" custT="1"/>
      <dgm:spPr/>
      <dgm:t>
        <a:bodyPr/>
        <a:lstStyle/>
        <a:p>
          <a:r>
            <a:rPr lang="en-GB" sz="2400" b="1" dirty="0"/>
            <a:t>Online web-based platforms</a:t>
          </a:r>
        </a:p>
      </dgm:t>
    </dgm:pt>
    <dgm:pt modelId="{7786BE95-33D6-A549-B096-3B20BDDFD40B}" type="parTrans" cxnId="{CA13AAFD-0BC2-6647-84CE-7178C8ADB2DD}">
      <dgm:prSet/>
      <dgm:spPr/>
      <dgm:t>
        <a:bodyPr/>
        <a:lstStyle/>
        <a:p>
          <a:endParaRPr lang="en-GB"/>
        </a:p>
      </dgm:t>
    </dgm:pt>
    <dgm:pt modelId="{96C343B3-4207-A44A-8741-6063C85985A6}" type="sibTrans" cxnId="{CA13AAFD-0BC2-6647-84CE-7178C8ADB2DD}">
      <dgm:prSet/>
      <dgm:spPr/>
      <dgm:t>
        <a:bodyPr/>
        <a:lstStyle/>
        <a:p>
          <a:endParaRPr lang="en-GB"/>
        </a:p>
      </dgm:t>
    </dgm:pt>
    <dgm:pt modelId="{1A5297F4-FC87-264A-AA89-A55B18EB9CB3}">
      <dgm:prSet phldrT="[Text]"/>
      <dgm:spPr/>
      <dgm:t>
        <a:bodyPr/>
        <a:lstStyle/>
        <a:p>
          <a:r>
            <a:rPr lang="en-GB" dirty="0"/>
            <a:t>Freelance (Upwork, Freelancer, </a:t>
          </a:r>
          <a:r>
            <a:rPr lang="en-GB" dirty="0" err="1"/>
            <a:t>Toptal</a:t>
          </a:r>
          <a:r>
            <a:rPr lang="en-GB" dirty="0"/>
            <a:t>)</a:t>
          </a:r>
        </a:p>
      </dgm:t>
    </dgm:pt>
    <dgm:pt modelId="{9DF0F36F-D3EE-6940-8F95-627A493355B7}" type="parTrans" cxnId="{17250AFC-4766-E140-927E-07289D7D1656}">
      <dgm:prSet/>
      <dgm:spPr/>
      <dgm:t>
        <a:bodyPr/>
        <a:lstStyle/>
        <a:p>
          <a:endParaRPr lang="en-GB"/>
        </a:p>
      </dgm:t>
    </dgm:pt>
    <dgm:pt modelId="{A8BACFF6-74C9-AC4D-86CA-3DAA79F1074A}" type="sibTrans" cxnId="{17250AFC-4766-E140-927E-07289D7D1656}">
      <dgm:prSet/>
      <dgm:spPr/>
      <dgm:t>
        <a:bodyPr/>
        <a:lstStyle/>
        <a:p>
          <a:endParaRPr lang="en-GB"/>
        </a:p>
      </dgm:t>
    </dgm:pt>
    <dgm:pt modelId="{E6EA00F1-B83E-2349-AAE1-A16807D7013C}">
      <dgm:prSet phldrT="[Text]"/>
      <dgm:spPr/>
      <dgm:t>
        <a:bodyPr/>
        <a:lstStyle/>
        <a:p>
          <a:r>
            <a:rPr lang="en-GB" dirty="0"/>
            <a:t>Microtasks (</a:t>
          </a:r>
          <a:r>
            <a:rPr lang="en-GB" dirty="0" err="1"/>
            <a:t>Playment</a:t>
          </a:r>
          <a:r>
            <a:rPr lang="en-GB" dirty="0"/>
            <a:t>, </a:t>
          </a:r>
          <a:r>
            <a:rPr lang="en-GB" dirty="0" err="1"/>
            <a:t>MTurk</a:t>
          </a:r>
          <a:r>
            <a:rPr lang="en-GB" dirty="0"/>
            <a:t>, </a:t>
          </a:r>
          <a:r>
            <a:rPr lang="en-GB" dirty="0" err="1"/>
            <a:t>Clickworker</a:t>
          </a:r>
          <a:r>
            <a:rPr lang="en-GB" dirty="0"/>
            <a:t>)</a:t>
          </a:r>
        </a:p>
      </dgm:t>
    </dgm:pt>
    <dgm:pt modelId="{9225007C-7934-154A-85B3-C8984A124118}" type="parTrans" cxnId="{F69F1E81-9E7F-B442-9CBF-6944412132EA}">
      <dgm:prSet/>
      <dgm:spPr/>
      <dgm:t>
        <a:bodyPr/>
        <a:lstStyle/>
        <a:p>
          <a:endParaRPr lang="en-GB"/>
        </a:p>
      </dgm:t>
    </dgm:pt>
    <dgm:pt modelId="{4693CDB2-F6DB-7049-91C3-5649345DED02}" type="sibTrans" cxnId="{F69F1E81-9E7F-B442-9CBF-6944412132EA}">
      <dgm:prSet/>
      <dgm:spPr/>
      <dgm:t>
        <a:bodyPr/>
        <a:lstStyle/>
        <a:p>
          <a:endParaRPr lang="en-GB"/>
        </a:p>
      </dgm:t>
    </dgm:pt>
    <dgm:pt modelId="{7A0A3CE1-A579-334D-B71D-1D9FA487F5A7}">
      <dgm:prSet phldrT="[Text]"/>
      <dgm:spPr/>
      <dgm:t>
        <a:bodyPr/>
        <a:lstStyle/>
        <a:p>
          <a:r>
            <a:rPr lang="en-GB" dirty="0"/>
            <a:t>Competitive programming and scientific research (</a:t>
          </a:r>
          <a:r>
            <a:rPr lang="en-GB" dirty="0" err="1"/>
            <a:t>Topcoder</a:t>
          </a:r>
          <a:r>
            <a:rPr lang="en-GB" dirty="0"/>
            <a:t>, </a:t>
          </a:r>
          <a:r>
            <a:rPr lang="en-GB" dirty="0" err="1"/>
            <a:t>HackerRank</a:t>
          </a:r>
          <a:r>
            <a:rPr lang="en-GB" dirty="0"/>
            <a:t>, Kaggle)</a:t>
          </a:r>
        </a:p>
      </dgm:t>
    </dgm:pt>
    <dgm:pt modelId="{725BC87B-E000-A243-9DB6-A41F12F537E5}" type="parTrans" cxnId="{A6F30AE8-6251-D94B-98E1-002A47D936C4}">
      <dgm:prSet/>
      <dgm:spPr/>
      <dgm:t>
        <a:bodyPr/>
        <a:lstStyle/>
        <a:p>
          <a:endParaRPr lang="en-GB"/>
        </a:p>
      </dgm:t>
    </dgm:pt>
    <dgm:pt modelId="{E058AE89-21D9-B443-931B-ECB3E82CEA36}" type="sibTrans" cxnId="{A6F30AE8-6251-D94B-98E1-002A47D936C4}">
      <dgm:prSet/>
      <dgm:spPr/>
      <dgm:t>
        <a:bodyPr/>
        <a:lstStyle/>
        <a:p>
          <a:endParaRPr lang="en-GB"/>
        </a:p>
      </dgm:t>
    </dgm:pt>
    <dgm:pt modelId="{D8BA8738-6D67-234B-B2B7-0CC8542C970A}">
      <dgm:prSet phldrT="[Text]" custT="1"/>
      <dgm:spPr/>
      <dgm:t>
        <a:bodyPr/>
        <a:lstStyle/>
        <a:p>
          <a:r>
            <a:rPr lang="en-GB" sz="2400" b="1" dirty="0"/>
            <a:t>Other platforms</a:t>
          </a:r>
        </a:p>
      </dgm:t>
    </dgm:pt>
    <dgm:pt modelId="{D538BE00-F5EF-6248-88B7-DD39B6F9D516}" type="parTrans" cxnId="{DE23B638-05B4-E04A-A09E-4E97A204B0A6}">
      <dgm:prSet/>
      <dgm:spPr/>
      <dgm:t>
        <a:bodyPr/>
        <a:lstStyle/>
        <a:p>
          <a:endParaRPr lang="en-GB"/>
        </a:p>
      </dgm:t>
    </dgm:pt>
    <dgm:pt modelId="{C5EC380E-C77A-FB4A-AD4C-43385A2CC634}" type="sibTrans" cxnId="{DE23B638-05B4-E04A-A09E-4E97A204B0A6}">
      <dgm:prSet/>
      <dgm:spPr/>
      <dgm:t>
        <a:bodyPr/>
        <a:lstStyle/>
        <a:p>
          <a:endParaRPr lang="en-GB"/>
        </a:p>
      </dgm:t>
    </dgm:pt>
    <dgm:pt modelId="{C88F59EE-418C-854A-BF98-029E1560A0FF}">
      <dgm:prSet phldrT="[Text]"/>
      <dgm:spPr/>
      <dgm:t>
        <a:bodyPr/>
        <a:lstStyle/>
        <a:p>
          <a:r>
            <a:rPr lang="en-GB" dirty="0"/>
            <a:t>E-commerce platforms</a:t>
          </a:r>
        </a:p>
      </dgm:t>
    </dgm:pt>
    <dgm:pt modelId="{30B719F6-D49D-C74E-80C5-91FEBE89DAE2}" type="parTrans" cxnId="{ECF40B58-2425-484A-B3CD-8C12753DBB14}">
      <dgm:prSet/>
      <dgm:spPr/>
      <dgm:t>
        <a:bodyPr/>
        <a:lstStyle/>
        <a:p>
          <a:endParaRPr lang="en-GB"/>
        </a:p>
      </dgm:t>
    </dgm:pt>
    <dgm:pt modelId="{BE831C62-3438-3E48-8470-7148C921B50B}" type="sibTrans" cxnId="{ECF40B58-2425-484A-B3CD-8C12753DBB14}">
      <dgm:prSet/>
      <dgm:spPr/>
      <dgm:t>
        <a:bodyPr/>
        <a:lstStyle/>
        <a:p>
          <a:endParaRPr lang="en-GB"/>
        </a:p>
      </dgm:t>
    </dgm:pt>
    <dgm:pt modelId="{4FAFB2F0-4FA0-FF4E-883B-F9D45723747F}">
      <dgm:prSet phldrT="[Text]"/>
      <dgm:spPr/>
      <dgm:t>
        <a:bodyPr/>
        <a:lstStyle/>
        <a:p>
          <a:r>
            <a:rPr lang="en-GB" dirty="0"/>
            <a:t>Social media platforms (Facebook, Instagram)</a:t>
          </a:r>
        </a:p>
      </dgm:t>
    </dgm:pt>
    <dgm:pt modelId="{B6495A4B-D7A4-354A-9AF9-8DAEDA569934}" type="parTrans" cxnId="{FD48481D-FFF2-7547-BB13-684348B8065E}">
      <dgm:prSet/>
      <dgm:spPr/>
      <dgm:t>
        <a:bodyPr/>
        <a:lstStyle/>
        <a:p>
          <a:endParaRPr lang="en-GB"/>
        </a:p>
      </dgm:t>
    </dgm:pt>
    <dgm:pt modelId="{AEF1C614-AED3-2B46-B969-8558C9FF33E8}" type="sibTrans" cxnId="{FD48481D-FFF2-7547-BB13-684348B8065E}">
      <dgm:prSet/>
      <dgm:spPr/>
      <dgm:t>
        <a:bodyPr/>
        <a:lstStyle/>
        <a:p>
          <a:endParaRPr lang="en-GB"/>
        </a:p>
      </dgm:t>
    </dgm:pt>
    <dgm:pt modelId="{7E1A0476-33CE-4341-8847-3A55B00AE15B}">
      <dgm:prSet phldrT="[Text]"/>
      <dgm:spPr/>
      <dgm:t>
        <a:bodyPr/>
        <a:lstStyle/>
        <a:p>
          <a:r>
            <a:rPr lang="en-GB" dirty="0"/>
            <a:t>Other platforms (such as </a:t>
          </a:r>
          <a:r>
            <a:rPr lang="en-GB" dirty="0" err="1"/>
            <a:t>Whatsapp</a:t>
          </a:r>
          <a:r>
            <a:rPr lang="en-GB" dirty="0"/>
            <a:t>)</a:t>
          </a:r>
        </a:p>
      </dgm:t>
    </dgm:pt>
    <dgm:pt modelId="{20554333-F5AC-8045-8D89-99A47A490553}" type="parTrans" cxnId="{0B2F64E2-A873-FA43-9688-960524104BA2}">
      <dgm:prSet/>
      <dgm:spPr/>
      <dgm:t>
        <a:bodyPr/>
        <a:lstStyle/>
        <a:p>
          <a:endParaRPr lang="en-GB"/>
        </a:p>
      </dgm:t>
    </dgm:pt>
    <dgm:pt modelId="{7B9B2F1B-5994-BD45-BF93-96E6116B85C3}" type="sibTrans" cxnId="{0B2F64E2-A873-FA43-9688-960524104BA2}">
      <dgm:prSet/>
      <dgm:spPr/>
      <dgm:t>
        <a:bodyPr/>
        <a:lstStyle/>
        <a:p>
          <a:endParaRPr lang="en-GB"/>
        </a:p>
      </dgm:t>
    </dgm:pt>
    <dgm:pt modelId="{FC343DFD-F99C-0344-AFCF-1D41DEBB3E7D}">
      <dgm:prSet phldrT="[Text]"/>
      <dgm:spPr/>
      <dgm:t>
        <a:bodyPr/>
        <a:lstStyle/>
        <a:p>
          <a:r>
            <a:rPr lang="en-GB" dirty="0"/>
            <a:t>Contest based (99designs, </a:t>
          </a:r>
          <a:r>
            <a:rPr lang="en-GB" dirty="0" err="1"/>
            <a:t>Designhill</a:t>
          </a:r>
          <a:r>
            <a:rPr lang="en-GB" dirty="0"/>
            <a:t>, </a:t>
          </a:r>
          <a:r>
            <a:rPr lang="en-GB" dirty="0" err="1"/>
            <a:t>DesignCrowd</a:t>
          </a:r>
          <a:r>
            <a:rPr lang="en-GB" dirty="0"/>
            <a:t>)</a:t>
          </a:r>
        </a:p>
      </dgm:t>
    </dgm:pt>
    <dgm:pt modelId="{B5D233C7-D410-4045-AC9E-55FE7B85032D}" type="parTrans" cxnId="{1DA123C6-1919-FE46-B514-75A61CC38AE0}">
      <dgm:prSet/>
      <dgm:spPr/>
      <dgm:t>
        <a:bodyPr/>
        <a:lstStyle/>
        <a:p>
          <a:endParaRPr lang="en-GB"/>
        </a:p>
      </dgm:t>
    </dgm:pt>
    <dgm:pt modelId="{9C74C1A4-291E-0E4E-A1D7-EFC1ADE25186}" type="sibTrans" cxnId="{1DA123C6-1919-FE46-B514-75A61CC38AE0}">
      <dgm:prSet/>
      <dgm:spPr/>
      <dgm:t>
        <a:bodyPr/>
        <a:lstStyle/>
        <a:p>
          <a:endParaRPr lang="en-GB"/>
        </a:p>
      </dgm:t>
    </dgm:pt>
    <dgm:pt modelId="{00EF5129-DB70-F340-B6CC-120289EA2AC0}">
      <dgm:prSet phldrT="[Text]"/>
      <dgm:spPr/>
      <dgm:t>
        <a:bodyPr/>
        <a:lstStyle/>
        <a:p>
          <a:endParaRPr lang="en-GB" dirty="0"/>
        </a:p>
      </dgm:t>
    </dgm:pt>
    <dgm:pt modelId="{58816F29-A71B-FC4E-9CAE-A2FCE41097B9}" type="parTrans" cxnId="{366F9668-2940-364C-8B11-3EFFBB9C7952}">
      <dgm:prSet/>
      <dgm:spPr/>
      <dgm:t>
        <a:bodyPr/>
        <a:lstStyle/>
        <a:p>
          <a:endParaRPr lang="en-GB"/>
        </a:p>
      </dgm:t>
    </dgm:pt>
    <dgm:pt modelId="{2EAE384D-CC35-E944-BB32-4B076C787057}" type="sibTrans" cxnId="{366F9668-2940-364C-8B11-3EFFBB9C7952}">
      <dgm:prSet/>
      <dgm:spPr/>
      <dgm:t>
        <a:bodyPr/>
        <a:lstStyle/>
        <a:p>
          <a:endParaRPr lang="en-GB"/>
        </a:p>
      </dgm:t>
    </dgm:pt>
    <dgm:pt modelId="{24E47587-377A-2F4E-8CC7-08274F45CFC6}" type="pres">
      <dgm:prSet presAssocID="{5AE1A4CF-861C-B941-A39E-5BA91B4F4536}" presName="layout" presStyleCnt="0">
        <dgm:presLayoutVars>
          <dgm:chMax/>
          <dgm:chPref/>
          <dgm:dir/>
          <dgm:resizeHandles/>
        </dgm:presLayoutVars>
      </dgm:prSet>
      <dgm:spPr/>
    </dgm:pt>
    <dgm:pt modelId="{A94771CD-BB05-D54A-91D1-71A97F3AE69E}" type="pres">
      <dgm:prSet presAssocID="{FB36313A-0759-5746-8CC2-1B6B915A65B2}" presName="root" presStyleCnt="0">
        <dgm:presLayoutVars>
          <dgm:chMax/>
          <dgm:chPref/>
        </dgm:presLayoutVars>
      </dgm:prSet>
      <dgm:spPr/>
    </dgm:pt>
    <dgm:pt modelId="{54C0CE1B-1914-DE4F-A80F-201730B08EA4}" type="pres">
      <dgm:prSet presAssocID="{FB36313A-0759-5746-8CC2-1B6B915A65B2}" presName="rootComposite" presStyleCnt="0">
        <dgm:presLayoutVars/>
      </dgm:prSet>
      <dgm:spPr/>
    </dgm:pt>
    <dgm:pt modelId="{97F18AB3-A846-8547-8ABA-43E2A7E9DBE2}" type="pres">
      <dgm:prSet presAssocID="{FB36313A-0759-5746-8CC2-1B6B915A65B2}" presName="ParentAccent" presStyleLbl="alignNode1" presStyleIdx="0" presStyleCnt="2"/>
      <dgm:spPr/>
    </dgm:pt>
    <dgm:pt modelId="{0BEBB6E8-6EBA-A343-8776-E5D5AAE096BF}" type="pres">
      <dgm:prSet presAssocID="{FB36313A-0759-5746-8CC2-1B6B915A65B2}" presName="ParentSmallAccent" presStyleLbl="fgAcc1" presStyleIdx="0" presStyleCnt="2"/>
      <dgm:spPr/>
    </dgm:pt>
    <dgm:pt modelId="{453C0C07-C341-B542-878B-30E8D3D54ACA}" type="pres">
      <dgm:prSet presAssocID="{FB36313A-0759-5746-8CC2-1B6B915A65B2}" presName="Parent" presStyleLbl="revTx" presStyleIdx="0" presStyleCnt="10">
        <dgm:presLayoutVars>
          <dgm:chMax/>
          <dgm:chPref val="4"/>
          <dgm:bulletEnabled val="1"/>
        </dgm:presLayoutVars>
      </dgm:prSet>
      <dgm:spPr/>
    </dgm:pt>
    <dgm:pt modelId="{CD52885B-1A76-B642-BE83-D22BB9CAF560}" type="pres">
      <dgm:prSet presAssocID="{FB36313A-0759-5746-8CC2-1B6B915A65B2}" presName="childShape" presStyleCnt="0">
        <dgm:presLayoutVars>
          <dgm:chMax val="0"/>
          <dgm:chPref val="0"/>
        </dgm:presLayoutVars>
      </dgm:prSet>
      <dgm:spPr/>
    </dgm:pt>
    <dgm:pt modelId="{55262DF3-0CD9-4F48-9F6C-2FDB6230F563}" type="pres">
      <dgm:prSet presAssocID="{1A5297F4-FC87-264A-AA89-A55B18EB9CB3}" presName="childComposite" presStyleCnt="0">
        <dgm:presLayoutVars>
          <dgm:chMax val="0"/>
          <dgm:chPref val="0"/>
        </dgm:presLayoutVars>
      </dgm:prSet>
      <dgm:spPr/>
    </dgm:pt>
    <dgm:pt modelId="{F083277E-F232-DF4A-8CCB-D0E962ED71BE}" type="pres">
      <dgm:prSet presAssocID="{1A5297F4-FC87-264A-AA89-A55B18EB9CB3}" presName="ChildAccent" presStyleLbl="solidFgAcc1" presStyleIdx="0" presStyleCnt="8"/>
      <dgm:spPr/>
    </dgm:pt>
    <dgm:pt modelId="{328B4C6E-B9F5-BA4D-8419-2FBB7F7E2A08}" type="pres">
      <dgm:prSet presAssocID="{1A5297F4-FC87-264A-AA89-A55B18EB9CB3}" presName="Child" presStyleLbl="revTx" presStyleIdx="1" presStyleCnt="10">
        <dgm:presLayoutVars>
          <dgm:chMax val="0"/>
          <dgm:chPref val="0"/>
          <dgm:bulletEnabled val="1"/>
        </dgm:presLayoutVars>
      </dgm:prSet>
      <dgm:spPr/>
    </dgm:pt>
    <dgm:pt modelId="{71465540-0C15-1F45-953D-FE18F9F1A4B1}" type="pres">
      <dgm:prSet presAssocID="{E6EA00F1-B83E-2349-AAE1-A16807D7013C}" presName="childComposite" presStyleCnt="0">
        <dgm:presLayoutVars>
          <dgm:chMax val="0"/>
          <dgm:chPref val="0"/>
        </dgm:presLayoutVars>
      </dgm:prSet>
      <dgm:spPr/>
    </dgm:pt>
    <dgm:pt modelId="{E7D3C596-B629-9F46-9C43-D4C61EC189D5}" type="pres">
      <dgm:prSet presAssocID="{E6EA00F1-B83E-2349-AAE1-A16807D7013C}" presName="ChildAccent" presStyleLbl="solidFgAcc1" presStyleIdx="1" presStyleCnt="8"/>
      <dgm:spPr/>
    </dgm:pt>
    <dgm:pt modelId="{F2C98E9F-631E-6D4E-86F4-DBC5E6530F74}" type="pres">
      <dgm:prSet presAssocID="{E6EA00F1-B83E-2349-AAE1-A16807D7013C}" presName="Child" presStyleLbl="revTx" presStyleIdx="2" presStyleCnt="10">
        <dgm:presLayoutVars>
          <dgm:chMax val="0"/>
          <dgm:chPref val="0"/>
          <dgm:bulletEnabled val="1"/>
        </dgm:presLayoutVars>
      </dgm:prSet>
      <dgm:spPr/>
    </dgm:pt>
    <dgm:pt modelId="{45DAACBC-9927-B140-A82A-346F3214BD99}" type="pres">
      <dgm:prSet presAssocID="{7A0A3CE1-A579-334D-B71D-1D9FA487F5A7}" presName="childComposite" presStyleCnt="0">
        <dgm:presLayoutVars>
          <dgm:chMax val="0"/>
          <dgm:chPref val="0"/>
        </dgm:presLayoutVars>
      </dgm:prSet>
      <dgm:spPr/>
    </dgm:pt>
    <dgm:pt modelId="{A3461E66-1BED-7B4B-AF64-1EF2F71E4818}" type="pres">
      <dgm:prSet presAssocID="{7A0A3CE1-A579-334D-B71D-1D9FA487F5A7}" presName="ChildAccent" presStyleLbl="solidFgAcc1" presStyleIdx="2" presStyleCnt="8"/>
      <dgm:spPr/>
    </dgm:pt>
    <dgm:pt modelId="{34E83945-3F17-4844-B816-9A465BFCBE6D}" type="pres">
      <dgm:prSet presAssocID="{7A0A3CE1-A579-334D-B71D-1D9FA487F5A7}" presName="Child" presStyleLbl="revTx" presStyleIdx="3" presStyleCnt="10">
        <dgm:presLayoutVars>
          <dgm:chMax val="0"/>
          <dgm:chPref val="0"/>
          <dgm:bulletEnabled val="1"/>
        </dgm:presLayoutVars>
      </dgm:prSet>
      <dgm:spPr/>
    </dgm:pt>
    <dgm:pt modelId="{50DA6C8C-A7FA-C84F-8C29-C0A263B5C66B}" type="pres">
      <dgm:prSet presAssocID="{FC343DFD-F99C-0344-AFCF-1D41DEBB3E7D}" presName="childComposite" presStyleCnt="0">
        <dgm:presLayoutVars>
          <dgm:chMax val="0"/>
          <dgm:chPref val="0"/>
        </dgm:presLayoutVars>
      </dgm:prSet>
      <dgm:spPr/>
    </dgm:pt>
    <dgm:pt modelId="{FA348B9F-E0EC-E846-860D-CF84CC41EB7F}" type="pres">
      <dgm:prSet presAssocID="{FC343DFD-F99C-0344-AFCF-1D41DEBB3E7D}" presName="ChildAccent" presStyleLbl="solidFgAcc1" presStyleIdx="3" presStyleCnt="8"/>
      <dgm:spPr/>
    </dgm:pt>
    <dgm:pt modelId="{F04F0744-DBAC-654C-8EEE-C937295F86CE}" type="pres">
      <dgm:prSet presAssocID="{FC343DFD-F99C-0344-AFCF-1D41DEBB3E7D}" presName="Child" presStyleLbl="revTx" presStyleIdx="4" presStyleCnt="10">
        <dgm:presLayoutVars>
          <dgm:chMax val="0"/>
          <dgm:chPref val="0"/>
          <dgm:bulletEnabled val="1"/>
        </dgm:presLayoutVars>
      </dgm:prSet>
      <dgm:spPr/>
    </dgm:pt>
    <dgm:pt modelId="{3E347953-5996-794B-9723-01109B308B5A}" type="pres">
      <dgm:prSet presAssocID="{D8BA8738-6D67-234B-B2B7-0CC8542C970A}" presName="root" presStyleCnt="0">
        <dgm:presLayoutVars>
          <dgm:chMax/>
          <dgm:chPref/>
        </dgm:presLayoutVars>
      </dgm:prSet>
      <dgm:spPr/>
    </dgm:pt>
    <dgm:pt modelId="{0BC80988-59BA-1D46-88FB-4C3D6A523EAA}" type="pres">
      <dgm:prSet presAssocID="{D8BA8738-6D67-234B-B2B7-0CC8542C970A}" presName="rootComposite" presStyleCnt="0">
        <dgm:presLayoutVars/>
      </dgm:prSet>
      <dgm:spPr/>
    </dgm:pt>
    <dgm:pt modelId="{6A9EC28E-EA26-B245-B40D-1382DC651329}" type="pres">
      <dgm:prSet presAssocID="{D8BA8738-6D67-234B-B2B7-0CC8542C970A}" presName="ParentAccent" presStyleLbl="alignNode1" presStyleIdx="1" presStyleCnt="2"/>
      <dgm:spPr/>
    </dgm:pt>
    <dgm:pt modelId="{86287E6A-DC2F-B145-A478-7E238F0B8262}" type="pres">
      <dgm:prSet presAssocID="{D8BA8738-6D67-234B-B2B7-0CC8542C970A}" presName="ParentSmallAccent" presStyleLbl="fgAcc1" presStyleIdx="1" presStyleCnt="2"/>
      <dgm:spPr/>
    </dgm:pt>
    <dgm:pt modelId="{514CE512-B43E-5044-918A-EB99E0546E4A}" type="pres">
      <dgm:prSet presAssocID="{D8BA8738-6D67-234B-B2B7-0CC8542C970A}" presName="Parent" presStyleLbl="revTx" presStyleIdx="5" presStyleCnt="10">
        <dgm:presLayoutVars>
          <dgm:chMax/>
          <dgm:chPref val="4"/>
          <dgm:bulletEnabled val="1"/>
        </dgm:presLayoutVars>
      </dgm:prSet>
      <dgm:spPr/>
    </dgm:pt>
    <dgm:pt modelId="{38A9711D-C83B-3940-A9BA-69CA16C0C851}" type="pres">
      <dgm:prSet presAssocID="{D8BA8738-6D67-234B-B2B7-0CC8542C970A}" presName="childShape" presStyleCnt="0">
        <dgm:presLayoutVars>
          <dgm:chMax val="0"/>
          <dgm:chPref val="0"/>
        </dgm:presLayoutVars>
      </dgm:prSet>
      <dgm:spPr/>
    </dgm:pt>
    <dgm:pt modelId="{10D5660D-D19C-6246-A53A-F2FD398F2C71}" type="pres">
      <dgm:prSet presAssocID="{C88F59EE-418C-854A-BF98-029E1560A0FF}" presName="childComposite" presStyleCnt="0">
        <dgm:presLayoutVars>
          <dgm:chMax val="0"/>
          <dgm:chPref val="0"/>
        </dgm:presLayoutVars>
      </dgm:prSet>
      <dgm:spPr/>
    </dgm:pt>
    <dgm:pt modelId="{807F6EB3-7C88-4A4F-A36D-09E03A92A1D4}" type="pres">
      <dgm:prSet presAssocID="{C88F59EE-418C-854A-BF98-029E1560A0FF}" presName="ChildAccent" presStyleLbl="solidFgAcc1" presStyleIdx="4" presStyleCnt="8"/>
      <dgm:spPr/>
    </dgm:pt>
    <dgm:pt modelId="{180F6919-2839-3F49-AC78-35B2A74A991B}" type="pres">
      <dgm:prSet presAssocID="{C88F59EE-418C-854A-BF98-029E1560A0FF}" presName="Child" presStyleLbl="revTx" presStyleIdx="6" presStyleCnt="10">
        <dgm:presLayoutVars>
          <dgm:chMax val="0"/>
          <dgm:chPref val="0"/>
          <dgm:bulletEnabled val="1"/>
        </dgm:presLayoutVars>
      </dgm:prSet>
      <dgm:spPr/>
    </dgm:pt>
    <dgm:pt modelId="{773CCE3B-9CFF-5048-B4CA-AC2D23848D71}" type="pres">
      <dgm:prSet presAssocID="{4FAFB2F0-4FA0-FF4E-883B-F9D45723747F}" presName="childComposite" presStyleCnt="0">
        <dgm:presLayoutVars>
          <dgm:chMax val="0"/>
          <dgm:chPref val="0"/>
        </dgm:presLayoutVars>
      </dgm:prSet>
      <dgm:spPr/>
    </dgm:pt>
    <dgm:pt modelId="{12A6D01A-9906-2145-9CC4-08B23B6E4DA5}" type="pres">
      <dgm:prSet presAssocID="{4FAFB2F0-4FA0-FF4E-883B-F9D45723747F}" presName="ChildAccent" presStyleLbl="solidFgAcc1" presStyleIdx="5" presStyleCnt="8"/>
      <dgm:spPr/>
    </dgm:pt>
    <dgm:pt modelId="{3A7E5472-EB79-434F-949E-E644800EBCDD}" type="pres">
      <dgm:prSet presAssocID="{4FAFB2F0-4FA0-FF4E-883B-F9D45723747F}" presName="Child" presStyleLbl="revTx" presStyleIdx="7" presStyleCnt="10">
        <dgm:presLayoutVars>
          <dgm:chMax val="0"/>
          <dgm:chPref val="0"/>
          <dgm:bulletEnabled val="1"/>
        </dgm:presLayoutVars>
      </dgm:prSet>
      <dgm:spPr/>
    </dgm:pt>
    <dgm:pt modelId="{867E8E4D-970B-EA47-B1B0-F26E634EA6F5}" type="pres">
      <dgm:prSet presAssocID="{7E1A0476-33CE-4341-8847-3A55B00AE15B}" presName="childComposite" presStyleCnt="0">
        <dgm:presLayoutVars>
          <dgm:chMax val="0"/>
          <dgm:chPref val="0"/>
        </dgm:presLayoutVars>
      </dgm:prSet>
      <dgm:spPr/>
    </dgm:pt>
    <dgm:pt modelId="{C6CB7B9D-F9BF-284B-B8EF-10F54BB45771}" type="pres">
      <dgm:prSet presAssocID="{7E1A0476-33CE-4341-8847-3A55B00AE15B}" presName="ChildAccent" presStyleLbl="solidFgAcc1" presStyleIdx="6" presStyleCnt="8"/>
      <dgm:spPr/>
    </dgm:pt>
    <dgm:pt modelId="{B0CF6397-D368-D742-968F-119A6C1E9C6A}" type="pres">
      <dgm:prSet presAssocID="{7E1A0476-33CE-4341-8847-3A55B00AE15B}" presName="Child" presStyleLbl="revTx" presStyleIdx="8" presStyleCnt="10">
        <dgm:presLayoutVars>
          <dgm:chMax val="0"/>
          <dgm:chPref val="0"/>
          <dgm:bulletEnabled val="1"/>
        </dgm:presLayoutVars>
      </dgm:prSet>
      <dgm:spPr/>
    </dgm:pt>
    <dgm:pt modelId="{51879182-CDCF-614F-845E-7BAE6CAF100B}" type="pres">
      <dgm:prSet presAssocID="{00EF5129-DB70-F340-B6CC-120289EA2AC0}" presName="childComposite" presStyleCnt="0">
        <dgm:presLayoutVars>
          <dgm:chMax val="0"/>
          <dgm:chPref val="0"/>
        </dgm:presLayoutVars>
      </dgm:prSet>
      <dgm:spPr/>
    </dgm:pt>
    <dgm:pt modelId="{008A786A-D1B1-D74C-86B0-E4EE87E60E1D}" type="pres">
      <dgm:prSet presAssocID="{00EF5129-DB70-F340-B6CC-120289EA2AC0}" presName="ChildAccent" presStyleLbl="solidFgAcc1" presStyleIdx="7" presStyleCnt="8"/>
      <dgm:spPr/>
    </dgm:pt>
    <dgm:pt modelId="{1E317471-9269-A74B-A54B-26A3038CF714}" type="pres">
      <dgm:prSet presAssocID="{00EF5129-DB70-F340-B6CC-120289EA2AC0}" presName="Child" presStyleLbl="revTx" presStyleIdx="9" presStyleCnt="10">
        <dgm:presLayoutVars>
          <dgm:chMax val="0"/>
          <dgm:chPref val="0"/>
          <dgm:bulletEnabled val="1"/>
        </dgm:presLayoutVars>
      </dgm:prSet>
      <dgm:spPr/>
    </dgm:pt>
  </dgm:ptLst>
  <dgm:cxnLst>
    <dgm:cxn modelId="{C96F3205-C445-004A-AFE9-C4F6DFAF5225}" type="presOf" srcId="{FB36313A-0759-5746-8CC2-1B6B915A65B2}" destId="{453C0C07-C341-B542-878B-30E8D3D54ACA}" srcOrd="0" destOrd="0" presId="urn:microsoft.com/office/officeart/2008/layout/SquareAccentList"/>
    <dgm:cxn modelId="{FD48481D-FFF2-7547-BB13-684348B8065E}" srcId="{D8BA8738-6D67-234B-B2B7-0CC8542C970A}" destId="{4FAFB2F0-4FA0-FF4E-883B-F9D45723747F}" srcOrd="1" destOrd="0" parTransId="{B6495A4B-D7A4-354A-9AF9-8DAEDA569934}" sibTransId="{AEF1C614-AED3-2B46-B969-8558C9FF33E8}"/>
    <dgm:cxn modelId="{BBB64424-1006-104F-B18B-4258B5C87499}" type="presOf" srcId="{00EF5129-DB70-F340-B6CC-120289EA2AC0}" destId="{1E317471-9269-A74B-A54B-26A3038CF714}" srcOrd="0" destOrd="0" presId="urn:microsoft.com/office/officeart/2008/layout/SquareAccentList"/>
    <dgm:cxn modelId="{9FB40A36-6D36-1B44-9797-7B7AD2A7DCE9}" type="presOf" srcId="{7E1A0476-33CE-4341-8847-3A55B00AE15B}" destId="{B0CF6397-D368-D742-968F-119A6C1E9C6A}" srcOrd="0" destOrd="0" presId="urn:microsoft.com/office/officeart/2008/layout/SquareAccentList"/>
    <dgm:cxn modelId="{DE23B638-05B4-E04A-A09E-4E97A204B0A6}" srcId="{5AE1A4CF-861C-B941-A39E-5BA91B4F4536}" destId="{D8BA8738-6D67-234B-B2B7-0CC8542C970A}" srcOrd="1" destOrd="0" parTransId="{D538BE00-F5EF-6248-88B7-DD39B6F9D516}" sibTransId="{C5EC380E-C77A-FB4A-AD4C-43385A2CC634}"/>
    <dgm:cxn modelId="{542A1945-D464-1F4F-B78B-47512CD4FE6D}" type="presOf" srcId="{FC343DFD-F99C-0344-AFCF-1D41DEBB3E7D}" destId="{F04F0744-DBAC-654C-8EEE-C937295F86CE}" srcOrd="0" destOrd="0" presId="urn:microsoft.com/office/officeart/2008/layout/SquareAccentList"/>
    <dgm:cxn modelId="{96EAA951-A810-5540-94C8-F62813609F6D}" type="presOf" srcId="{E6EA00F1-B83E-2349-AAE1-A16807D7013C}" destId="{F2C98E9F-631E-6D4E-86F4-DBC5E6530F74}" srcOrd="0" destOrd="0" presId="urn:microsoft.com/office/officeart/2008/layout/SquareAccentList"/>
    <dgm:cxn modelId="{ECF40B58-2425-484A-B3CD-8C12753DBB14}" srcId="{D8BA8738-6D67-234B-B2B7-0CC8542C970A}" destId="{C88F59EE-418C-854A-BF98-029E1560A0FF}" srcOrd="0" destOrd="0" parTransId="{30B719F6-D49D-C74E-80C5-91FEBE89DAE2}" sibTransId="{BE831C62-3438-3E48-8470-7148C921B50B}"/>
    <dgm:cxn modelId="{366F9668-2940-364C-8B11-3EFFBB9C7952}" srcId="{D8BA8738-6D67-234B-B2B7-0CC8542C970A}" destId="{00EF5129-DB70-F340-B6CC-120289EA2AC0}" srcOrd="3" destOrd="0" parTransId="{58816F29-A71B-FC4E-9CAE-A2FCE41097B9}" sibTransId="{2EAE384D-CC35-E944-BB32-4B076C787057}"/>
    <dgm:cxn modelId="{F69F1E81-9E7F-B442-9CBF-6944412132EA}" srcId="{FB36313A-0759-5746-8CC2-1B6B915A65B2}" destId="{E6EA00F1-B83E-2349-AAE1-A16807D7013C}" srcOrd="1" destOrd="0" parTransId="{9225007C-7934-154A-85B3-C8984A124118}" sibTransId="{4693CDB2-F6DB-7049-91C3-5649345DED02}"/>
    <dgm:cxn modelId="{6E9A1D8B-8B55-AB43-ABF4-80078D799988}" type="presOf" srcId="{C88F59EE-418C-854A-BF98-029E1560A0FF}" destId="{180F6919-2839-3F49-AC78-35B2A74A991B}" srcOrd="0" destOrd="0" presId="urn:microsoft.com/office/officeart/2008/layout/SquareAccentList"/>
    <dgm:cxn modelId="{894E7495-D46E-B54F-AC43-2519390874FF}" type="presOf" srcId="{4FAFB2F0-4FA0-FF4E-883B-F9D45723747F}" destId="{3A7E5472-EB79-434F-949E-E644800EBCDD}" srcOrd="0" destOrd="0" presId="urn:microsoft.com/office/officeart/2008/layout/SquareAccentList"/>
    <dgm:cxn modelId="{CE6F02A3-B08F-9846-A823-D55EAF6BDDE8}" type="presOf" srcId="{1A5297F4-FC87-264A-AA89-A55B18EB9CB3}" destId="{328B4C6E-B9F5-BA4D-8419-2FBB7F7E2A08}" srcOrd="0" destOrd="0" presId="urn:microsoft.com/office/officeart/2008/layout/SquareAccentList"/>
    <dgm:cxn modelId="{FABBD3AF-E257-0F48-A6C0-6318FC7B6251}" type="presOf" srcId="{D8BA8738-6D67-234B-B2B7-0CC8542C970A}" destId="{514CE512-B43E-5044-918A-EB99E0546E4A}" srcOrd="0" destOrd="0" presId="urn:microsoft.com/office/officeart/2008/layout/SquareAccentList"/>
    <dgm:cxn modelId="{1DA123C6-1919-FE46-B514-75A61CC38AE0}" srcId="{FB36313A-0759-5746-8CC2-1B6B915A65B2}" destId="{FC343DFD-F99C-0344-AFCF-1D41DEBB3E7D}" srcOrd="3" destOrd="0" parTransId="{B5D233C7-D410-4045-AC9E-55FE7B85032D}" sibTransId="{9C74C1A4-291E-0E4E-A1D7-EFC1ADE25186}"/>
    <dgm:cxn modelId="{18A805CB-4294-5346-B070-90269FCC7AA6}" type="presOf" srcId="{5AE1A4CF-861C-B941-A39E-5BA91B4F4536}" destId="{24E47587-377A-2F4E-8CC7-08274F45CFC6}" srcOrd="0" destOrd="0" presId="urn:microsoft.com/office/officeart/2008/layout/SquareAccentList"/>
    <dgm:cxn modelId="{0B2F64E2-A873-FA43-9688-960524104BA2}" srcId="{D8BA8738-6D67-234B-B2B7-0CC8542C970A}" destId="{7E1A0476-33CE-4341-8847-3A55B00AE15B}" srcOrd="2" destOrd="0" parTransId="{20554333-F5AC-8045-8D89-99A47A490553}" sibTransId="{7B9B2F1B-5994-BD45-BF93-96E6116B85C3}"/>
    <dgm:cxn modelId="{A6F30AE8-6251-D94B-98E1-002A47D936C4}" srcId="{FB36313A-0759-5746-8CC2-1B6B915A65B2}" destId="{7A0A3CE1-A579-334D-B71D-1D9FA487F5A7}" srcOrd="2" destOrd="0" parTransId="{725BC87B-E000-A243-9DB6-A41F12F537E5}" sibTransId="{E058AE89-21D9-B443-931B-ECB3E82CEA36}"/>
    <dgm:cxn modelId="{CF7268F0-BE34-A34A-8445-9C56C1156202}" type="presOf" srcId="{7A0A3CE1-A579-334D-B71D-1D9FA487F5A7}" destId="{34E83945-3F17-4844-B816-9A465BFCBE6D}" srcOrd="0" destOrd="0" presId="urn:microsoft.com/office/officeart/2008/layout/SquareAccentList"/>
    <dgm:cxn modelId="{17250AFC-4766-E140-927E-07289D7D1656}" srcId="{FB36313A-0759-5746-8CC2-1B6B915A65B2}" destId="{1A5297F4-FC87-264A-AA89-A55B18EB9CB3}" srcOrd="0" destOrd="0" parTransId="{9DF0F36F-D3EE-6940-8F95-627A493355B7}" sibTransId="{A8BACFF6-74C9-AC4D-86CA-3DAA79F1074A}"/>
    <dgm:cxn modelId="{CA13AAFD-0BC2-6647-84CE-7178C8ADB2DD}" srcId="{5AE1A4CF-861C-B941-A39E-5BA91B4F4536}" destId="{FB36313A-0759-5746-8CC2-1B6B915A65B2}" srcOrd="0" destOrd="0" parTransId="{7786BE95-33D6-A549-B096-3B20BDDFD40B}" sibTransId="{96C343B3-4207-A44A-8741-6063C85985A6}"/>
    <dgm:cxn modelId="{24A8F64C-C3AA-3541-9FA7-D4F7AB32C794}" type="presParOf" srcId="{24E47587-377A-2F4E-8CC7-08274F45CFC6}" destId="{A94771CD-BB05-D54A-91D1-71A97F3AE69E}" srcOrd="0" destOrd="0" presId="urn:microsoft.com/office/officeart/2008/layout/SquareAccentList"/>
    <dgm:cxn modelId="{47B44895-5610-B843-AA39-6571D9A0AA2D}" type="presParOf" srcId="{A94771CD-BB05-D54A-91D1-71A97F3AE69E}" destId="{54C0CE1B-1914-DE4F-A80F-201730B08EA4}" srcOrd="0" destOrd="0" presId="urn:microsoft.com/office/officeart/2008/layout/SquareAccentList"/>
    <dgm:cxn modelId="{3964B437-8BC2-824B-ABE0-3871A2BE2086}" type="presParOf" srcId="{54C0CE1B-1914-DE4F-A80F-201730B08EA4}" destId="{97F18AB3-A846-8547-8ABA-43E2A7E9DBE2}" srcOrd="0" destOrd="0" presId="urn:microsoft.com/office/officeart/2008/layout/SquareAccentList"/>
    <dgm:cxn modelId="{3A368A32-B567-E44D-B51A-A103C10CA3F6}" type="presParOf" srcId="{54C0CE1B-1914-DE4F-A80F-201730B08EA4}" destId="{0BEBB6E8-6EBA-A343-8776-E5D5AAE096BF}" srcOrd="1" destOrd="0" presId="urn:microsoft.com/office/officeart/2008/layout/SquareAccentList"/>
    <dgm:cxn modelId="{0C739335-65EE-B547-810E-1BCD293FD0FC}" type="presParOf" srcId="{54C0CE1B-1914-DE4F-A80F-201730B08EA4}" destId="{453C0C07-C341-B542-878B-30E8D3D54ACA}" srcOrd="2" destOrd="0" presId="urn:microsoft.com/office/officeart/2008/layout/SquareAccentList"/>
    <dgm:cxn modelId="{92DA165A-22C7-754F-92FC-1C66695A2C0E}" type="presParOf" srcId="{A94771CD-BB05-D54A-91D1-71A97F3AE69E}" destId="{CD52885B-1A76-B642-BE83-D22BB9CAF560}" srcOrd="1" destOrd="0" presId="urn:microsoft.com/office/officeart/2008/layout/SquareAccentList"/>
    <dgm:cxn modelId="{053EA8EB-996F-AD47-B1B1-2E57F79EC527}" type="presParOf" srcId="{CD52885B-1A76-B642-BE83-D22BB9CAF560}" destId="{55262DF3-0CD9-4F48-9F6C-2FDB6230F563}" srcOrd="0" destOrd="0" presId="urn:microsoft.com/office/officeart/2008/layout/SquareAccentList"/>
    <dgm:cxn modelId="{4F31DE0B-1EA3-4B4E-9CAF-5E154476F3DA}" type="presParOf" srcId="{55262DF3-0CD9-4F48-9F6C-2FDB6230F563}" destId="{F083277E-F232-DF4A-8CCB-D0E962ED71BE}" srcOrd="0" destOrd="0" presId="urn:microsoft.com/office/officeart/2008/layout/SquareAccentList"/>
    <dgm:cxn modelId="{7CF19E0D-8CA1-0E45-8CE3-49808CA782CC}" type="presParOf" srcId="{55262DF3-0CD9-4F48-9F6C-2FDB6230F563}" destId="{328B4C6E-B9F5-BA4D-8419-2FBB7F7E2A08}" srcOrd="1" destOrd="0" presId="urn:microsoft.com/office/officeart/2008/layout/SquareAccentList"/>
    <dgm:cxn modelId="{0EAA772B-6E6E-DE41-BBB4-33C45AC5EDD9}" type="presParOf" srcId="{CD52885B-1A76-B642-BE83-D22BB9CAF560}" destId="{71465540-0C15-1F45-953D-FE18F9F1A4B1}" srcOrd="1" destOrd="0" presId="urn:microsoft.com/office/officeart/2008/layout/SquareAccentList"/>
    <dgm:cxn modelId="{792B030E-D2C4-6C45-AE52-F47B36A2C2EB}" type="presParOf" srcId="{71465540-0C15-1F45-953D-FE18F9F1A4B1}" destId="{E7D3C596-B629-9F46-9C43-D4C61EC189D5}" srcOrd="0" destOrd="0" presId="urn:microsoft.com/office/officeart/2008/layout/SquareAccentList"/>
    <dgm:cxn modelId="{61A9955C-C433-4040-80AB-ACE053A876F3}" type="presParOf" srcId="{71465540-0C15-1F45-953D-FE18F9F1A4B1}" destId="{F2C98E9F-631E-6D4E-86F4-DBC5E6530F74}" srcOrd="1" destOrd="0" presId="urn:microsoft.com/office/officeart/2008/layout/SquareAccentList"/>
    <dgm:cxn modelId="{DE6E0C2B-6BA6-F543-B4F1-F57D267BE481}" type="presParOf" srcId="{CD52885B-1A76-B642-BE83-D22BB9CAF560}" destId="{45DAACBC-9927-B140-A82A-346F3214BD99}" srcOrd="2" destOrd="0" presId="urn:microsoft.com/office/officeart/2008/layout/SquareAccentList"/>
    <dgm:cxn modelId="{94197FC8-4587-5247-A4B0-10D5769587AC}" type="presParOf" srcId="{45DAACBC-9927-B140-A82A-346F3214BD99}" destId="{A3461E66-1BED-7B4B-AF64-1EF2F71E4818}" srcOrd="0" destOrd="0" presId="urn:microsoft.com/office/officeart/2008/layout/SquareAccentList"/>
    <dgm:cxn modelId="{B63EFB2F-6623-134D-BE55-18F9A67DF7F7}" type="presParOf" srcId="{45DAACBC-9927-B140-A82A-346F3214BD99}" destId="{34E83945-3F17-4844-B816-9A465BFCBE6D}" srcOrd="1" destOrd="0" presId="urn:microsoft.com/office/officeart/2008/layout/SquareAccentList"/>
    <dgm:cxn modelId="{CB60EB0C-181D-4C4F-B057-B259CD78EEB6}" type="presParOf" srcId="{CD52885B-1A76-B642-BE83-D22BB9CAF560}" destId="{50DA6C8C-A7FA-C84F-8C29-C0A263B5C66B}" srcOrd="3" destOrd="0" presId="urn:microsoft.com/office/officeart/2008/layout/SquareAccentList"/>
    <dgm:cxn modelId="{884E0DA6-4EB5-A640-B810-A303096A46F2}" type="presParOf" srcId="{50DA6C8C-A7FA-C84F-8C29-C0A263B5C66B}" destId="{FA348B9F-E0EC-E846-860D-CF84CC41EB7F}" srcOrd="0" destOrd="0" presId="urn:microsoft.com/office/officeart/2008/layout/SquareAccentList"/>
    <dgm:cxn modelId="{5F97049D-863A-8143-9DEE-EAB3BBA5CC99}" type="presParOf" srcId="{50DA6C8C-A7FA-C84F-8C29-C0A263B5C66B}" destId="{F04F0744-DBAC-654C-8EEE-C937295F86CE}" srcOrd="1" destOrd="0" presId="urn:microsoft.com/office/officeart/2008/layout/SquareAccentList"/>
    <dgm:cxn modelId="{1AFBCBCC-A856-DA49-AE69-99011C60FB2A}" type="presParOf" srcId="{24E47587-377A-2F4E-8CC7-08274F45CFC6}" destId="{3E347953-5996-794B-9723-01109B308B5A}" srcOrd="1" destOrd="0" presId="urn:microsoft.com/office/officeart/2008/layout/SquareAccentList"/>
    <dgm:cxn modelId="{989E9915-9611-2F47-B647-1149140863A5}" type="presParOf" srcId="{3E347953-5996-794B-9723-01109B308B5A}" destId="{0BC80988-59BA-1D46-88FB-4C3D6A523EAA}" srcOrd="0" destOrd="0" presId="urn:microsoft.com/office/officeart/2008/layout/SquareAccentList"/>
    <dgm:cxn modelId="{3A408046-AB72-E84A-8897-B8444A17EEE5}" type="presParOf" srcId="{0BC80988-59BA-1D46-88FB-4C3D6A523EAA}" destId="{6A9EC28E-EA26-B245-B40D-1382DC651329}" srcOrd="0" destOrd="0" presId="urn:microsoft.com/office/officeart/2008/layout/SquareAccentList"/>
    <dgm:cxn modelId="{DA4D5FBC-BE65-1B4E-AC79-8468A68C4F3F}" type="presParOf" srcId="{0BC80988-59BA-1D46-88FB-4C3D6A523EAA}" destId="{86287E6A-DC2F-B145-A478-7E238F0B8262}" srcOrd="1" destOrd="0" presId="urn:microsoft.com/office/officeart/2008/layout/SquareAccentList"/>
    <dgm:cxn modelId="{CCDB44EB-0D39-414A-842C-830AEACC07D8}" type="presParOf" srcId="{0BC80988-59BA-1D46-88FB-4C3D6A523EAA}" destId="{514CE512-B43E-5044-918A-EB99E0546E4A}" srcOrd="2" destOrd="0" presId="urn:microsoft.com/office/officeart/2008/layout/SquareAccentList"/>
    <dgm:cxn modelId="{CBC6BAEF-9276-AC4A-BEEC-F448EC28229D}" type="presParOf" srcId="{3E347953-5996-794B-9723-01109B308B5A}" destId="{38A9711D-C83B-3940-A9BA-69CA16C0C851}" srcOrd="1" destOrd="0" presId="urn:microsoft.com/office/officeart/2008/layout/SquareAccentList"/>
    <dgm:cxn modelId="{56A4EDDC-A182-D74D-B98F-93D81E7038CC}" type="presParOf" srcId="{38A9711D-C83B-3940-A9BA-69CA16C0C851}" destId="{10D5660D-D19C-6246-A53A-F2FD398F2C71}" srcOrd="0" destOrd="0" presId="urn:microsoft.com/office/officeart/2008/layout/SquareAccentList"/>
    <dgm:cxn modelId="{BB8CD416-6A6E-BD47-92FA-5493B0A11EC6}" type="presParOf" srcId="{10D5660D-D19C-6246-A53A-F2FD398F2C71}" destId="{807F6EB3-7C88-4A4F-A36D-09E03A92A1D4}" srcOrd="0" destOrd="0" presId="urn:microsoft.com/office/officeart/2008/layout/SquareAccentList"/>
    <dgm:cxn modelId="{EEA9DEEA-5E45-4041-B78F-75B7B453550F}" type="presParOf" srcId="{10D5660D-D19C-6246-A53A-F2FD398F2C71}" destId="{180F6919-2839-3F49-AC78-35B2A74A991B}" srcOrd="1" destOrd="0" presId="urn:microsoft.com/office/officeart/2008/layout/SquareAccentList"/>
    <dgm:cxn modelId="{A25A6627-3D96-8347-AA68-93319430F77C}" type="presParOf" srcId="{38A9711D-C83B-3940-A9BA-69CA16C0C851}" destId="{773CCE3B-9CFF-5048-B4CA-AC2D23848D71}" srcOrd="1" destOrd="0" presId="urn:microsoft.com/office/officeart/2008/layout/SquareAccentList"/>
    <dgm:cxn modelId="{C6ADDA85-03AD-0C45-8433-786E2A87044B}" type="presParOf" srcId="{773CCE3B-9CFF-5048-B4CA-AC2D23848D71}" destId="{12A6D01A-9906-2145-9CC4-08B23B6E4DA5}" srcOrd="0" destOrd="0" presId="urn:microsoft.com/office/officeart/2008/layout/SquareAccentList"/>
    <dgm:cxn modelId="{B86958A5-7007-AB46-8888-F4B2E8ED7B2A}" type="presParOf" srcId="{773CCE3B-9CFF-5048-B4CA-AC2D23848D71}" destId="{3A7E5472-EB79-434F-949E-E644800EBCDD}" srcOrd="1" destOrd="0" presId="urn:microsoft.com/office/officeart/2008/layout/SquareAccentList"/>
    <dgm:cxn modelId="{E99C595E-25B2-F44B-B3EC-83D1CC06518D}" type="presParOf" srcId="{38A9711D-C83B-3940-A9BA-69CA16C0C851}" destId="{867E8E4D-970B-EA47-B1B0-F26E634EA6F5}" srcOrd="2" destOrd="0" presId="urn:microsoft.com/office/officeart/2008/layout/SquareAccentList"/>
    <dgm:cxn modelId="{33DF7C83-EA85-6C43-A06D-2F56946078B1}" type="presParOf" srcId="{867E8E4D-970B-EA47-B1B0-F26E634EA6F5}" destId="{C6CB7B9D-F9BF-284B-B8EF-10F54BB45771}" srcOrd="0" destOrd="0" presId="urn:microsoft.com/office/officeart/2008/layout/SquareAccentList"/>
    <dgm:cxn modelId="{560E8229-2CA2-CC4D-A157-5A94B59DF671}" type="presParOf" srcId="{867E8E4D-970B-EA47-B1B0-F26E634EA6F5}" destId="{B0CF6397-D368-D742-968F-119A6C1E9C6A}" srcOrd="1" destOrd="0" presId="urn:microsoft.com/office/officeart/2008/layout/SquareAccentList"/>
    <dgm:cxn modelId="{97A54F42-EFF7-524A-A19E-2E2FAEA5AC41}" type="presParOf" srcId="{38A9711D-C83B-3940-A9BA-69CA16C0C851}" destId="{51879182-CDCF-614F-845E-7BAE6CAF100B}" srcOrd="3" destOrd="0" presId="urn:microsoft.com/office/officeart/2008/layout/SquareAccentList"/>
    <dgm:cxn modelId="{3C5E3E2B-CD65-9841-B516-DEA04E3A5720}" type="presParOf" srcId="{51879182-CDCF-614F-845E-7BAE6CAF100B}" destId="{008A786A-D1B1-D74C-86B0-E4EE87E60E1D}" srcOrd="0" destOrd="0" presId="urn:microsoft.com/office/officeart/2008/layout/SquareAccentList"/>
    <dgm:cxn modelId="{A1B198E9-D4B3-F84F-9976-572DCE21168E}" type="presParOf" srcId="{51879182-CDCF-614F-845E-7BAE6CAF100B}" destId="{1E317471-9269-A74B-A54B-26A3038CF714}" srcOrd="1" destOrd="0" presId="urn:microsoft.com/office/officeart/2008/layout/Squa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8D356B-33EF-4A09-B2F3-8FC46DBC101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GB"/>
        </a:p>
      </dgm:t>
    </dgm:pt>
    <dgm:pt modelId="{94F8D297-C4DF-4891-9726-5BB2539A180E}">
      <dgm:prSet custT="1"/>
      <dgm:spPr/>
      <dgm:t>
        <a:bodyPr/>
        <a:lstStyle/>
        <a:p>
          <a:r>
            <a:rPr lang="en-US" sz="2800" b="0" i="0" dirty="0">
              <a:latin typeface="Calibri Light" panose="020F0302020204030204" pitchFamily="34" charset="0"/>
              <a:cs typeface="Calibri Light" panose="020F0302020204030204" pitchFamily="34" charset="0"/>
            </a:rPr>
            <a:t>Some ILO standards have direct applicability to platform workers whether they are in wage or non-wage employment</a:t>
          </a:r>
          <a:endParaRPr lang="en-GB" sz="2800" b="0" i="0" dirty="0">
            <a:latin typeface="Calibri Light" panose="020F0302020204030204" pitchFamily="34" charset="0"/>
            <a:cs typeface="Calibri Light" panose="020F0302020204030204" pitchFamily="34" charset="0"/>
          </a:endParaRPr>
        </a:p>
      </dgm:t>
    </dgm:pt>
    <dgm:pt modelId="{3FDB8B89-3321-4347-8CA1-306CD93FAA5C}" type="parTrans" cxnId="{C630F196-488F-4C68-A07B-DC57FD26E872}">
      <dgm:prSet/>
      <dgm:spPr/>
      <dgm:t>
        <a:bodyPr/>
        <a:lstStyle/>
        <a:p>
          <a:endParaRPr lang="en-GB"/>
        </a:p>
      </dgm:t>
    </dgm:pt>
    <dgm:pt modelId="{40DCF32A-D647-4FAC-BDE8-BB06072B7D63}" type="sibTrans" cxnId="{C630F196-488F-4C68-A07B-DC57FD26E872}">
      <dgm:prSet/>
      <dgm:spPr/>
      <dgm:t>
        <a:bodyPr/>
        <a:lstStyle/>
        <a:p>
          <a:endParaRPr lang="en-GB"/>
        </a:p>
      </dgm:t>
    </dgm:pt>
    <dgm:pt modelId="{2742C113-933F-465A-AFAB-EE0A59D9AF9D}">
      <dgm:prSet custT="1"/>
      <dgm:spPr/>
      <dgm:t>
        <a:bodyPr/>
        <a:lstStyle/>
        <a:p>
          <a:r>
            <a:rPr lang="en-US" sz="2800" b="0" i="0" dirty="0">
              <a:latin typeface="Calibri Light" panose="020F0302020204030204" pitchFamily="34" charset="0"/>
              <a:cs typeface="Calibri Light" panose="020F0302020204030204" pitchFamily="34" charset="0"/>
            </a:rPr>
            <a:t>Existing standards do not address some of its specific characteristics, or do not address new developments driven by technological changes</a:t>
          </a:r>
          <a:endParaRPr lang="en-GB" sz="2800" b="0" i="0" dirty="0">
            <a:latin typeface="Calibri Light" panose="020F0302020204030204" pitchFamily="34" charset="0"/>
            <a:cs typeface="Calibri Light" panose="020F0302020204030204" pitchFamily="34" charset="0"/>
          </a:endParaRPr>
        </a:p>
      </dgm:t>
    </dgm:pt>
    <dgm:pt modelId="{52373039-DDFE-4248-AD66-B7A62CBCF03C}" type="parTrans" cxnId="{AAF081E0-576B-4153-8EFF-698BF83CF262}">
      <dgm:prSet/>
      <dgm:spPr/>
      <dgm:t>
        <a:bodyPr/>
        <a:lstStyle/>
        <a:p>
          <a:endParaRPr lang="en-GB"/>
        </a:p>
      </dgm:t>
    </dgm:pt>
    <dgm:pt modelId="{5AE446AF-1952-4CE0-83E4-922D5D0DB4C0}" type="sibTrans" cxnId="{AAF081E0-576B-4153-8EFF-698BF83CF262}">
      <dgm:prSet/>
      <dgm:spPr/>
      <dgm:t>
        <a:bodyPr/>
        <a:lstStyle/>
        <a:p>
          <a:endParaRPr lang="en-GB"/>
        </a:p>
      </dgm:t>
    </dgm:pt>
    <dgm:pt modelId="{827F0B16-7319-4B55-AC4F-488C71F0BD2A}">
      <dgm:prSet custT="1"/>
      <dgm:spPr/>
      <dgm:t>
        <a:bodyPr/>
        <a:lstStyle/>
        <a:p>
          <a:r>
            <a:rPr lang="en-US" sz="2800" b="0" i="0" kern="1200" dirty="0">
              <a:latin typeface="Calibri Light" panose="020F0302020204030204" pitchFamily="34" charset="0"/>
              <a:cs typeface="Calibri Light" panose="020F0302020204030204" pitchFamily="34" charset="0"/>
            </a:rPr>
            <a:t>Normative </a:t>
          </a:r>
          <a:r>
            <a:rPr lang="en-US" sz="2800" b="0" i="0" kern="1200" dirty="0">
              <a:solidFill>
                <a:srgbClr val="230050">
                  <a:hueOff val="0"/>
                  <a:satOff val="0"/>
                  <a:lumOff val="0"/>
                  <a:alphaOff val="0"/>
                </a:srgbClr>
              </a:solidFill>
              <a:latin typeface="Calibri Light" panose="020F0302020204030204" pitchFamily="34" charset="0"/>
              <a:ea typeface="+mn-ea"/>
              <a:cs typeface="Calibri Light" panose="020F0302020204030204" pitchFamily="34" charset="0"/>
            </a:rPr>
            <a:t>gaps on dispute </a:t>
          </a:r>
          <a:r>
            <a:rPr lang="en-US" sz="2800" b="0" i="0" kern="1200" dirty="0">
              <a:latin typeface="Calibri Light" panose="020F0302020204030204" pitchFamily="34" charset="0"/>
              <a:cs typeface="Calibri Light" panose="020F0302020204030204" pitchFamily="34" charset="0"/>
            </a:rPr>
            <a:t>resolution exist, particularly given the cross-border </a:t>
          </a:r>
          <a:r>
            <a:rPr lang="en-US" sz="2800" b="0" i="0" kern="1200" dirty="0">
              <a:solidFill>
                <a:srgbClr val="230050">
                  <a:hueOff val="0"/>
                  <a:satOff val="0"/>
                  <a:lumOff val="0"/>
                  <a:alphaOff val="0"/>
                </a:srgbClr>
              </a:solidFill>
              <a:latin typeface="Calibri Light" panose="020F0302020204030204" pitchFamily="34" charset="0"/>
              <a:ea typeface="+mn-ea"/>
              <a:cs typeface="Calibri Light" panose="020F0302020204030204" pitchFamily="34" charset="0"/>
            </a:rPr>
            <a:t>nature of work </a:t>
          </a:r>
          <a:endParaRPr lang="en-GB" sz="2800" b="0" i="0" kern="1200" dirty="0">
            <a:solidFill>
              <a:srgbClr val="230050">
                <a:hueOff val="0"/>
                <a:satOff val="0"/>
                <a:lumOff val="0"/>
                <a:alphaOff val="0"/>
              </a:srgbClr>
            </a:solidFill>
            <a:latin typeface="Calibri Light" panose="020F0302020204030204" pitchFamily="34" charset="0"/>
            <a:ea typeface="+mn-ea"/>
            <a:cs typeface="Calibri Light" panose="020F0302020204030204" pitchFamily="34" charset="0"/>
          </a:endParaRPr>
        </a:p>
      </dgm:t>
    </dgm:pt>
    <dgm:pt modelId="{52FAC31F-7692-4B38-98C4-BD9F368999EF}" type="parTrans" cxnId="{CB524178-7D98-4AA1-BE3E-B3E0AE59DFAD}">
      <dgm:prSet/>
      <dgm:spPr/>
      <dgm:t>
        <a:bodyPr/>
        <a:lstStyle/>
        <a:p>
          <a:endParaRPr lang="en-GB"/>
        </a:p>
      </dgm:t>
    </dgm:pt>
    <dgm:pt modelId="{02730FC3-F7BC-44B5-9E93-897411E10B2E}" type="sibTrans" cxnId="{CB524178-7D98-4AA1-BE3E-B3E0AE59DFAD}">
      <dgm:prSet/>
      <dgm:spPr/>
      <dgm:t>
        <a:bodyPr/>
        <a:lstStyle/>
        <a:p>
          <a:endParaRPr lang="en-GB"/>
        </a:p>
      </dgm:t>
    </dgm:pt>
    <dgm:pt modelId="{15A3B86E-363F-44CC-A7C7-79577522E4F5}">
      <dgm:prSet custT="1"/>
      <dgm:spPr/>
      <dgm:t>
        <a:bodyPr/>
        <a:lstStyle/>
        <a:p>
          <a:r>
            <a:rPr lang="en-US" sz="2800" b="0" i="0" kern="1200" dirty="0">
              <a:latin typeface="Calibri Light" panose="020F0302020204030204" pitchFamily="34" charset="0"/>
              <a:cs typeface="Calibri Light" panose="020F0302020204030204" pitchFamily="34" charset="0"/>
            </a:rPr>
            <a:t>Several standards have gaps </a:t>
          </a:r>
          <a:r>
            <a:rPr lang="en-US" sz="2800" b="0" i="0" kern="1200" dirty="0">
              <a:solidFill>
                <a:srgbClr val="230050">
                  <a:hueOff val="0"/>
                  <a:satOff val="0"/>
                  <a:lumOff val="0"/>
                  <a:alphaOff val="0"/>
                </a:srgbClr>
              </a:solidFill>
              <a:latin typeface="Calibri Light" panose="020F0302020204030204" pitchFamily="34" charset="0"/>
              <a:ea typeface="+mn-ea"/>
              <a:cs typeface="Calibri Light" panose="020F0302020204030204" pitchFamily="34" charset="0"/>
            </a:rPr>
            <a:t>in their scope, notably coverage of </a:t>
          </a:r>
          <a:r>
            <a:rPr lang="en-US" sz="2800" b="0" i="0" kern="1200" dirty="0">
              <a:latin typeface="Calibri Light" panose="020F0302020204030204" pitchFamily="34" charset="0"/>
              <a:cs typeface="Calibri Light" panose="020F0302020204030204" pitchFamily="34" charset="0"/>
            </a:rPr>
            <a:t>the self-employed</a:t>
          </a:r>
          <a:endParaRPr lang="en-GB" sz="2800" b="0" i="0" kern="1200" dirty="0">
            <a:latin typeface="Calibri Light" panose="020F0302020204030204" pitchFamily="34" charset="0"/>
            <a:cs typeface="Calibri Light" panose="020F0302020204030204" pitchFamily="34" charset="0"/>
          </a:endParaRPr>
        </a:p>
      </dgm:t>
    </dgm:pt>
    <dgm:pt modelId="{22B3B587-6910-470B-A585-3C705DA63A01}" type="parTrans" cxnId="{F8C80EA2-9C10-4D79-A381-A1B7DFA985C1}">
      <dgm:prSet/>
      <dgm:spPr/>
      <dgm:t>
        <a:bodyPr/>
        <a:lstStyle/>
        <a:p>
          <a:endParaRPr lang="en-GB"/>
        </a:p>
      </dgm:t>
    </dgm:pt>
    <dgm:pt modelId="{8CD0EE81-ADAF-45D0-AA3D-A66564C2E0DB}" type="sibTrans" cxnId="{F8C80EA2-9C10-4D79-A381-A1B7DFA985C1}">
      <dgm:prSet/>
      <dgm:spPr/>
      <dgm:t>
        <a:bodyPr/>
        <a:lstStyle/>
        <a:p>
          <a:endParaRPr lang="en-GB"/>
        </a:p>
      </dgm:t>
    </dgm:pt>
    <dgm:pt modelId="{BE6C37E9-095D-4A09-8255-23CB2AB6C2A5}" type="pres">
      <dgm:prSet presAssocID="{5D8D356B-33EF-4A09-B2F3-8FC46DBC1013}" presName="vert0" presStyleCnt="0">
        <dgm:presLayoutVars>
          <dgm:dir/>
          <dgm:animOne val="branch"/>
          <dgm:animLvl val="lvl"/>
        </dgm:presLayoutVars>
      </dgm:prSet>
      <dgm:spPr/>
    </dgm:pt>
    <dgm:pt modelId="{768C4C98-3CFD-4048-BBDF-E2645846E72A}" type="pres">
      <dgm:prSet presAssocID="{94F8D297-C4DF-4891-9726-5BB2539A180E}" presName="thickLine" presStyleLbl="alignNode1" presStyleIdx="0" presStyleCnt="4"/>
      <dgm:spPr/>
    </dgm:pt>
    <dgm:pt modelId="{D316F4C9-0372-4F41-B765-8FC5C7200342}" type="pres">
      <dgm:prSet presAssocID="{94F8D297-C4DF-4891-9726-5BB2539A180E}" presName="horz1" presStyleCnt="0"/>
      <dgm:spPr/>
    </dgm:pt>
    <dgm:pt modelId="{E7D1744F-6AA0-45F5-8B3A-98BC81DF272E}" type="pres">
      <dgm:prSet presAssocID="{94F8D297-C4DF-4891-9726-5BB2539A180E}" presName="tx1" presStyleLbl="revTx" presStyleIdx="0" presStyleCnt="4"/>
      <dgm:spPr/>
    </dgm:pt>
    <dgm:pt modelId="{B1D1D908-0499-4906-8621-8657726CD906}" type="pres">
      <dgm:prSet presAssocID="{94F8D297-C4DF-4891-9726-5BB2539A180E}" presName="vert1" presStyleCnt="0"/>
      <dgm:spPr/>
    </dgm:pt>
    <dgm:pt modelId="{0A071F72-299F-4A16-AA85-149E3249CFF6}" type="pres">
      <dgm:prSet presAssocID="{2742C113-933F-465A-AFAB-EE0A59D9AF9D}" presName="thickLine" presStyleLbl="alignNode1" presStyleIdx="1" presStyleCnt="4"/>
      <dgm:spPr/>
    </dgm:pt>
    <dgm:pt modelId="{60F941EE-244D-4C72-908F-A39FA1E86D37}" type="pres">
      <dgm:prSet presAssocID="{2742C113-933F-465A-AFAB-EE0A59D9AF9D}" presName="horz1" presStyleCnt="0"/>
      <dgm:spPr/>
    </dgm:pt>
    <dgm:pt modelId="{CE08E8E9-279B-468E-AB60-4AC1565E4508}" type="pres">
      <dgm:prSet presAssocID="{2742C113-933F-465A-AFAB-EE0A59D9AF9D}" presName="tx1" presStyleLbl="revTx" presStyleIdx="1" presStyleCnt="4"/>
      <dgm:spPr/>
    </dgm:pt>
    <dgm:pt modelId="{9AB27091-7121-419F-9C58-868C7A0AC191}" type="pres">
      <dgm:prSet presAssocID="{2742C113-933F-465A-AFAB-EE0A59D9AF9D}" presName="vert1" presStyleCnt="0"/>
      <dgm:spPr/>
    </dgm:pt>
    <dgm:pt modelId="{336DBAC3-4861-4E96-B206-8954DAE6E2EB}" type="pres">
      <dgm:prSet presAssocID="{827F0B16-7319-4B55-AC4F-488C71F0BD2A}" presName="thickLine" presStyleLbl="alignNode1" presStyleIdx="2" presStyleCnt="4"/>
      <dgm:spPr/>
    </dgm:pt>
    <dgm:pt modelId="{F67CF14B-3A51-4E47-815D-55002DD48108}" type="pres">
      <dgm:prSet presAssocID="{827F0B16-7319-4B55-AC4F-488C71F0BD2A}" presName="horz1" presStyleCnt="0"/>
      <dgm:spPr/>
    </dgm:pt>
    <dgm:pt modelId="{340612B1-DF18-4895-8D29-78D76B28E165}" type="pres">
      <dgm:prSet presAssocID="{827F0B16-7319-4B55-AC4F-488C71F0BD2A}" presName="tx1" presStyleLbl="revTx" presStyleIdx="2" presStyleCnt="4"/>
      <dgm:spPr/>
    </dgm:pt>
    <dgm:pt modelId="{8D386549-E21D-4A4A-AFA1-50FA54190EC3}" type="pres">
      <dgm:prSet presAssocID="{827F0B16-7319-4B55-AC4F-488C71F0BD2A}" presName="vert1" presStyleCnt="0"/>
      <dgm:spPr/>
    </dgm:pt>
    <dgm:pt modelId="{0BA49FD6-6119-4305-B357-DEA8EA4CCAE2}" type="pres">
      <dgm:prSet presAssocID="{15A3B86E-363F-44CC-A7C7-79577522E4F5}" presName="thickLine" presStyleLbl="alignNode1" presStyleIdx="3" presStyleCnt="4"/>
      <dgm:spPr/>
    </dgm:pt>
    <dgm:pt modelId="{8524A9E8-D1AB-4C1E-B3DC-16515CB0B944}" type="pres">
      <dgm:prSet presAssocID="{15A3B86E-363F-44CC-A7C7-79577522E4F5}" presName="horz1" presStyleCnt="0"/>
      <dgm:spPr/>
    </dgm:pt>
    <dgm:pt modelId="{EF07F396-5258-4A4C-AAC3-AD64B340EF5C}" type="pres">
      <dgm:prSet presAssocID="{15A3B86E-363F-44CC-A7C7-79577522E4F5}" presName="tx1" presStyleLbl="revTx" presStyleIdx="3" presStyleCnt="4"/>
      <dgm:spPr/>
    </dgm:pt>
    <dgm:pt modelId="{4F503FE3-E8F8-4C8B-8A2B-0B038B7939E4}" type="pres">
      <dgm:prSet presAssocID="{15A3B86E-363F-44CC-A7C7-79577522E4F5}" presName="vert1" presStyleCnt="0"/>
      <dgm:spPr/>
    </dgm:pt>
  </dgm:ptLst>
  <dgm:cxnLst>
    <dgm:cxn modelId="{C3F4642F-8A4C-45E0-B90D-5C4790413A34}" type="presOf" srcId="{5D8D356B-33EF-4A09-B2F3-8FC46DBC1013}" destId="{BE6C37E9-095D-4A09-8255-23CB2AB6C2A5}" srcOrd="0" destOrd="0" presId="urn:microsoft.com/office/officeart/2008/layout/LinedList"/>
    <dgm:cxn modelId="{C5BFD56B-E13C-425C-8312-DF37C5C2D418}" type="presOf" srcId="{15A3B86E-363F-44CC-A7C7-79577522E4F5}" destId="{EF07F396-5258-4A4C-AAC3-AD64B340EF5C}" srcOrd="0" destOrd="0" presId="urn:microsoft.com/office/officeart/2008/layout/LinedList"/>
    <dgm:cxn modelId="{CB524178-7D98-4AA1-BE3E-B3E0AE59DFAD}" srcId="{5D8D356B-33EF-4A09-B2F3-8FC46DBC1013}" destId="{827F0B16-7319-4B55-AC4F-488C71F0BD2A}" srcOrd="2" destOrd="0" parTransId="{52FAC31F-7692-4B38-98C4-BD9F368999EF}" sibTransId="{02730FC3-F7BC-44B5-9E93-897411E10B2E}"/>
    <dgm:cxn modelId="{C630F196-488F-4C68-A07B-DC57FD26E872}" srcId="{5D8D356B-33EF-4A09-B2F3-8FC46DBC1013}" destId="{94F8D297-C4DF-4891-9726-5BB2539A180E}" srcOrd="0" destOrd="0" parTransId="{3FDB8B89-3321-4347-8CA1-306CD93FAA5C}" sibTransId="{40DCF32A-D647-4FAC-BDE8-BB06072B7D63}"/>
    <dgm:cxn modelId="{F8C80EA2-9C10-4D79-A381-A1B7DFA985C1}" srcId="{5D8D356B-33EF-4A09-B2F3-8FC46DBC1013}" destId="{15A3B86E-363F-44CC-A7C7-79577522E4F5}" srcOrd="3" destOrd="0" parTransId="{22B3B587-6910-470B-A585-3C705DA63A01}" sibTransId="{8CD0EE81-ADAF-45D0-AA3D-A66564C2E0DB}"/>
    <dgm:cxn modelId="{0B0488B9-2723-4B8E-B9C2-FE0FA84B8399}" type="presOf" srcId="{827F0B16-7319-4B55-AC4F-488C71F0BD2A}" destId="{340612B1-DF18-4895-8D29-78D76B28E165}" srcOrd="0" destOrd="0" presId="urn:microsoft.com/office/officeart/2008/layout/LinedList"/>
    <dgm:cxn modelId="{AAF081E0-576B-4153-8EFF-698BF83CF262}" srcId="{5D8D356B-33EF-4A09-B2F3-8FC46DBC1013}" destId="{2742C113-933F-465A-AFAB-EE0A59D9AF9D}" srcOrd="1" destOrd="0" parTransId="{52373039-DDFE-4248-AD66-B7A62CBCF03C}" sibTransId="{5AE446AF-1952-4CE0-83E4-922D5D0DB4C0}"/>
    <dgm:cxn modelId="{3BA9A3E5-CC78-486A-90E3-7B5C31AE87F0}" type="presOf" srcId="{2742C113-933F-465A-AFAB-EE0A59D9AF9D}" destId="{CE08E8E9-279B-468E-AB60-4AC1565E4508}" srcOrd="0" destOrd="0" presId="urn:microsoft.com/office/officeart/2008/layout/LinedList"/>
    <dgm:cxn modelId="{590502F4-1706-4538-A089-75E41BD9B819}" type="presOf" srcId="{94F8D297-C4DF-4891-9726-5BB2539A180E}" destId="{E7D1744F-6AA0-45F5-8B3A-98BC81DF272E}" srcOrd="0" destOrd="0" presId="urn:microsoft.com/office/officeart/2008/layout/LinedList"/>
    <dgm:cxn modelId="{E7F30018-0C91-4C16-A4AF-89E3A29BFE6D}" type="presParOf" srcId="{BE6C37E9-095D-4A09-8255-23CB2AB6C2A5}" destId="{768C4C98-3CFD-4048-BBDF-E2645846E72A}" srcOrd="0" destOrd="0" presId="urn:microsoft.com/office/officeart/2008/layout/LinedList"/>
    <dgm:cxn modelId="{602EC0C7-BF9A-40F2-9334-FD1B75CC40B4}" type="presParOf" srcId="{BE6C37E9-095D-4A09-8255-23CB2AB6C2A5}" destId="{D316F4C9-0372-4F41-B765-8FC5C7200342}" srcOrd="1" destOrd="0" presId="urn:microsoft.com/office/officeart/2008/layout/LinedList"/>
    <dgm:cxn modelId="{C1F13D8B-6A4E-4D19-9589-760FEA12B450}" type="presParOf" srcId="{D316F4C9-0372-4F41-B765-8FC5C7200342}" destId="{E7D1744F-6AA0-45F5-8B3A-98BC81DF272E}" srcOrd="0" destOrd="0" presId="urn:microsoft.com/office/officeart/2008/layout/LinedList"/>
    <dgm:cxn modelId="{9267AC75-913B-4511-95AF-4129279089BC}" type="presParOf" srcId="{D316F4C9-0372-4F41-B765-8FC5C7200342}" destId="{B1D1D908-0499-4906-8621-8657726CD906}" srcOrd="1" destOrd="0" presId="urn:microsoft.com/office/officeart/2008/layout/LinedList"/>
    <dgm:cxn modelId="{98C75B05-351B-40C2-9ABC-526EA461A6D2}" type="presParOf" srcId="{BE6C37E9-095D-4A09-8255-23CB2AB6C2A5}" destId="{0A071F72-299F-4A16-AA85-149E3249CFF6}" srcOrd="2" destOrd="0" presId="urn:microsoft.com/office/officeart/2008/layout/LinedList"/>
    <dgm:cxn modelId="{8635C461-E849-4125-A848-D599546A1AC7}" type="presParOf" srcId="{BE6C37E9-095D-4A09-8255-23CB2AB6C2A5}" destId="{60F941EE-244D-4C72-908F-A39FA1E86D37}" srcOrd="3" destOrd="0" presId="urn:microsoft.com/office/officeart/2008/layout/LinedList"/>
    <dgm:cxn modelId="{37839665-4514-43D7-B2DF-080FB9B1C59B}" type="presParOf" srcId="{60F941EE-244D-4C72-908F-A39FA1E86D37}" destId="{CE08E8E9-279B-468E-AB60-4AC1565E4508}" srcOrd="0" destOrd="0" presId="urn:microsoft.com/office/officeart/2008/layout/LinedList"/>
    <dgm:cxn modelId="{FA26D52F-B8CF-4863-B3C5-67C019192609}" type="presParOf" srcId="{60F941EE-244D-4C72-908F-A39FA1E86D37}" destId="{9AB27091-7121-419F-9C58-868C7A0AC191}" srcOrd="1" destOrd="0" presId="urn:microsoft.com/office/officeart/2008/layout/LinedList"/>
    <dgm:cxn modelId="{3ACAAA8D-978F-45FF-B254-7851ACB5DC9D}" type="presParOf" srcId="{BE6C37E9-095D-4A09-8255-23CB2AB6C2A5}" destId="{336DBAC3-4861-4E96-B206-8954DAE6E2EB}" srcOrd="4" destOrd="0" presId="urn:microsoft.com/office/officeart/2008/layout/LinedList"/>
    <dgm:cxn modelId="{0E170323-6906-4580-8AA0-D5EBE0E39F4F}" type="presParOf" srcId="{BE6C37E9-095D-4A09-8255-23CB2AB6C2A5}" destId="{F67CF14B-3A51-4E47-815D-55002DD48108}" srcOrd="5" destOrd="0" presId="urn:microsoft.com/office/officeart/2008/layout/LinedList"/>
    <dgm:cxn modelId="{B6197C22-0B1D-469F-A7A9-B42AE82CE0E8}" type="presParOf" srcId="{F67CF14B-3A51-4E47-815D-55002DD48108}" destId="{340612B1-DF18-4895-8D29-78D76B28E165}" srcOrd="0" destOrd="0" presId="urn:microsoft.com/office/officeart/2008/layout/LinedList"/>
    <dgm:cxn modelId="{C1EFA24E-E595-4502-98FB-3264322BE599}" type="presParOf" srcId="{F67CF14B-3A51-4E47-815D-55002DD48108}" destId="{8D386549-E21D-4A4A-AFA1-50FA54190EC3}" srcOrd="1" destOrd="0" presId="urn:microsoft.com/office/officeart/2008/layout/LinedList"/>
    <dgm:cxn modelId="{B7131E44-6D64-4CE2-BD97-80FEDFB743AD}" type="presParOf" srcId="{BE6C37E9-095D-4A09-8255-23CB2AB6C2A5}" destId="{0BA49FD6-6119-4305-B357-DEA8EA4CCAE2}" srcOrd="6" destOrd="0" presId="urn:microsoft.com/office/officeart/2008/layout/LinedList"/>
    <dgm:cxn modelId="{060D4DFE-D7C3-4FC8-88C4-AC110AB4EC16}" type="presParOf" srcId="{BE6C37E9-095D-4A09-8255-23CB2AB6C2A5}" destId="{8524A9E8-D1AB-4C1E-B3DC-16515CB0B944}" srcOrd="7" destOrd="0" presId="urn:microsoft.com/office/officeart/2008/layout/LinedList"/>
    <dgm:cxn modelId="{1E957DA3-9BB3-4B8F-9855-8D8E5301A6C6}" type="presParOf" srcId="{8524A9E8-D1AB-4C1E-B3DC-16515CB0B944}" destId="{EF07F396-5258-4A4C-AAC3-AD64B340EF5C}" srcOrd="0" destOrd="0" presId="urn:microsoft.com/office/officeart/2008/layout/LinedList"/>
    <dgm:cxn modelId="{E53140C2-F16E-41D3-9FBD-F87F32D9D433}" type="presParOf" srcId="{8524A9E8-D1AB-4C1E-B3DC-16515CB0B944}" destId="{4F503FE3-E8F8-4C8B-8A2B-0B038B7939E4}"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9FA1252-6BC1-4C36-8C78-E9BA9DE713E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6C95281-D165-41C4-B43C-12454BD92675}" type="pres">
      <dgm:prSet presAssocID="{D9FA1252-6BC1-4C36-8C78-E9BA9DE713EA}" presName="linear" presStyleCnt="0">
        <dgm:presLayoutVars>
          <dgm:animLvl val="lvl"/>
          <dgm:resizeHandles val="exact"/>
        </dgm:presLayoutVars>
      </dgm:prSet>
      <dgm:spPr/>
    </dgm:pt>
  </dgm:ptLst>
  <dgm:cxnLst>
    <dgm:cxn modelId="{AA73BC30-6FEC-41C3-AAC2-68DAA02FF106}" type="presOf" srcId="{D9FA1252-6BC1-4C36-8C78-E9BA9DE713EA}" destId="{06C95281-D165-41C4-B43C-12454BD92675}"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1CA55ED-38C2-43C9-A18D-35EEC2D226E3}"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US"/>
        </a:p>
      </dgm:t>
    </dgm:pt>
    <dgm:pt modelId="{2532F215-8DDF-4429-B3F7-7B3CCA50C557}">
      <dgm:prSet custT="1"/>
      <dgm:spPr/>
      <dgm:t>
        <a:bodyPr/>
        <a:lstStyle/>
        <a:p>
          <a:pPr>
            <a:lnSpc>
              <a:spcPct val="100000"/>
            </a:lnSpc>
          </a:pPr>
          <a:r>
            <a:rPr lang="en-US" sz="1700" b="0" i="0" u="sng" dirty="0">
              <a:latin typeface="Calibri Light" panose="020F0302020204030204" pitchFamily="34" charset="0"/>
              <a:cs typeface="Calibri Light" panose="020F0302020204030204" pitchFamily="34" charset="0"/>
            </a:rPr>
            <a:t>White Report </a:t>
          </a:r>
        </a:p>
        <a:p>
          <a:pPr>
            <a:lnSpc>
              <a:spcPct val="100000"/>
            </a:lnSpc>
          </a:pPr>
          <a:r>
            <a:rPr lang="en-US" sz="1700" b="0" i="0" dirty="0">
              <a:latin typeface="Calibri Light" panose="020F0302020204030204" pitchFamily="34" charset="0"/>
              <a:cs typeface="Calibri Light" panose="020F0302020204030204" pitchFamily="34" charset="0"/>
            </a:rPr>
            <a:t>Law and Practice Report including questionnaire</a:t>
          </a:r>
        </a:p>
      </dgm:t>
    </dgm:pt>
    <dgm:pt modelId="{B1732753-3BF4-429B-8C5A-055661B6AC82}" type="parTrans" cxnId="{63745635-B97B-4EF1-BA03-9E8E13B0A98D}">
      <dgm:prSet/>
      <dgm:spPr/>
      <dgm:t>
        <a:bodyPr/>
        <a:lstStyle/>
        <a:p>
          <a:endParaRPr lang="en-US"/>
        </a:p>
      </dgm:t>
    </dgm:pt>
    <dgm:pt modelId="{D1FC8154-8185-4700-A415-B6A32D53D665}" type="sibTrans" cxnId="{63745635-B97B-4EF1-BA03-9E8E13B0A98D}">
      <dgm:prSet/>
      <dgm:spPr/>
      <dgm:t>
        <a:bodyPr/>
        <a:lstStyle/>
        <a:p>
          <a:endParaRPr lang="en-US"/>
        </a:p>
      </dgm:t>
    </dgm:pt>
    <dgm:pt modelId="{64C05DBF-2E23-4A71-9E44-6772A7DE3F2B}">
      <dgm:prSet custT="1"/>
      <dgm:spPr/>
      <dgm:t>
        <a:bodyPr/>
        <a:lstStyle/>
        <a:p>
          <a:pPr marL="0" lvl="0" algn="ctr" defTabSz="711200">
            <a:lnSpc>
              <a:spcPct val="90000"/>
            </a:lnSpc>
            <a:spcBef>
              <a:spcPct val="0"/>
            </a:spcBef>
            <a:spcAft>
              <a:spcPct val="35000"/>
            </a:spcAft>
            <a:buNone/>
          </a:pPr>
          <a:r>
            <a:rPr lang="en-US" sz="1800" b="0" i="0" u="sng" kern="1200" dirty="0">
              <a:solidFill>
                <a:srgbClr val="230050">
                  <a:hueOff val="0"/>
                  <a:satOff val="0"/>
                  <a:lumOff val="0"/>
                  <a:alphaOff val="0"/>
                </a:srgbClr>
              </a:solidFill>
              <a:latin typeface="Calibri Light" panose="020F0302020204030204" pitchFamily="34" charset="0"/>
              <a:ea typeface="+mn-ea"/>
              <a:cs typeface="Calibri Light" panose="020F0302020204030204" pitchFamily="34" charset="0"/>
            </a:rPr>
            <a:t>Yellow Report</a:t>
          </a:r>
        </a:p>
        <a:p>
          <a:pPr marL="0" lvl="0" algn="ctr" defTabSz="711200">
            <a:lnSpc>
              <a:spcPct val="90000"/>
            </a:lnSpc>
            <a:spcBef>
              <a:spcPct val="0"/>
            </a:spcBef>
            <a:spcAft>
              <a:spcPct val="35000"/>
            </a:spcAft>
            <a:buNone/>
          </a:pPr>
          <a:r>
            <a:rPr lang="en-US" sz="1800" b="0" i="0" kern="1200" dirty="0">
              <a:solidFill>
                <a:srgbClr val="230050">
                  <a:hueOff val="0"/>
                  <a:satOff val="0"/>
                  <a:lumOff val="0"/>
                  <a:alphaOff val="0"/>
                </a:srgbClr>
              </a:solidFill>
              <a:latin typeface="Calibri Light" panose="020F0302020204030204" pitchFamily="34" charset="0"/>
              <a:ea typeface="+mn-ea"/>
              <a:cs typeface="Calibri Light" panose="020F0302020204030204" pitchFamily="34" charset="0"/>
            </a:rPr>
            <a:t>Analysis of responses received and proposed conclusions</a:t>
          </a:r>
        </a:p>
      </dgm:t>
    </dgm:pt>
    <dgm:pt modelId="{6DAF4DEC-50AD-4F46-A1C6-6881C25109F0}" type="parTrans" cxnId="{EDF01BE1-C2B5-4EBA-81A9-B40190BB2E69}">
      <dgm:prSet/>
      <dgm:spPr/>
      <dgm:t>
        <a:bodyPr/>
        <a:lstStyle/>
        <a:p>
          <a:endParaRPr lang="en-US"/>
        </a:p>
      </dgm:t>
    </dgm:pt>
    <dgm:pt modelId="{F0CCCD04-CE7F-450A-B49A-B6F6502D2AB9}" type="sibTrans" cxnId="{EDF01BE1-C2B5-4EBA-81A9-B40190BB2E69}">
      <dgm:prSet/>
      <dgm:spPr/>
      <dgm:t>
        <a:bodyPr/>
        <a:lstStyle/>
        <a:p>
          <a:endParaRPr lang="en-US"/>
        </a:p>
      </dgm:t>
    </dgm:pt>
    <dgm:pt modelId="{EC915C69-DB1E-48CA-BF3B-FBB7AB5D0D76}">
      <dgm:prSet custT="1"/>
      <dgm:spPr/>
      <dgm:t>
        <a:bodyPr/>
        <a:lstStyle/>
        <a:p>
          <a:pPr marL="0" lvl="0" indent="0" algn="ctr" defTabSz="711200">
            <a:lnSpc>
              <a:spcPct val="90000"/>
            </a:lnSpc>
            <a:spcBef>
              <a:spcPct val="0"/>
            </a:spcBef>
            <a:spcAft>
              <a:spcPts val="0"/>
            </a:spcAft>
            <a:buNone/>
          </a:pPr>
          <a:r>
            <a:rPr lang="en-US" sz="1700" b="0" i="0" kern="1200" dirty="0">
              <a:solidFill>
                <a:srgbClr val="FF0000"/>
              </a:solidFill>
              <a:latin typeface="Calibri Light" panose="020F0302020204030204" pitchFamily="34" charset="0"/>
              <a:ea typeface="+mn-ea"/>
              <a:cs typeface="Calibri Light" panose="020F0302020204030204" pitchFamily="34" charset="0"/>
            </a:rPr>
            <a:t>ILC discussion and adoption of conclusions</a:t>
          </a:r>
        </a:p>
      </dgm:t>
    </dgm:pt>
    <dgm:pt modelId="{B3F3180D-8817-4FDD-B1E4-B5332353BFC5}" type="parTrans" cxnId="{C23CA186-BC54-4008-B555-379A79DC6E20}">
      <dgm:prSet/>
      <dgm:spPr/>
      <dgm:t>
        <a:bodyPr/>
        <a:lstStyle/>
        <a:p>
          <a:endParaRPr lang="en-US"/>
        </a:p>
      </dgm:t>
    </dgm:pt>
    <dgm:pt modelId="{3BBCB2EB-1AA4-4DBE-9468-D733F9B6A8B5}" type="sibTrans" cxnId="{C23CA186-BC54-4008-B555-379A79DC6E20}">
      <dgm:prSet/>
      <dgm:spPr/>
      <dgm:t>
        <a:bodyPr/>
        <a:lstStyle/>
        <a:p>
          <a:endParaRPr lang="en-US"/>
        </a:p>
      </dgm:t>
    </dgm:pt>
    <dgm:pt modelId="{68A49326-8561-4921-B02D-1B6BD9ADAAD4}">
      <dgm:prSet custT="1"/>
      <dgm:spPr/>
      <dgm:t>
        <a:bodyPr/>
        <a:lstStyle/>
        <a:p>
          <a:pPr marL="0" lvl="0" indent="0" algn="ctr" defTabSz="711200">
            <a:lnSpc>
              <a:spcPct val="90000"/>
            </a:lnSpc>
            <a:spcBef>
              <a:spcPct val="0"/>
            </a:spcBef>
            <a:spcAft>
              <a:spcPts val="0"/>
            </a:spcAft>
            <a:buNone/>
          </a:pPr>
          <a:r>
            <a:rPr lang="en-US" sz="1700" b="0" i="0" u="sng" kern="1200" dirty="0">
              <a:solidFill>
                <a:srgbClr val="230050">
                  <a:hueOff val="0"/>
                  <a:satOff val="0"/>
                  <a:lumOff val="0"/>
                  <a:alphaOff val="0"/>
                </a:srgbClr>
              </a:solidFill>
              <a:latin typeface="Calibri Light" panose="020F0302020204030204" pitchFamily="34" charset="0"/>
              <a:ea typeface="+mn-ea"/>
              <a:cs typeface="Calibri Light" panose="020F0302020204030204" pitchFamily="34" charset="0"/>
            </a:rPr>
            <a:t>Brown Report</a:t>
          </a:r>
          <a:r>
            <a:rPr lang="en-US" sz="1700" b="0" i="0" kern="1200" dirty="0">
              <a:solidFill>
                <a:srgbClr val="230050">
                  <a:hueOff val="0"/>
                  <a:satOff val="0"/>
                  <a:lumOff val="0"/>
                  <a:alphaOff val="0"/>
                </a:srgbClr>
              </a:solidFill>
              <a:latin typeface="Calibri Light" panose="020F0302020204030204" pitchFamily="34" charset="0"/>
              <a:ea typeface="+mn-ea"/>
              <a:cs typeface="Calibri Light" panose="020F0302020204030204" pitchFamily="34" charset="0"/>
            </a:rPr>
            <a:t> </a:t>
          </a:r>
        </a:p>
        <a:p>
          <a:pPr marL="0" lvl="0" indent="0" algn="ctr" defTabSz="711200">
            <a:lnSpc>
              <a:spcPct val="90000"/>
            </a:lnSpc>
            <a:spcBef>
              <a:spcPct val="0"/>
            </a:spcBef>
            <a:spcAft>
              <a:spcPts val="0"/>
            </a:spcAft>
            <a:buNone/>
          </a:pPr>
          <a:r>
            <a:rPr lang="en-US" sz="1700" b="0" i="0" kern="1200" dirty="0">
              <a:solidFill>
                <a:srgbClr val="230050">
                  <a:hueOff val="0"/>
                  <a:satOff val="0"/>
                  <a:lumOff val="0"/>
                  <a:alphaOff val="0"/>
                </a:srgbClr>
              </a:solidFill>
              <a:latin typeface="Calibri Light" panose="020F0302020204030204" pitchFamily="34" charset="0"/>
              <a:ea typeface="+mn-ea"/>
              <a:cs typeface="Calibri Light" panose="020F0302020204030204" pitchFamily="34" charset="0"/>
            </a:rPr>
            <a:t>Proposed draft text(s) in light of the first discussion</a:t>
          </a:r>
        </a:p>
      </dgm:t>
    </dgm:pt>
    <dgm:pt modelId="{C052A079-192A-41B4-95D6-473AF20C9BF7}" type="parTrans" cxnId="{521285EE-7199-47C3-A98A-E1C4DAD2FF45}">
      <dgm:prSet/>
      <dgm:spPr/>
      <dgm:t>
        <a:bodyPr/>
        <a:lstStyle/>
        <a:p>
          <a:endParaRPr lang="en-US"/>
        </a:p>
      </dgm:t>
    </dgm:pt>
    <dgm:pt modelId="{C0AFDEC8-B750-4890-AAA6-FE3CA75386AD}" type="sibTrans" cxnId="{521285EE-7199-47C3-A98A-E1C4DAD2FF45}">
      <dgm:prSet/>
      <dgm:spPr/>
      <dgm:t>
        <a:bodyPr/>
        <a:lstStyle/>
        <a:p>
          <a:endParaRPr lang="en-US"/>
        </a:p>
      </dgm:t>
    </dgm:pt>
    <dgm:pt modelId="{72AA7C30-4AF2-4790-B79A-7A16A9238250}">
      <dgm:prSet custT="1"/>
      <dgm:spPr/>
      <dgm:t>
        <a:bodyPr/>
        <a:lstStyle/>
        <a:p>
          <a:pPr marL="0" lvl="0" indent="0" algn="ctr" defTabSz="711200">
            <a:lnSpc>
              <a:spcPct val="90000"/>
            </a:lnSpc>
            <a:spcBef>
              <a:spcPct val="0"/>
            </a:spcBef>
            <a:spcAft>
              <a:spcPct val="35000"/>
            </a:spcAft>
            <a:buNone/>
          </a:pPr>
          <a:r>
            <a:rPr lang="en-US" sz="1700" b="0" i="0" u="sng" kern="1200" dirty="0">
              <a:solidFill>
                <a:srgbClr val="230050">
                  <a:hueOff val="0"/>
                  <a:satOff val="0"/>
                  <a:lumOff val="0"/>
                  <a:alphaOff val="0"/>
                </a:srgbClr>
              </a:solidFill>
              <a:latin typeface="Calibri Light" panose="020F0302020204030204" pitchFamily="34" charset="0"/>
              <a:ea typeface="+mn-ea"/>
              <a:cs typeface="Calibri Light" panose="020F0302020204030204" pitchFamily="34" charset="0"/>
            </a:rPr>
            <a:t>Blue Report</a:t>
          </a:r>
        </a:p>
        <a:p>
          <a:pPr marL="0" lvl="0" indent="0" algn="ctr" defTabSz="711200">
            <a:lnSpc>
              <a:spcPct val="90000"/>
            </a:lnSpc>
            <a:spcBef>
              <a:spcPct val="0"/>
            </a:spcBef>
            <a:spcAft>
              <a:spcPct val="35000"/>
            </a:spcAft>
            <a:buNone/>
          </a:pPr>
          <a:r>
            <a:rPr lang="en-US" sz="1700" b="0" i="0" kern="1200" dirty="0">
              <a:solidFill>
                <a:srgbClr val="230050">
                  <a:hueOff val="0"/>
                  <a:satOff val="0"/>
                  <a:lumOff val="0"/>
                  <a:alphaOff val="0"/>
                </a:srgbClr>
              </a:solidFill>
              <a:latin typeface="Calibri Light" panose="020F0302020204030204" pitchFamily="34" charset="0"/>
              <a:ea typeface="+mn-ea"/>
              <a:cs typeface="Calibri Light" panose="020F0302020204030204" pitchFamily="34" charset="0"/>
            </a:rPr>
            <a:t>Revised draft text(s) in light of the comments received</a:t>
          </a:r>
        </a:p>
      </dgm:t>
    </dgm:pt>
    <dgm:pt modelId="{63871E30-CCE7-434E-A990-FBABE5272009}" type="parTrans" cxnId="{F9BA4CA8-A47B-4760-8194-BA49026F1D3C}">
      <dgm:prSet/>
      <dgm:spPr/>
      <dgm:t>
        <a:bodyPr/>
        <a:lstStyle/>
        <a:p>
          <a:endParaRPr lang="en-US"/>
        </a:p>
      </dgm:t>
    </dgm:pt>
    <dgm:pt modelId="{6EEE677D-F54D-4641-A9F7-14A6E8A5FD35}" type="sibTrans" cxnId="{F9BA4CA8-A47B-4760-8194-BA49026F1D3C}">
      <dgm:prSet/>
      <dgm:spPr/>
      <dgm:t>
        <a:bodyPr/>
        <a:lstStyle/>
        <a:p>
          <a:endParaRPr lang="en-US"/>
        </a:p>
      </dgm:t>
    </dgm:pt>
    <dgm:pt modelId="{17A012B9-E493-4131-B3B2-D21A1FA40CFC}">
      <dgm:prSet custT="1"/>
      <dgm:spPr/>
      <dgm:t>
        <a:bodyPr/>
        <a:lstStyle/>
        <a:p>
          <a:pPr marL="0" lvl="0" indent="0" algn="ctr" defTabSz="711200">
            <a:lnSpc>
              <a:spcPct val="90000"/>
            </a:lnSpc>
            <a:spcBef>
              <a:spcPct val="0"/>
            </a:spcBef>
            <a:spcAft>
              <a:spcPct val="35000"/>
            </a:spcAft>
            <a:buNone/>
          </a:pPr>
          <a:endParaRPr lang="en-US" sz="1600" b="0" i="0" kern="1200" dirty="0">
            <a:solidFill>
              <a:srgbClr val="FF0000"/>
            </a:solidFill>
            <a:latin typeface="Calibri Light" panose="020F0302020204030204" pitchFamily="34" charset="0"/>
            <a:ea typeface="+mn-ea"/>
            <a:cs typeface="Calibri Light" panose="020F0302020204030204" pitchFamily="34" charset="0"/>
          </a:endParaRPr>
        </a:p>
        <a:p>
          <a:pPr marL="0" lvl="0" indent="0" algn="ctr" defTabSz="711200">
            <a:lnSpc>
              <a:spcPct val="90000"/>
            </a:lnSpc>
            <a:spcBef>
              <a:spcPct val="0"/>
            </a:spcBef>
            <a:spcAft>
              <a:spcPct val="35000"/>
            </a:spcAft>
            <a:buNone/>
          </a:pPr>
          <a:endParaRPr lang="en-US" sz="1600" b="0" i="0" kern="1200" dirty="0">
            <a:solidFill>
              <a:srgbClr val="FF0000"/>
            </a:solidFill>
            <a:latin typeface="Calibri Light" panose="020F0302020204030204" pitchFamily="34" charset="0"/>
            <a:ea typeface="+mn-ea"/>
            <a:cs typeface="Calibri Light" panose="020F0302020204030204" pitchFamily="34" charset="0"/>
          </a:endParaRPr>
        </a:p>
        <a:p>
          <a:pPr marL="0" lvl="0" indent="0" algn="ctr" defTabSz="711200">
            <a:lnSpc>
              <a:spcPct val="90000"/>
            </a:lnSpc>
            <a:spcBef>
              <a:spcPct val="0"/>
            </a:spcBef>
            <a:spcAft>
              <a:spcPct val="35000"/>
            </a:spcAft>
            <a:buNone/>
          </a:pPr>
          <a:r>
            <a:rPr lang="en-US" sz="1600" b="0" i="0" kern="1200" dirty="0">
              <a:solidFill>
                <a:srgbClr val="FF0000"/>
              </a:solidFill>
              <a:latin typeface="Calibri Light" panose="020F0302020204030204" pitchFamily="34" charset="0"/>
              <a:ea typeface="+mn-ea"/>
              <a:cs typeface="Calibri Light" panose="020F0302020204030204" pitchFamily="34" charset="0"/>
            </a:rPr>
            <a:t>ILC discussion and adoption of instrument(s)</a:t>
          </a:r>
        </a:p>
      </dgm:t>
    </dgm:pt>
    <dgm:pt modelId="{DA90E4FA-1B2E-4B69-BA02-FF74C346FF15}" type="parTrans" cxnId="{37A5B294-2A74-47A1-852F-51401BC44605}">
      <dgm:prSet/>
      <dgm:spPr/>
      <dgm:t>
        <a:bodyPr/>
        <a:lstStyle/>
        <a:p>
          <a:endParaRPr lang="en-US"/>
        </a:p>
      </dgm:t>
    </dgm:pt>
    <dgm:pt modelId="{D0C489D3-E36F-4FA8-8C11-A56B0F94F5C6}" type="sibTrans" cxnId="{37A5B294-2A74-47A1-852F-51401BC44605}">
      <dgm:prSet/>
      <dgm:spPr/>
      <dgm:t>
        <a:bodyPr/>
        <a:lstStyle/>
        <a:p>
          <a:endParaRPr lang="en-US"/>
        </a:p>
      </dgm:t>
    </dgm:pt>
    <dgm:pt modelId="{26C25CF4-7052-42D4-A838-BBB7A18C00E3}" type="pres">
      <dgm:prSet presAssocID="{01CA55ED-38C2-43C9-A18D-35EEC2D226E3}" presName="Name0" presStyleCnt="0">
        <dgm:presLayoutVars>
          <dgm:dir/>
          <dgm:resizeHandles val="exact"/>
        </dgm:presLayoutVars>
      </dgm:prSet>
      <dgm:spPr/>
    </dgm:pt>
    <dgm:pt modelId="{AA74473C-6326-4D03-9156-C5E0E3C57AA2}" type="pres">
      <dgm:prSet presAssocID="{01CA55ED-38C2-43C9-A18D-35EEC2D226E3}" presName="arrow" presStyleLbl="bgShp" presStyleIdx="0" presStyleCnt="1" custScaleY="138766" custLinFactNeighborX="-1038" custLinFactNeighborY="19731"/>
      <dgm:spPr>
        <a:solidFill>
          <a:schemeClr val="bg2">
            <a:lumMod val="50000"/>
          </a:schemeClr>
        </a:solidFill>
      </dgm:spPr>
    </dgm:pt>
    <dgm:pt modelId="{02C0381F-2C7E-4884-BECC-40AC824BB72F}" type="pres">
      <dgm:prSet presAssocID="{01CA55ED-38C2-43C9-A18D-35EEC2D226E3}" presName="points" presStyleCnt="0"/>
      <dgm:spPr/>
    </dgm:pt>
    <dgm:pt modelId="{DFD54191-9255-48B3-928B-40F098405148}" type="pres">
      <dgm:prSet presAssocID="{2532F215-8DDF-4429-B3F7-7B3CCA50C557}" presName="compositeA" presStyleCnt="0"/>
      <dgm:spPr/>
    </dgm:pt>
    <dgm:pt modelId="{F8E0546A-069F-44DD-93B8-21F3A3D73240}" type="pres">
      <dgm:prSet presAssocID="{2532F215-8DDF-4429-B3F7-7B3CCA50C557}" presName="textA" presStyleLbl="revTx" presStyleIdx="0" presStyleCnt="6" custScaleX="113632" custLinFactNeighborX="-2662" custLinFactNeighborY="-5253">
        <dgm:presLayoutVars>
          <dgm:bulletEnabled val="1"/>
        </dgm:presLayoutVars>
      </dgm:prSet>
      <dgm:spPr/>
    </dgm:pt>
    <dgm:pt modelId="{C863BB24-FFFB-415C-9D5B-67AB41AB5254}" type="pres">
      <dgm:prSet presAssocID="{2532F215-8DDF-4429-B3F7-7B3CCA50C557}" presName="circleA" presStyleLbl="node1" presStyleIdx="0" presStyleCnt="6" custScaleX="248269" custScaleY="248269" custLinFactNeighborX="61441" custLinFactNeighborY="88257"/>
      <dgm:spPr>
        <a:solidFill>
          <a:schemeClr val="bg1"/>
        </a:solidFill>
      </dgm:spPr>
    </dgm:pt>
    <dgm:pt modelId="{5FEB01A7-ABDA-4CB4-B17E-670F79678429}" type="pres">
      <dgm:prSet presAssocID="{2532F215-8DDF-4429-B3F7-7B3CCA50C557}" presName="spaceA" presStyleCnt="0"/>
      <dgm:spPr/>
    </dgm:pt>
    <dgm:pt modelId="{84DC74EF-1AE0-4F65-A225-011126362754}" type="pres">
      <dgm:prSet presAssocID="{D1FC8154-8185-4700-A415-B6A32D53D665}" presName="space" presStyleCnt="0"/>
      <dgm:spPr/>
    </dgm:pt>
    <dgm:pt modelId="{29683A46-1EA1-4F8C-A996-ECBB322EB299}" type="pres">
      <dgm:prSet presAssocID="{64C05DBF-2E23-4A71-9E44-6772A7DE3F2B}" presName="compositeB" presStyleCnt="0"/>
      <dgm:spPr/>
    </dgm:pt>
    <dgm:pt modelId="{AFD245EC-0E5D-47A4-A2FF-00AA179B3922}" type="pres">
      <dgm:prSet presAssocID="{64C05DBF-2E23-4A71-9E44-6772A7DE3F2B}" presName="textB" presStyleLbl="revTx" presStyleIdx="1" presStyleCnt="6" custScaleX="155993" custLinFactY="-83805" custLinFactNeighborX="-4090" custLinFactNeighborY="-100000">
        <dgm:presLayoutVars>
          <dgm:bulletEnabled val="1"/>
        </dgm:presLayoutVars>
      </dgm:prSet>
      <dgm:spPr/>
    </dgm:pt>
    <dgm:pt modelId="{2A1BC82B-E1E9-48AE-B228-EBD8BFF78B08}" type="pres">
      <dgm:prSet presAssocID="{64C05DBF-2E23-4A71-9E44-6772A7DE3F2B}" presName="circleB" presStyleLbl="node1" presStyleIdx="1" presStyleCnt="6" custScaleX="248269" custScaleY="248269" custLinFactNeighborX="-16810" custLinFactNeighborY="88257"/>
      <dgm:spPr>
        <a:solidFill>
          <a:srgbClr val="FFFF00"/>
        </a:solidFill>
      </dgm:spPr>
    </dgm:pt>
    <dgm:pt modelId="{F96442AA-B08C-4F62-B890-5F23963D66D5}" type="pres">
      <dgm:prSet presAssocID="{64C05DBF-2E23-4A71-9E44-6772A7DE3F2B}" presName="spaceB" presStyleCnt="0"/>
      <dgm:spPr/>
    </dgm:pt>
    <dgm:pt modelId="{6BBFE36D-F7CA-423C-B7A2-6734089D4233}" type="pres">
      <dgm:prSet presAssocID="{F0CCCD04-CE7F-450A-B49A-B6F6502D2AB9}" presName="space" presStyleCnt="0"/>
      <dgm:spPr/>
    </dgm:pt>
    <dgm:pt modelId="{2A75AC2D-4245-445B-94CB-B8620BDAC7CE}" type="pres">
      <dgm:prSet presAssocID="{EC915C69-DB1E-48CA-BF3B-FBB7AB5D0D76}" presName="compositeA" presStyleCnt="0"/>
      <dgm:spPr/>
    </dgm:pt>
    <dgm:pt modelId="{61F1E15C-3F4D-4828-8DE1-20941F8AE219}" type="pres">
      <dgm:prSet presAssocID="{EC915C69-DB1E-48CA-BF3B-FBB7AB5D0D76}" presName="textA" presStyleLbl="revTx" presStyleIdx="2" presStyleCnt="6" custScaleX="106226" custScaleY="72943" custLinFactNeighborX="171" custLinFactNeighborY="18231">
        <dgm:presLayoutVars>
          <dgm:bulletEnabled val="1"/>
        </dgm:presLayoutVars>
      </dgm:prSet>
      <dgm:spPr/>
    </dgm:pt>
    <dgm:pt modelId="{22BBD4E0-CEF5-4309-B92F-55351CEED547}" type="pres">
      <dgm:prSet presAssocID="{EC915C69-DB1E-48CA-BF3B-FBB7AB5D0D76}" presName="circleA" presStyleLbl="node1" presStyleIdx="2" presStyleCnt="6" custScaleX="248269" custScaleY="248269" custLinFactY="28144" custLinFactNeighborX="-35573" custLinFactNeighborY="100000"/>
      <dgm:spPr>
        <a:solidFill>
          <a:srgbClr val="FFC000"/>
        </a:solidFill>
      </dgm:spPr>
    </dgm:pt>
    <dgm:pt modelId="{DA9D2163-C321-4A3C-B83D-17C14E924DFB}" type="pres">
      <dgm:prSet presAssocID="{EC915C69-DB1E-48CA-BF3B-FBB7AB5D0D76}" presName="spaceA" presStyleCnt="0"/>
      <dgm:spPr/>
    </dgm:pt>
    <dgm:pt modelId="{1AD0A5EE-9B2D-4EBE-8671-261E1B9DAD27}" type="pres">
      <dgm:prSet presAssocID="{3BBCB2EB-1AA4-4DBE-9468-D733F9B6A8B5}" presName="space" presStyleCnt="0"/>
      <dgm:spPr/>
    </dgm:pt>
    <dgm:pt modelId="{0380BD61-2D9D-411D-B92C-EFDA4B32BA99}" type="pres">
      <dgm:prSet presAssocID="{68A49326-8561-4921-B02D-1B6BD9ADAAD4}" presName="compositeB" presStyleCnt="0"/>
      <dgm:spPr/>
    </dgm:pt>
    <dgm:pt modelId="{391EA77A-FF5A-456E-8438-5B6EFBC4CC59}" type="pres">
      <dgm:prSet presAssocID="{68A49326-8561-4921-B02D-1B6BD9ADAAD4}" presName="textB" presStyleLbl="revTx" presStyleIdx="3" presStyleCnt="6" custScaleY="62891" custLinFactY="-77832" custLinFactNeighborX="-4496" custLinFactNeighborY="-100000">
        <dgm:presLayoutVars>
          <dgm:bulletEnabled val="1"/>
        </dgm:presLayoutVars>
      </dgm:prSet>
      <dgm:spPr/>
    </dgm:pt>
    <dgm:pt modelId="{75729E05-41D1-46B4-B435-915D033F30A8}" type="pres">
      <dgm:prSet presAssocID="{68A49326-8561-4921-B02D-1B6BD9ADAAD4}" presName="circleB" presStyleLbl="node1" presStyleIdx="3" presStyleCnt="6" custScaleX="248269" custScaleY="248269" custLinFactNeighborX="1474" custLinFactNeighborY="51149"/>
      <dgm:spPr>
        <a:solidFill>
          <a:schemeClr val="accent3">
            <a:lumMod val="50000"/>
          </a:schemeClr>
        </a:solidFill>
      </dgm:spPr>
    </dgm:pt>
    <dgm:pt modelId="{25406DFB-044D-419D-9B46-DA8B74F36AFE}" type="pres">
      <dgm:prSet presAssocID="{68A49326-8561-4921-B02D-1B6BD9ADAAD4}" presName="spaceB" presStyleCnt="0"/>
      <dgm:spPr/>
    </dgm:pt>
    <dgm:pt modelId="{301300AC-A586-4D68-B217-7EF0E76188B6}" type="pres">
      <dgm:prSet presAssocID="{C0AFDEC8-B750-4890-AAA6-FE3CA75386AD}" presName="space" presStyleCnt="0"/>
      <dgm:spPr/>
    </dgm:pt>
    <dgm:pt modelId="{4D6E1827-4A5C-4D93-B191-4DC185E5F65A}" type="pres">
      <dgm:prSet presAssocID="{72AA7C30-4AF2-4790-B79A-7A16A9238250}" presName="compositeA" presStyleCnt="0"/>
      <dgm:spPr/>
    </dgm:pt>
    <dgm:pt modelId="{BADC0F1B-F3D4-44F9-8CAB-60054C1EE4C9}" type="pres">
      <dgm:prSet presAssocID="{72AA7C30-4AF2-4790-B79A-7A16A9238250}" presName="textA" presStyleLbl="revTx" presStyleIdx="4" presStyleCnt="6" custScaleY="47176" custLinFactNeighborX="-1292" custLinFactNeighborY="37546">
        <dgm:presLayoutVars>
          <dgm:bulletEnabled val="1"/>
        </dgm:presLayoutVars>
      </dgm:prSet>
      <dgm:spPr/>
    </dgm:pt>
    <dgm:pt modelId="{25C7F797-39AB-4636-89AE-C39FD3A9EB41}" type="pres">
      <dgm:prSet presAssocID="{72AA7C30-4AF2-4790-B79A-7A16A9238250}" presName="circleA" presStyleLbl="node1" presStyleIdx="4" presStyleCnt="6" custScaleX="248269" custScaleY="248269" custLinFactY="41081" custLinFactNeighborX="425" custLinFactNeighborY="100000"/>
      <dgm:spPr/>
    </dgm:pt>
    <dgm:pt modelId="{3ED2DE27-0956-4821-95D1-3C68290BFE76}" type="pres">
      <dgm:prSet presAssocID="{72AA7C30-4AF2-4790-B79A-7A16A9238250}" presName="spaceA" presStyleCnt="0"/>
      <dgm:spPr/>
    </dgm:pt>
    <dgm:pt modelId="{2FF037AC-112B-4A28-AE48-1851E5F82682}" type="pres">
      <dgm:prSet presAssocID="{6EEE677D-F54D-4641-A9F7-14A6E8A5FD35}" presName="space" presStyleCnt="0"/>
      <dgm:spPr/>
    </dgm:pt>
    <dgm:pt modelId="{6B26D980-74DB-4C05-BE1D-0C0BC19B80C2}" type="pres">
      <dgm:prSet presAssocID="{17A012B9-E493-4131-B3B2-D21A1FA40CFC}" presName="compositeB" presStyleCnt="0"/>
      <dgm:spPr/>
    </dgm:pt>
    <dgm:pt modelId="{BA65E610-D0C1-446E-9C7D-7B6093927886}" type="pres">
      <dgm:prSet presAssocID="{17A012B9-E493-4131-B3B2-D21A1FA40CFC}" presName="textB" presStyleLbl="revTx" presStyleIdx="5" presStyleCnt="6" custScaleX="112035" custScaleY="53672" custLinFactY="-85461" custLinFactNeighborX="1145" custLinFactNeighborY="-100000">
        <dgm:presLayoutVars>
          <dgm:bulletEnabled val="1"/>
        </dgm:presLayoutVars>
      </dgm:prSet>
      <dgm:spPr/>
    </dgm:pt>
    <dgm:pt modelId="{4A34D6CC-D412-405B-BDA4-41A9FABDEE0A}" type="pres">
      <dgm:prSet presAssocID="{17A012B9-E493-4131-B3B2-D21A1FA40CFC}" presName="circleB" presStyleLbl="node1" presStyleIdx="5" presStyleCnt="6" custScaleX="248269" custScaleY="249227" custLinFactNeighborX="-10623" custLinFactNeighborY="41978"/>
      <dgm:spPr>
        <a:solidFill>
          <a:schemeClr val="accent6">
            <a:lumMod val="50000"/>
          </a:schemeClr>
        </a:solidFill>
        <a:ln>
          <a:solidFill>
            <a:srgbClr val="00B050"/>
          </a:solidFill>
        </a:ln>
      </dgm:spPr>
    </dgm:pt>
    <dgm:pt modelId="{8A5AA04B-3279-4B74-B140-FF17A54A2492}" type="pres">
      <dgm:prSet presAssocID="{17A012B9-E493-4131-B3B2-D21A1FA40CFC}" presName="spaceB" presStyleCnt="0"/>
      <dgm:spPr/>
    </dgm:pt>
  </dgm:ptLst>
  <dgm:cxnLst>
    <dgm:cxn modelId="{243B6406-B63E-470A-A82D-E8595A75A0B3}" type="presOf" srcId="{2532F215-8DDF-4429-B3F7-7B3CCA50C557}" destId="{F8E0546A-069F-44DD-93B8-21F3A3D73240}" srcOrd="0" destOrd="0" presId="urn:microsoft.com/office/officeart/2005/8/layout/hProcess11"/>
    <dgm:cxn modelId="{854CA526-9BE3-483C-AD55-B8B9CEAEE8BE}" type="presOf" srcId="{64C05DBF-2E23-4A71-9E44-6772A7DE3F2B}" destId="{AFD245EC-0E5D-47A4-A2FF-00AA179B3922}" srcOrd="0" destOrd="0" presId="urn:microsoft.com/office/officeart/2005/8/layout/hProcess11"/>
    <dgm:cxn modelId="{63745635-B97B-4EF1-BA03-9E8E13B0A98D}" srcId="{01CA55ED-38C2-43C9-A18D-35EEC2D226E3}" destId="{2532F215-8DDF-4429-B3F7-7B3CCA50C557}" srcOrd="0" destOrd="0" parTransId="{B1732753-3BF4-429B-8C5A-055661B6AC82}" sibTransId="{D1FC8154-8185-4700-A415-B6A32D53D665}"/>
    <dgm:cxn modelId="{C23CA186-BC54-4008-B555-379A79DC6E20}" srcId="{01CA55ED-38C2-43C9-A18D-35EEC2D226E3}" destId="{EC915C69-DB1E-48CA-BF3B-FBB7AB5D0D76}" srcOrd="2" destOrd="0" parTransId="{B3F3180D-8817-4FDD-B1E4-B5332353BFC5}" sibTransId="{3BBCB2EB-1AA4-4DBE-9468-D733F9B6A8B5}"/>
    <dgm:cxn modelId="{15B96289-A2A6-4E7E-BD65-AE4657F22A86}" type="presOf" srcId="{72AA7C30-4AF2-4790-B79A-7A16A9238250}" destId="{BADC0F1B-F3D4-44F9-8CAB-60054C1EE4C9}" srcOrd="0" destOrd="0" presId="urn:microsoft.com/office/officeart/2005/8/layout/hProcess11"/>
    <dgm:cxn modelId="{37A5B294-2A74-47A1-852F-51401BC44605}" srcId="{01CA55ED-38C2-43C9-A18D-35EEC2D226E3}" destId="{17A012B9-E493-4131-B3B2-D21A1FA40CFC}" srcOrd="5" destOrd="0" parTransId="{DA90E4FA-1B2E-4B69-BA02-FF74C346FF15}" sibTransId="{D0C489D3-E36F-4FA8-8C11-A56B0F94F5C6}"/>
    <dgm:cxn modelId="{F9BA4CA8-A47B-4760-8194-BA49026F1D3C}" srcId="{01CA55ED-38C2-43C9-A18D-35EEC2D226E3}" destId="{72AA7C30-4AF2-4790-B79A-7A16A9238250}" srcOrd="4" destOrd="0" parTransId="{63871E30-CCE7-434E-A990-FBABE5272009}" sibTransId="{6EEE677D-F54D-4641-A9F7-14A6E8A5FD35}"/>
    <dgm:cxn modelId="{E75D87AD-3793-4B90-9CAA-4927E5DEB407}" type="presOf" srcId="{17A012B9-E493-4131-B3B2-D21A1FA40CFC}" destId="{BA65E610-D0C1-446E-9C7D-7B6093927886}" srcOrd="0" destOrd="0" presId="urn:microsoft.com/office/officeart/2005/8/layout/hProcess11"/>
    <dgm:cxn modelId="{C23BE6DC-62EE-4835-A34C-32CA6F814FC0}" type="presOf" srcId="{EC915C69-DB1E-48CA-BF3B-FBB7AB5D0D76}" destId="{61F1E15C-3F4D-4828-8DE1-20941F8AE219}" srcOrd="0" destOrd="0" presId="urn:microsoft.com/office/officeart/2005/8/layout/hProcess11"/>
    <dgm:cxn modelId="{EDF01BE1-C2B5-4EBA-81A9-B40190BB2E69}" srcId="{01CA55ED-38C2-43C9-A18D-35EEC2D226E3}" destId="{64C05DBF-2E23-4A71-9E44-6772A7DE3F2B}" srcOrd="1" destOrd="0" parTransId="{6DAF4DEC-50AD-4F46-A1C6-6881C25109F0}" sibTransId="{F0CCCD04-CE7F-450A-B49A-B6F6502D2AB9}"/>
    <dgm:cxn modelId="{04E803EB-5C9C-4E0A-810C-027AE59EFAF6}" type="presOf" srcId="{01CA55ED-38C2-43C9-A18D-35EEC2D226E3}" destId="{26C25CF4-7052-42D4-A838-BBB7A18C00E3}" srcOrd="0" destOrd="0" presId="urn:microsoft.com/office/officeart/2005/8/layout/hProcess11"/>
    <dgm:cxn modelId="{521285EE-7199-47C3-A98A-E1C4DAD2FF45}" srcId="{01CA55ED-38C2-43C9-A18D-35EEC2D226E3}" destId="{68A49326-8561-4921-B02D-1B6BD9ADAAD4}" srcOrd="3" destOrd="0" parTransId="{C052A079-192A-41B4-95D6-473AF20C9BF7}" sibTransId="{C0AFDEC8-B750-4890-AAA6-FE3CA75386AD}"/>
    <dgm:cxn modelId="{5D7FF4FB-6E82-4986-985E-97D5D9DB9DAA}" type="presOf" srcId="{68A49326-8561-4921-B02D-1B6BD9ADAAD4}" destId="{391EA77A-FF5A-456E-8438-5B6EFBC4CC59}" srcOrd="0" destOrd="0" presId="urn:microsoft.com/office/officeart/2005/8/layout/hProcess11"/>
    <dgm:cxn modelId="{E7D34FC4-16D7-4F57-BC2C-F0E6E5E9CC47}" type="presParOf" srcId="{26C25CF4-7052-42D4-A838-BBB7A18C00E3}" destId="{AA74473C-6326-4D03-9156-C5E0E3C57AA2}" srcOrd="0" destOrd="0" presId="urn:microsoft.com/office/officeart/2005/8/layout/hProcess11"/>
    <dgm:cxn modelId="{3490C612-D6F7-4C2A-B1D5-738D8DD723DD}" type="presParOf" srcId="{26C25CF4-7052-42D4-A838-BBB7A18C00E3}" destId="{02C0381F-2C7E-4884-BECC-40AC824BB72F}" srcOrd="1" destOrd="0" presId="urn:microsoft.com/office/officeart/2005/8/layout/hProcess11"/>
    <dgm:cxn modelId="{D1DE89C7-0F79-4F35-B46E-08B1F979B7F0}" type="presParOf" srcId="{02C0381F-2C7E-4884-BECC-40AC824BB72F}" destId="{DFD54191-9255-48B3-928B-40F098405148}" srcOrd="0" destOrd="0" presId="urn:microsoft.com/office/officeart/2005/8/layout/hProcess11"/>
    <dgm:cxn modelId="{E7C63240-461C-4DAF-A2D4-017FBF390707}" type="presParOf" srcId="{DFD54191-9255-48B3-928B-40F098405148}" destId="{F8E0546A-069F-44DD-93B8-21F3A3D73240}" srcOrd="0" destOrd="0" presId="urn:microsoft.com/office/officeart/2005/8/layout/hProcess11"/>
    <dgm:cxn modelId="{441BCD59-1678-4BEA-98B9-766926C5AC6A}" type="presParOf" srcId="{DFD54191-9255-48B3-928B-40F098405148}" destId="{C863BB24-FFFB-415C-9D5B-67AB41AB5254}" srcOrd="1" destOrd="0" presId="urn:microsoft.com/office/officeart/2005/8/layout/hProcess11"/>
    <dgm:cxn modelId="{A9C9FE3D-F916-4B69-9D6D-23141361E2C3}" type="presParOf" srcId="{DFD54191-9255-48B3-928B-40F098405148}" destId="{5FEB01A7-ABDA-4CB4-B17E-670F79678429}" srcOrd="2" destOrd="0" presId="urn:microsoft.com/office/officeart/2005/8/layout/hProcess11"/>
    <dgm:cxn modelId="{68AAEA16-7F05-4C68-A757-79ADF7302F24}" type="presParOf" srcId="{02C0381F-2C7E-4884-BECC-40AC824BB72F}" destId="{84DC74EF-1AE0-4F65-A225-011126362754}" srcOrd="1" destOrd="0" presId="urn:microsoft.com/office/officeart/2005/8/layout/hProcess11"/>
    <dgm:cxn modelId="{9C7B2448-AAC9-4891-A337-03CB22DAD5BB}" type="presParOf" srcId="{02C0381F-2C7E-4884-BECC-40AC824BB72F}" destId="{29683A46-1EA1-4F8C-A996-ECBB322EB299}" srcOrd="2" destOrd="0" presId="urn:microsoft.com/office/officeart/2005/8/layout/hProcess11"/>
    <dgm:cxn modelId="{CDE6C5C0-D396-4CEE-9437-EC2553A60186}" type="presParOf" srcId="{29683A46-1EA1-4F8C-A996-ECBB322EB299}" destId="{AFD245EC-0E5D-47A4-A2FF-00AA179B3922}" srcOrd="0" destOrd="0" presId="urn:microsoft.com/office/officeart/2005/8/layout/hProcess11"/>
    <dgm:cxn modelId="{01005402-1B3D-472C-BDF8-B8530ABF961E}" type="presParOf" srcId="{29683A46-1EA1-4F8C-A996-ECBB322EB299}" destId="{2A1BC82B-E1E9-48AE-B228-EBD8BFF78B08}" srcOrd="1" destOrd="0" presId="urn:microsoft.com/office/officeart/2005/8/layout/hProcess11"/>
    <dgm:cxn modelId="{3148B515-ABC9-4886-9032-4CCCB652F692}" type="presParOf" srcId="{29683A46-1EA1-4F8C-A996-ECBB322EB299}" destId="{F96442AA-B08C-4F62-B890-5F23963D66D5}" srcOrd="2" destOrd="0" presId="urn:microsoft.com/office/officeart/2005/8/layout/hProcess11"/>
    <dgm:cxn modelId="{88912BD7-9551-4A96-95F4-8B3D96F13F8F}" type="presParOf" srcId="{02C0381F-2C7E-4884-BECC-40AC824BB72F}" destId="{6BBFE36D-F7CA-423C-B7A2-6734089D4233}" srcOrd="3" destOrd="0" presId="urn:microsoft.com/office/officeart/2005/8/layout/hProcess11"/>
    <dgm:cxn modelId="{E2F6162B-8DE2-4031-A2E2-4B1434FDDC6E}" type="presParOf" srcId="{02C0381F-2C7E-4884-BECC-40AC824BB72F}" destId="{2A75AC2D-4245-445B-94CB-B8620BDAC7CE}" srcOrd="4" destOrd="0" presId="urn:microsoft.com/office/officeart/2005/8/layout/hProcess11"/>
    <dgm:cxn modelId="{BE71350B-6D26-46CB-8711-649DC6478D29}" type="presParOf" srcId="{2A75AC2D-4245-445B-94CB-B8620BDAC7CE}" destId="{61F1E15C-3F4D-4828-8DE1-20941F8AE219}" srcOrd="0" destOrd="0" presId="urn:microsoft.com/office/officeart/2005/8/layout/hProcess11"/>
    <dgm:cxn modelId="{2220E023-A1F7-498C-880F-110BE74BD221}" type="presParOf" srcId="{2A75AC2D-4245-445B-94CB-B8620BDAC7CE}" destId="{22BBD4E0-CEF5-4309-B92F-55351CEED547}" srcOrd="1" destOrd="0" presId="urn:microsoft.com/office/officeart/2005/8/layout/hProcess11"/>
    <dgm:cxn modelId="{1FF6F61A-C1B9-4A38-AF5B-08DAB9C14787}" type="presParOf" srcId="{2A75AC2D-4245-445B-94CB-B8620BDAC7CE}" destId="{DA9D2163-C321-4A3C-B83D-17C14E924DFB}" srcOrd="2" destOrd="0" presId="urn:microsoft.com/office/officeart/2005/8/layout/hProcess11"/>
    <dgm:cxn modelId="{842378EF-31FE-4558-A618-773140166652}" type="presParOf" srcId="{02C0381F-2C7E-4884-BECC-40AC824BB72F}" destId="{1AD0A5EE-9B2D-4EBE-8671-261E1B9DAD27}" srcOrd="5" destOrd="0" presId="urn:microsoft.com/office/officeart/2005/8/layout/hProcess11"/>
    <dgm:cxn modelId="{31932FF9-6C51-4332-98E4-6554FAF14F1E}" type="presParOf" srcId="{02C0381F-2C7E-4884-BECC-40AC824BB72F}" destId="{0380BD61-2D9D-411D-B92C-EFDA4B32BA99}" srcOrd="6" destOrd="0" presId="urn:microsoft.com/office/officeart/2005/8/layout/hProcess11"/>
    <dgm:cxn modelId="{28D24E23-AD12-4021-A1E3-030DFDD807CB}" type="presParOf" srcId="{0380BD61-2D9D-411D-B92C-EFDA4B32BA99}" destId="{391EA77A-FF5A-456E-8438-5B6EFBC4CC59}" srcOrd="0" destOrd="0" presId="urn:microsoft.com/office/officeart/2005/8/layout/hProcess11"/>
    <dgm:cxn modelId="{F22B6992-DC49-434B-96D2-DC30A3600292}" type="presParOf" srcId="{0380BD61-2D9D-411D-B92C-EFDA4B32BA99}" destId="{75729E05-41D1-46B4-B435-915D033F30A8}" srcOrd="1" destOrd="0" presId="urn:microsoft.com/office/officeart/2005/8/layout/hProcess11"/>
    <dgm:cxn modelId="{B8A8940D-4DC3-4FE8-A030-27006200BF73}" type="presParOf" srcId="{0380BD61-2D9D-411D-B92C-EFDA4B32BA99}" destId="{25406DFB-044D-419D-9B46-DA8B74F36AFE}" srcOrd="2" destOrd="0" presId="urn:microsoft.com/office/officeart/2005/8/layout/hProcess11"/>
    <dgm:cxn modelId="{3179706E-604F-42F3-AAD5-00C70D58454E}" type="presParOf" srcId="{02C0381F-2C7E-4884-BECC-40AC824BB72F}" destId="{301300AC-A586-4D68-B217-7EF0E76188B6}" srcOrd="7" destOrd="0" presId="urn:microsoft.com/office/officeart/2005/8/layout/hProcess11"/>
    <dgm:cxn modelId="{55681BE9-8286-4F5E-BA9D-45F9CFC32A47}" type="presParOf" srcId="{02C0381F-2C7E-4884-BECC-40AC824BB72F}" destId="{4D6E1827-4A5C-4D93-B191-4DC185E5F65A}" srcOrd="8" destOrd="0" presId="urn:microsoft.com/office/officeart/2005/8/layout/hProcess11"/>
    <dgm:cxn modelId="{799CF267-E52B-4F5E-B4A0-6F33F68B4099}" type="presParOf" srcId="{4D6E1827-4A5C-4D93-B191-4DC185E5F65A}" destId="{BADC0F1B-F3D4-44F9-8CAB-60054C1EE4C9}" srcOrd="0" destOrd="0" presId="urn:microsoft.com/office/officeart/2005/8/layout/hProcess11"/>
    <dgm:cxn modelId="{73E76F05-6AD4-4DC0-8644-3DE7649984C1}" type="presParOf" srcId="{4D6E1827-4A5C-4D93-B191-4DC185E5F65A}" destId="{25C7F797-39AB-4636-89AE-C39FD3A9EB41}" srcOrd="1" destOrd="0" presId="urn:microsoft.com/office/officeart/2005/8/layout/hProcess11"/>
    <dgm:cxn modelId="{6B334569-6FAD-4CCF-BF8A-BF14549ADCBB}" type="presParOf" srcId="{4D6E1827-4A5C-4D93-B191-4DC185E5F65A}" destId="{3ED2DE27-0956-4821-95D1-3C68290BFE76}" srcOrd="2" destOrd="0" presId="urn:microsoft.com/office/officeart/2005/8/layout/hProcess11"/>
    <dgm:cxn modelId="{24E3A494-520B-421E-A0B1-12284D48D374}" type="presParOf" srcId="{02C0381F-2C7E-4884-BECC-40AC824BB72F}" destId="{2FF037AC-112B-4A28-AE48-1851E5F82682}" srcOrd="9" destOrd="0" presId="urn:microsoft.com/office/officeart/2005/8/layout/hProcess11"/>
    <dgm:cxn modelId="{975D16AD-DE92-4664-AD92-192124EABB1C}" type="presParOf" srcId="{02C0381F-2C7E-4884-BECC-40AC824BB72F}" destId="{6B26D980-74DB-4C05-BE1D-0C0BC19B80C2}" srcOrd="10" destOrd="0" presId="urn:microsoft.com/office/officeart/2005/8/layout/hProcess11"/>
    <dgm:cxn modelId="{7B275078-5F5D-4C02-A6F4-68AF32C8F5CE}" type="presParOf" srcId="{6B26D980-74DB-4C05-BE1D-0C0BC19B80C2}" destId="{BA65E610-D0C1-446E-9C7D-7B6093927886}" srcOrd="0" destOrd="0" presId="urn:microsoft.com/office/officeart/2005/8/layout/hProcess11"/>
    <dgm:cxn modelId="{F2929FA6-8C51-49C6-82CB-07225F01A2A5}" type="presParOf" srcId="{6B26D980-74DB-4C05-BE1D-0C0BC19B80C2}" destId="{4A34D6CC-D412-405B-BDA4-41A9FABDEE0A}" srcOrd="1" destOrd="0" presId="urn:microsoft.com/office/officeart/2005/8/layout/hProcess11"/>
    <dgm:cxn modelId="{1BC55991-8809-4F42-B13B-524EFBB4CC74}" type="presParOf" srcId="{6B26D980-74DB-4C05-BE1D-0C0BC19B80C2}" destId="{8A5AA04B-3279-4B74-B140-FF17A54A2492}" srcOrd="2" destOrd="0" presId="urn:microsoft.com/office/officeart/2005/8/layout/hProcess1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F18AB3-A846-8547-8ABA-43E2A7E9DBE2}">
      <dsp:nvSpPr>
        <dsp:cNvPr id="0" name=""/>
        <dsp:cNvSpPr/>
      </dsp:nvSpPr>
      <dsp:spPr>
        <a:xfrm>
          <a:off x="833475" y="757536"/>
          <a:ext cx="3584385" cy="42169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EBB6E8-6EBA-A343-8776-E5D5AAE096BF}">
      <dsp:nvSpPr>
        <dsp:cNvPr id="0" name=""/>
        <dsp:cNvSpPr/>
      </dsp:nvSpPr>
      <dsp:spPr>
        <a:xfrm>
          <a:off x="833475" y="915907"/>
          <a:ext cx="263321" cy="263321"/>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53C0C07-C341-B542-878B-30E8D3D54ACA}">
      <dsp:nvSpPr>
        <dsp:cNvPr id="0" name=""/>
        <dsp:cNvSpPr/>
      </dsp:nvSpPr>
      <dsp:spPr>
        <a:xfrm>
          <a:off x="833475" y="0"/>
          <a:ext cx="3584385" cy="75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l" defTabSz="1066800">
            <a:lnSpc>
              <a:spcPct val="90000"/>
            </a:lnSpc>
            <a:spcBef>
              <a:spcPct val="0"/>
            </a:spcBef>
            <a:spcAft>
              <a:spcPct val="35000"/>
            </a:spcAft>
            <a:buNone/>
          </a:pPr>
          <a:r>
            <a:rPr lang="en-GB" sz="2400" b="1" kern="1200" dirty="0"/>
            <a:t>Online web-based platforms</a:t>
          </a:r>
        </a:p>
      </dsp:txBody>
      <dsp:txXfrm>
        <a:off x="833475" y="0"/>
        <a:ext cx="3584385" cy="757536"/>
      </dsp:txXfrm>
    </dsp:sp>
    <dsp:sp modelId="{F083277E-F232-DF4A-8CCB-D0E962ED71BE}">
      <dsp:nvSpPr>
        <dsp:cNvPr id="0" name=""/>
        <dsp:cNvSpPr/>
      </dsp:nvSpPr>
      <dsp:spPr>
        <a:xfrm>
          <a:off x="833475" y="1529702"/>
          <a:ext cx="263315" cy="26331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8B4C6E-B9F5-BA4D-8419-2FBB7F7E2A08}">
      <dsp:nvSpPr>
        <dsp:cNvPr id="0" name=""/>
        <dsp:cNvSpPr/>
      </dsp:nvSpPr>
      <dsp:spPr>
        <a:xfrm>
          <a:off x="1084382" y="1354465"/>
          <a:ext cx="3333478" cy="61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l" defTabSz="577850">
            <a:lnSpc>
              <a:spcPct val="90000"/>
            </a:lnSpc>
            <a:spcBef>
              <a:spcPct val="0"/>
            </a:spcBef>
            <a:spcAft>
              <a:spcPct val="35000"/>
            </a:spcAft>
            <a:buNone/>
          </a:pPr>
          <a:r>
            <a:rPr lang="en-GB" sz="1300" kern="1200" dirty="0"/>
            <a:t>Freelance (Upwork, Freelancer, </a:t>
          </a:r>
          <a:r>
            <a:rPr lang="en-GB" sz="1300" kern="1200" dirty="0" err="1"/>
            <a:t>Toptal</a:t>
          </a:r>
          <a:r>
            <a:rPr lang="en-GB" sz="1300" kern="1200" dirty="0"/>
            <a:t>)</a:t>
          </a:r>
        </a:p>
      </dsp:txBody>
      <dsp:txXfrm>
        <a:off x="1084382" y="1354465"/>
        <a:ext cx="3333478" cy="613788"/>
      </dsp:txXfrm>
    </dsp:sp>
    <dsp:sp modelId="{E7D3C596-B629-9F46-9C43-D4C61EC189D5}">
      <dsp:nvSpPr>
        <dsp:cNvPr id="0" name=""/>
        <dsp:cNvSpPr/>
      </dsp:nvSpPr>
      <dsp:spPr>
        <a:xfrm>
          <a:off x="833475" y="2143491"/>
          <a:ext cx="263315" cy="26331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C98E9F-631E-6D4E-86F4-DBC5E6530F74}">
      <dsp:nvSpPr>
        <dsp:cNvPr id="0" name=""/>
        <dsp:cNvSpPr/>
      </dsp:nvSpPr>
      <dsp:spPr>
        <a:xfrm>
          <a:off x="1084382" y="1968254"/>
          <a:ext cx="3333478" cy="61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l" defTabSz="577850">
            <a:lnSpc>
              <a:spcPct val="90000"/>
            </a:lnSpc>
            <a:spcBef>
              <a:spcPct val="0"/>
            </a:spcBef>
            <a:spcAft>
              <a:spcPct val="35000"/>
            </a:spcAft>
            <a:buNone/>
          </a:pPr>
          <a:r>
            <a:rPr lang="en-GB" sz="1300" kern="1200" dirty="0"/>
            <a:t>Microtasks (</a:t>
          </a:r>
          <a:r>
            <a:rPr lang="en-GB" sz="1300" kern="1200" dirty="0" err="1"/>
            <a:t>Playment</a:t>
          </a:r>
          <a:r>
            <a:rPr lang="en-GB" sz="1300" kern="1200" dirty="0"/>
            <a:t>, </a:t>
          </a:r>
          <a:r>
            <a:rPr lang="en-GB" sz="1300" kern="1200" dirty="0" err="1"/>
            <a:t>MTurk</a:t>
          </a:r>
          <a:r>
            <a:rPr lang="en-GB" sz="1300" kern="1200" dirty="0"/>
            <a:t>, </a:t>
          </a:r>
          <a:r>
            <a:rPr lang="en-GB" sz="1300" kern="1200" dirty="0" err="1"/>
            <a:t>Clickworker</a:t>
          </a:r>
          <a:r>
            <a:rPr lang="en-GB" sz="1300" kern="1200" dirty="0"/>
            <a:t>)</a:t>
          </a:r>
        </a:p>
      </dsp:txBody>
      <dsp:txXfrm>
        <a:off x="1084382" y="1968254"/>
        <a:ext cx="3333478" cy="613788"/>
      </dsp:txXfrm>
    </dsp:sp>
    <dsp:sp modelId="{A3461E66-1BED-7B4B-AF64-1EF2F71E4818}">
      <dsp:nvSpPr>
        <dsp:cNvPr id="0" name=""/>
        <dsp:cNvSpPr/>
      </dsp:nvSpPr>
      <dsp:spPr>
        <a:xfrm>
          <a:off x="833475" y="2757280"/>
          <a:ext cx="263315" cy="26331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E83945-3F17-4844-B816-9A465BFCBE6D}">
      <dsp:nvSpPr>
        <dsp:cNvPr id="0" name=""/>
        <dsp:cNvSpPr/>
      </dsp:nvSpPr>
      <dsp:spPr>
        <a:xfrm>
          <a:off x="1084382" y="2582043"/>
          <a:ext cx="3333478" cy="61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l" defTabSz="577850">
            <a:lnSpc>
              <a:spcPct val="90000"/>
            </a:lnSpc>
            <a:spcBef>
              <a:spcPct val="0"/>
            </a:spcBef>
            <a:spcAft>
              <a:spcPct val="35000"/>
            </a:spcAft>
            <a:buNone/>
          </a:pPr>
          <a:r>
            <a:rPr lang="en-GB" sz="1300" kern="1200" dirty="0"/>
            <a:t>Competitive programming and scientific research (</a:t>
          </a:r>
          <a:r>
            <a:rPr lang="en-GB" sz="1300" kern="1200" dirty="0" err="1"/>
            <a:t>Topcoder</a:t>
          </a:r>
          <a:r>
            <a:rPr lang="en-GB" sz="1300" kern="1200" dirty="0"/>
            <a:t>, </a:t>
          </a:r>
          <a:r>
            <a:rPr lang="en-GB" sz="1300" kern="1200" dirty="0" err="1"/>
            <a:t>HackerRank</a:t>
          </a:r>
          <a:r>
            <a:rPr lang="en-GB" sz="1300" kern="1200" dirty="0"/>
            <a:t>, Kaggle)</a:t>
          </a:r>
        </a:p>
      </dsp:txBody>
      <dsp:txXfrm>
        <a:off x="1084382" y="2582043"/>
        <a:ext cx="3333478" cy="613788"/>
      </dsp:txXfrm>
    </dsp:sp>
    <dsp:sp modelId="{FA348B9F-E0EC-E846-860D-CF84CC41EB7F}">
      <dsp:nvSpPr>
        <dsp:cNvPr id="0" name=""/>
        <dsp:cNvSpPr/>
      </dsp:nvSpPr>
      <dsp:spPr>
        <a:xfrm>
          <a:off x="833475" y="3371069"/>
          <a:ext cx="263315" cy="26331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4F0744-DBAC-654C-8EEE-C937295F86CE}">
      <dsp:nvSpPr>
        <dsp:cNvPr id="0" name=""/>
        <dsp:cNvSpPr/>
      </dsp:nvSpPr>
      <dsp:spPr>
        <a:xfrm>
          <a:off x="1084382" y="3195832"/>
          <a:ext cx="3333478" cy="61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l" defTabSz="577850">
            <a:lnSpc>
              <a:spcPct val="90000"/>
            </a:lnSpc>
            <a:spcBef>
              <a:spcPct val="0"/>
            </a:spcBef>
            <a:spcAft>
              <a:spcPct val="35000"/>
            </a:spcAft>
            <a:buNone/>
          </a:pPr>
          <a:r>
            <a:rPr lang="en-GB" sz="1300" kern="1200" dirty="0"/>
            <a:t>Contest based (99designs, </a:t>
          </a:r>
          <a:r>
            <a:rPr lang="en-GB" sz="1300" kern="1200" dirty="0" err="1"/>
            <a:t>Designhill</a:t>
          </a:r>
          <a:r>
            <a:rPr lang="en-GB" sz="1300" kern="1200" dirty="0"/>
            <a:t>, </a:t>
          </a:r>
          <a:r>
            <a:rPr lang="en-GB" sz="1300" kern="1200" dirty="0" err="1"/>
            <a:t>DesignCrowd</a:t>
          </a:r>
          <a:r>
            <a:rPr lang="en-GB" sz="1300" kern="1200" dirty="0"/>
            <a:t>)</a:t>
          </a:r>
        </a:p>
      </dsp:txBody>
      <dsp:txXfrm>
        <a:off x="1084382" y="3195832"/>
        <a:ext cx="3333478" cy="613788"/>
      </dsp:txXfrm>
    </dsp:sp>
    <dsp:sp modelId="{6A9EC28E-EA26-B245-B40D-1382DC651329}">
      <dsp:nvSpPr>
        <dsp:cNvPr id="0" name=""/>
        <dsp:cNvSpPr/>
      </dsp:nvSpPr>
      <dsp:spPr>
        <a:xfrm>
          <a:off x="4597080" y="757536"/>
          <a:ext cx="3584385" cy="42169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287E6A-DC2F-B145-A478-7E238F0B8262}">
      <dsp:nvSpPr>
        <dsp:cNvPr id="0" name=""/>
        <dsp:cNvSpPr/>
      </dsp:nvSpPr>
      <dsp:spPr>
        <a:xfrm>
          <a:off x="4597080" y="915907"/>
          <a:ext cx="263321" cy="263321"/>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4CE512-B43E-5044-918A-EB99E0546E4A}">
      <dsp:nvSpPr>
        <dsp:cNvPr id="0" name=""/>
        <dsp:cNvSpPr/>
      </dsp:nvSpPr>
      <dsp:spPr>
        <a:xfrm>
          <a:off x="4597080" y="0"/>
          <a:ext cx="3584385" cy="75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l" defTabSz="1066800">
            <a:lnSpc>
              <a:spcPct val="90000"/>
            </a:lnSpc>
            <a:spcBef>
              <a:spcPct val="0"/>
            </a:spcBef>
            <a:spcAft>
              <a:spcPct val="35000"/>
            </a:spcAft>
            <a:buNone/>
          </a:pPr>
          <a:r>
            <a:rPr lang="en-GB" sz="2400" b="1" kern="1200" dirty="0"/>
            <a:t>Location-based platforms </a:t>
          </a:r>
        </a:p>
      </dsp:txBody>
      <dsp:txXfrm>
        <a:off x="4597080" y="0"/>
        <a:ext cx="3584385" cy="757536"/>
      </dsp:txXfrm>
    </dsp:sp>
    <dsp:sp modelId="{807F6EB3-7C88-4A4F-A36D-09E03A92A1D4}">
      <dsp:nvSpPr>
        <dsp:cNvPr id="0" name=""/>
        <dsp:cNvSpPr/>
      </dsp:nvSpPr>
      <dsp:spPr>
        <a:xfrm>
          <a:off x="4597080" y="1529702"/>
          <a:ext cx="263315" cy="26331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0F6919-2839-3F49-AC78-35B2A74A991B}">
      <dsp:nvSpPr>
        <dsp:cNvPr id="0" name=""/>
        <dsp:cNvSpPr/>
      </dsp:nvSpPr>
      <dsp:spPr>
        <a:xfrm>
          <a:off x="4847987" y="1354465"/>
          <a:ext cx="3333478" cy="61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l" defTabSz="577850">
            <a:lnSpc>
              <a:spcPct val="90000"/>
            </a:lnSpc>
            <a:spcBef>
              <a:spcPct val="0"/>
            </a:spcBef>
            <a:spcAft>
              <a:spcPct val="35000"/>
            </a:spcAft>
            <a:buNone/>
          </a:pPr>
          <a:r>
            <a:rPr lang="en-GB" sz="1300" kern="1200" dirty="0"/>
            <a:t>Taxi (Uber, Ola, Bolt)</a:t>
          </a:r>
        </a:p>
      </dsp:txBody>
      <dsp:txXfrm>
        <a:off x="4847987" y="1354465"/>
        <a:ext cx="3333478" cy="613788"/>
      </dsp:txXfrm>
    </dsp:sp>
    <dsp:sp modelId="{12A6D01A-9906-2145-9CC4-08B23B6E4DA5}">
      <dsp:nvSpPr>
        <dsp:cNvPr id="0" name=""/>
        <dsp:cNvSpPr/>
      </dsp:nvSpPr>
      <dsp:spPr>
        <a:xfrm>
          <a:off x="4597080" y="2143491"/>
          <a:ext cx="263315" cy="26331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A7E5472-EB79-434F-949E-E644800EBCDD}">
      <dsp:nvSpPr>
        <dsp:cNvPr id="0" name=""/>
        <dsp:cNvSpPr/>
      </dsp:nvSpPr>
      <dsp:spPr>
        <a:xfrm>
          <a:off x="4847987" y="1968254"/>
          <a:ext cx="3333478" cy="61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l" defTabSz="577850">
            <a:lnSpc>
              <a:spcPct val="90000"/>
            </a:lnSpc>
            <a:spcBef>
              <a:spcPct val="0"/>
            </a:spcBef>
            <a:spcAft>
              <a:spcPct val="35000"/>
            </a:spcAft>
            <a:buNone/>
          </a:pPr>
          <a:r>
            <a:rPr lang="en-GB" sz="1300" kern="1200" dirty="0"/>
            <a:t>Delivery platforms (Ubereasts, Swiggy, Rappi, Grab)</a:t>
          </a:r>
        </a:p>
      </dsp:txBody>
      <dsp:txXfrm>
        <a:off x="4847987" y="1968254"/>
        <a:ext cx="3333478" cy="613788"/>
      </dsp:txXfrm>
    </dsp:sp>
    <dsp:sp modelId="{C6CB7B9D-F9BF-284B-B8EF-10F54BB45771}">
      <dsp:nvSpPr>
        <dsp:cNvPr id="0" name=""/>
        <dsp:cNvSpPr/>
      </dsp:nvSpPr>
      <dsp:spPr>
        <a:xfrm>
          <a:off x="4597080" y="2757280"/>
          <a:ext cx="263315" cy="26331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CF6397-D368-D742-968F-119A6C1E9C6A}">
      <dsp:nvSpPr>
        <dsp:cNvPr id="0" name=""/>
        <dsp:cNvSpPr/>
      </dsp:nvSpPr>
      <dsp:spPr>
        <a:xfrm>
          <a:off x="4847987" y="2582043"/>
          <a:ext cx="3333478" cy="61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l" defTabSz="577850">
            <a:lnSpc>
              <a:spcPct val="90000"/>
            </a:lnSpc>
            <a:spcBef>
              <a:spcPct val="0"/>
            </a:spcBef>
            <a:spcAft>
              <a:spcPct val="35000"/>
            </a:spcAft>
            <a:buNone/>
          </a:pPr>
          <a:r>
            <a:rPr lang="en-GB" sz="1300" kern="1200" dirty="0"/>
            <a:t>Domestic services (</a:t>
          </a:r>
          <a:r>
            <a:rPr lang="en-GB" sz="1300" kern="1200" dirty="0" err="1"/>
            <a:t>SweepSouth</a:t>
          </a:r>
          <a:r>
            <a:rPr lang="en-GB" sz="1300" kern="1200" dirty="0"/>
            <a:t>, </a:t>
          </a:r>
          <a:r>
            <a:rPr lang="en-GB" sz="1300" kern="1200" dirty="0" err="1"/>
            <a:t>Meetmybai</a:t>
          </a:r>
          <a:r>
            <a:rPr lang="en-GB" sz="1300" kern="1200" dirty="0"/>
            <a:t>, </a:t>
          </a:r>
          <a:r>
            <a:rPr lang="en-GB" sz="1300" kern="1200" dirty="0" err="1"/>
            <a:t>Batmaid</a:t>
          </a:r>
          <a:r>
            <a:rPr lang="en-GB" sz="1300" kern="1200" dirty="0"/>
            <a:t>)</a:t>
          </a:r>
        </a:p>
      </dsp:txBody>
      <dsp:txXfrm>
        <a:off x="4847987" y="2582043"/>
        <a:ext cx="3333478" cy="613788"/>
      </dsp:txXfrm>
    </dsp:sp>
    <dsp:sp modelId="{008A786A-D1B1-D74C-86B0-E4EE87E60E1D}">
      <dsp:nvSpPr>
        <dsp:cNvPr id="0" name=""/>
        <dsp:cNvSpPr/>
      </dsp:nvSpPr>
      <dsp:spPr>
        <a:xfrm>
          <a:off x="4597080" y="3371069"/>
          <a:ext cx="263315" cy="26331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E317471-9269-A74B-A54B-26A3038CF714}">
      <dsp:nvSpPr>
        <dsp:cNvPr id="0" name=""/>
        <dsp:cNvSpPr/>
      </dsp:nvSpPr>
      <dsp:spPr>
        <a:xfrm>
          <a:off x="4847987" y="3195832"/>
          <a:ext cx="3333478" cy="61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l" defTabSz="577850">
            <a:lnSpc>
              <a:spcPct val="90000"/>
            </a:lnSpc>
            <a:spcBef>
              <a:spcPct val="0"/>
            </a:spcBef>
            <a:spcAft>
              <a:spcPct val="35000"/>
            </a:spcAft>
            <a:buNone/>
          </a:pPr>
          <a:r>
            <a:rPr lang="en-GB" sz="1300" kern="1200" dirty="0"/>
            <a:t>Beauty services (Urban clap)</a:t>
          </a:r>
        </a:p>
      </dsp:txBody>
      <dsp:txXfrm>
        <a:off x="4847987" y="3195832"/>
        <a:ext cx="3333478" cy="6137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F18AB3-A846-8547-8ABA-43E2A7E9DBE2}">
      <dsp:nvSpPr>
        <dsp:cNvPr id="0" name=""/>
        <dsp:cNvSpPr/>
      </dsp:nvSpPr>
      <dsp:spPr>
        <a:xfrm>
          <a:off x="833475" y="757536"/>
          <a:ext cx="3584385" cy="42169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EBB6E8-6EBA-A343-8776-E5D5AAE096BF}">
      <dsp:nvSpPr>
        <dsp:cNvPr id="0" name=""/>
        <dsp:cNvSpPr/>
      </dsp:nvSpPr>
      <dsp:spPr>
        <a:xfrm>
          <a:off x="833475" y="915907"/>
          <a:ext cx="263321" cy="263321"/>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53C0C07-C341-B542-878B-30E8D3D54ACA}">
      <dsp:nvSpPr>
        <dsp:cNvPr id="0" name=""/>
        <dsp:cNvSpPr/>
      </dsp:nvSpPr>
      <dsp:spPr>
        <a:xfrm>
          <a:off x="833475" y="0"/>
          <a:ext cx="3584385" cy="75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l" defTabSz="1066800">
            <a:lnSpc>
              <a:spcPct val="90000"/>
            </a:lnSpc>
            <a:spcBef>
              <a:spcPct val="0"/>
            </a:spcBef>
            <a:spcAft>
              <a:spcPct val="35000"/>
            </a:spcAft>
            <a:buNone/>
          </a:pPr>
          <a:r>
            <a:rPr lang="en-GB" sz="2400" b="1" kern="1200" dirty="0"/>
            <a:t>Online web-based platforms</a:t>
          </a:r>
        </a:p>
      </dsp:txBody>
      <dsp:txXfrm>
        <a:off x="833475" y="0"/>
        <a:ext cx="3584385" cy="757536"/>
      </dsp:txXfrm>
    </dsp:sp>
    <dsp:sp modelId="{F083277E-F232-DF4A-8CCB-D0E962ED71BE}">
      <dsp:nvSpPr>
        <dsp:cNvPr id="0" name=""/>
        <dsp:cNvSpPr/>
      </dsp:nvSpPr>
      <dsp:spPr>
        <a:xfrm>
          <a:off x="833475" y="1529702"/>
          <a:ext cx="263315" cy="26331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8B4C6E-B9F5-BA4D-8419-2FBB7F7E2A08}">
      <dsp:nvSpPr>
        <dsp:cNvPr id="0" name=""/>
        <dsp:cNvSpPr/>
      </dsp:nvSpPr>
      <dsp:spPr>
        <a:xfrm>
          <a:off x="1084382" y="1354465"/>
          <a:ext cx="3333478" cy="61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l" defTabSz="577850">
            <a:lnSpc>
              <a:spcPct val="90000"/>
            </a:lnSpc>
            <a:spcBef>
              <a:spcPct val="0"/>
            </a:spcBef>
            <a:spcAft>
              <a:spcPct val="35000"/>
            </a:spcAft>
            <a:buNone/>
          </a:pPr>
          <a:r>
            <a:rPr lang="en-GB" sz="1300" kern="1200" dirty="0"/>
            <a:t>Freelance (Upwork, Freelancer, </a:t>
          </a:r>
          <a:r>
            <a:rPr lang="en-GB" sz="1300" kern="1200" dirty="0" err="1"/>
            <a:t>Toptal</a:t>
          </a:r>
          <a:r>
            <a:rPr lang="en-GB" sz="1300" kern="1200" dirty="0"/>
            <a:t>)</a:t>
          </a:r>
        </a:p>
      </dsp:txBody>
      <dsp:txXfrm>
        <a:off x="1084382" y="1354465"/>
        <a:ext cx="3333478" cy="613788"/>
      </dsp:txXfrm>
    </dsp:sp>
    <dsp:sp modelId="{E7D3C596-B629-9F46-9C43-D4C61EC189D5}">
      <dsp:nvSpPr>
        <dsp:cNvPr id="0" name=""/>
        <dsp:cNvSpPr/>
      </dsp:nvSpPr>
      <dsp:spPr>
        <a:xfrm>
          <a:off x="833475" y="2143491"/>
          <a:ext cx="263315" cy="26331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C98E9F-631E-6D4E-86F4-DBC5E6530F74}">
      <dsp:nvSpPr>
        <dsp:cNvPr id="0" name=""/>
        <dsp:cNvSpPr/>
      </dsp:nvSpPr>
      <dsp:spPr>
        <a:xfrm>
          <a:off x="1084382" y="1968254"/>
          <a:ext cx="3333478" cy="61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l" defTabSz="577850">
            <a:lnSpc>
              <a:spcPct val="90000"/>
            </a:lnSpc>
            <a:spcBef>
              <a:spcPct val="0"/>
            </a:spcBef>
            <a:spcAft>
              <a:spcPct val="35000"/>
            </a:spcAft>
            <a:buNone/>
          </a:pPr>
          <a:r>
            <a:rPr lang="en-GB" sz="1300" kern="1200" dirty="0"/>
            <a:t>Microtasks (</a:t>
          </a:r>
          <a:r>
            <a:rPr lang="en-GB" sz="1300" kern="1200" dirty="0" err="1"/>
            <a:t>Playment</a:t>
          </a:r>
          <a:r>
            <a:rPr lang="en-GB" sz="1300" kern="1200" dirty="0"/>
            <a:t>, </a:t>
          </a:r>
          <a:r>
            <a:rPr lang="en-GB" sz="1300" kern="1200" dirty="0" err="1"/>
            <a:t>MTurk</a:t>
          </a:r>
          <a:r>
            <a:rPr lang="en-GB" sz="1300" kern="1200" dirty="0"/>
            <a:t>, </a:t>
          </a:r>
          <a:r>
            <a:rPr lang="en-GB" sz="1300" kern="1200" dirty="0" err="1"/>
            <a:t>Clickworker</a:t>
          </a:r>
          <a:r>
            <a:rPr lang="en-GB" sz="1300" kern="1200" dirty="0"/>
            <a:t>)</a:t>
          </a:r>
        </a:p>
      </dsp:txBody>
      <dsp:txXfrm>
        <a:off x="1084382" y="1968254"/>
        <a:ext cx="3333478" cy="613788"/>
      </dsp:txXfrm>
    </dsp:sp>
    <dsp:sp modelId="{A3461E66-1BED-7B4B-AF64-1EF2F71E4818}">
      <dsp:nvSpPr>
        <dsp:cNvPr id="0" name=""/>
        <dsp:cNvSpPr/>
      </dsp:nvSpPr>
      <dsp:spPr>
        <a:xfrm>
          <a:off x="833475" y="2757280"/>
          <a:ext cx="263315" cy="26331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E83945-3F17-4844-B816-9A465BFCBE6D}">
      <dsp:nvSpPr>
        <dsp:cNvPr id="0" name=""/>
        <dsp:cNvSpPr/>
      </dsp:nvSpPr>
      <dsp:spPr>
        <a:xfrm>
          <a:off x="1084382" y="2582043"/>
          <a:ext cx="3333478" cy="61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l" defTabSz="577850">
            <a:lnSpc>
              <a:spcPct val="90000"/>
            </a:lnSpc>
            <a:spcBef>
              <a:spcPct val="0"/>
            </a:spcBef>
            <a:spcAft>
              <a:spcPct val="35000"/>
            </a:spcAft>
            <a:buNone/>
          </a:pPr>
          <a:r>
            <a:rPr lang="en-GB" sz="1300" kern="1200" dirty="0"/>
            <a:t>Competitive programming and scientific research (</a:t>
          </a:r>
          <a:r>
            <a:rPr lang="en-GB" sz="1300" kern="1200" dirty="0" err="1"/>
            <a:t>Topcoder</a:t>
          </a:r>
          <a:r>
            <a:rPr lang="en-GB" sz="1300" kern="1200" dirty="0"/>
            <a:t>, </a:t>
          </a:r>
          <a:r>
            <a:rPr lang="en-GB" sz="1300" kern="1200" dirty="0" err="1"/>
            <a:t>HackerRank</a:t>
          </a:r>
          <a:r>
            <a:rPr lang="en-GB" sz="1300" kern="1200" dirty="0"/>
            <a:t>, Kaggle)</a:t>
          </a:r>
        </a:p>
      </dsp:txBody>
      <dsp:txXfrm>
        <a:off x="1084382" y="2582043"/>
        <a:ext cx="3333478" cy="613788"/>
      </dsp:txXfrm>
    </dsp:sp>
    <dsp:sp modelId="{FA348B9F-E0EC-E846-860D-CF84CC41EB7F}">
      <dsp:nvSpPr>
        <dsp:cNvPr id="0" name=""/>
        <dsp:cNvSpPr/>
      </dsp:nvSpPr>
      <dsp:spPr>
        <a:xfrm>
          <a:off x="833475" y="3371069"/>
          <a:ext cx="263315" cy="26331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4F0744-DBAC-654C-8EEE-C937295F86CE}">
      <dsp:nvSpPr>
        <dsp:cNvPr id="0" name=""/>
        <dsp:cNvSpPr/>
      </dsp:nvSpPr>
      <dsp:spPr>
        <a:xfrm>
          <a:off x="1084382" y="3195832"/>
          <a:ext cx="3333478" cy="61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l" defTabSz="577850">
            <a:lnSpc>
              <a:spcPct val="90000"/>
            </a:lnSpc>
            <a:spcBef>
              <a:spcPct val="0"/>
            </a:spcBef>
            <a:spcAft>
              <a:spcPct val="35000"/>
            </a:spcAft>
            <a:buNone/>
          </a:pPr>
          <a:r>
            <a:rPr lang="en-GB" sz="1300" kern="1200" dirty="0"/>
            <a:t>Contest based (99designs, </a:t>
          </a:r>
          <a:r>
            <a:rPr lang="en-GB" sz="1300" kern="1200" dirty="0" err="1"/>
            <a:t>Designhill</a:t>
          </a:r>
          <a:r>
            <a:rPr lang="en-GB" sz="1300" kern="1200" dirty="0"/>
            <a:t>, </a:t>
          </a:r>
          <a:r>
            <a:rPr lang="en-GB" sz="1300" kern="1200" dirty="0" err="1"/>
            <a:t>DesignCrowd</a:t>
          </a:r>
          <a:r>
            <a:rPr lang="en-GB" sz="1300" kern="1200" dirty="0"/>
            <a:t>)</a:t>
          </a:r>
        </a:p>
      </dsp:txBody>
      <dsp:txXfrm>
        <a:off x="1084382" y="3195832"/>
        <a:ext cx="3333478" cy="613788"/>
      </dsp:txXfrm>
    </dsp:sp>
    <dsp:sp modelId="{6A9EC28E-EA26-B245-B40D-1382DC651329}">
      <dsp:nvSpPr>
        <dsp:cNvPr id="0" name=""/>
        <dsp:cNvSpPr/>
      </dsp:nvSpPr>
      <dsp:spPr>
        <a:xfrm>
          <a:off x="4597080" y="757536"/>
          <a:ext cx="3584385" cy="42169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287E6A-DC2F-B145-A478-7E238F0B8262}">
      <dsp:nvSpPr>
        <dsp:cNvPr id="0" name=""/>
        <dsp:cNvSpPr/>
      </dsp:nvSpPr>
      <dsp:spPr>
        <a:xfrm>
          <a:off x="4597080" y="915907"/>
          <a:ext cx="263321" cy="263321"/>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4CE512-B43E-5044-918A-EB99E0546E4A}">
      <dsp:nvSpPr>
        <dsp:cNvPr id="0" name=""/>
        <dsp:cNvSpPr/>
      </dsp:nvSpPr>
      <dsp:spPr>
        <a:xfrm>
          <a:off x="4597080" y="0"/>
          <a:ext cx="3584385" cy="75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l" defTabSz="1066800">
            <a:lnSpc>
              <a:spcPct val="90000"/>
            </a:lnSpc>
            <a:spcBef>
              <a:spcPct val="0"/>
            </a:spcBef>
            <a:spcAft>
              <a:spcPct val="35000"/>
            </a:spcAft>
            <a:buNone/>
          </a:pPr>
          <a:r>
            <a:rPr lang="en-GB" sz="2400" b="1" kern="1200" dirty="0"/>
            <a:t>Other platforms</a:t>
          </a:r>
        </a:p>
      </dsp:txBody>
      <dsp:txXfrm>
        <a:off x="4597080" y="0"/>
        <a:ext cx="3584385" cy="757536"/>
      </dsp:txXfrm>
    </dsp:sp>
    <dsp:sp modelId="{807F6EB3-7C88-4A4F-A36D-09E03A92A1D4}">
      <dsp:nvSpPr>
        <dsp:cNvPr id="0" name=""/>
        <dsp:cNvSpPr/>
      </dsp:nvSpPr>
      <dsp:spPr>
        <a:xfrm>
          <a:off x="4597080" y="1529702"/>
          <a:ext cx="263315" cy="26331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0F6919-2839-3F49-AC78-35B2A74A991B}">
      <dsp:nvSpPr>
        <dsp:cNvPr id="0" name=""/>
        <dsp:cNvSpPr/>
      </dsp:nvSpPr>
      <dsp:spPr>
        <a:xfrm>
          <a:off x="4847987" y="1354465"/>
          <a:ext cx="3333478" cy="61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l" defTabSz="577850">
            <a:lnSpc>
              <a:spcPct val="90000"/>
            </a:lnSpc>
            <a:spcBef>
              <a:spcPct val="0"/>
            </a:spcBef>
            <a:spcAft>
              <a:spcPct val="35000"/>
            </a:spcAft>
            <a:buNone/>
          </a:pPr>
          <a:r>
            <a:rPr lang="en-GB" sz="1300" kern="1200" dirty="0"/>
            <a:t>E-commerce platforms</a:t>
          </a:r>
        </a:p>
      </dsp:txBody>
      <dsp:txXfrm>
        <a:off x="4847987" y="1354465"/>
        <a:ext cx="3333478" cy="613788"/>
      </dsp:txXfrm>
    </dsp:sp>
    <dsp:sp modelId="{12A6D01A-9906-2145-9CC4-08B23B6E4DA5}">
      <dsp:nvSpPr>
        <dsp:cNvPr id="0" name=""/>
        <dsp:cNvSpPr/>
      </dsp:nvSpPr>
      <dsp:spPr>
        <a:xfrm>
          <a:off x="4597080" y="2143491"/>
          <a:ext cx="263315" cy="26331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A7E5472-EB79-434F-949E-E644800EBCDD}">
      <dsp:nvSpPr>
        <dsp:cNvPr id="0" name=""/>
        <dsp:cNvSpPr/>
      </dsp:nvSpPr>
      <dsp:spPr>
        <a:xfrm>
          <a:off x="4847987" y="1968254"/>
          <a:ext cx="3333478" cy="61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l" defTabSz="577850">
            <a:lnSpc>
              <a:spcPct val="90000"/>
            </a:lnSpc>
            <a:spcBef>
              <a:spcPct val="0"/>
            </a:spcBef>
            <a:spcAft>
              <a:spcPct val="35000"/>
            </a:spcAft>
            <a:buNone/>
          </a:pPr>
          <a:r>
            <a:rPr lang="en-GB" sz="1300" kern="1200" dirty="0"/>
            <a:t>Social media platforms (Facebook, Instagram)</a:t>
          </a:r>
        </a:p>
      </dsp:txBody>
      <dsp:txXfrm>
        <a:off x="4847987" y="1968254"/>
        <a:ext cx="3333478" cy="613788"/>
      </dsp:txXfrm>
    </dsp:sp>
    <dsp:sp modelId="{C6CB7B9D-F9BF-284B-B8EF-10F54BB45771}">
      <dsp:nvSpPr>
        <dsp:cNvPr id="0" name=""/>
        <dsp:cNvSpPr/>
      </dsp:nvSpPr>
      <dsp:spPr>
        <a:xfrm>
          <a:off x="4597080" y="2757280"/>
          <a:ext cx="263315" cy="26331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CF6397-D368-D742-968F-119A6C1E9C6A}">
      <dsp:nvSpPr>
        <dsp:cNvPr id="0" name=""/>
        <dsp:cNvSpPr/>
      </dsp:nvSpPr>
      <dsp:spPr>
        <a:xfrm>
          <a:off x="4847987" y="2582043"/>
          <a:ext cx="3333478" cy="61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l" defTabSz="577850">
            <a:lnSpc>
              <a:spcPct val="90000"/>
            </a:lnSpc>
            <a:spcBef>
              <a:spcPct val="0"/>
            </a:spcBef>
            <a:spcAft>
              <a:spcPct val="35000"/>
            </a:spcAft>
            <a:buNone/>
          </a:pPr>
          <a:r>
            <a:rPr lang="en-GB" sz="1300" kern="1200" dirty="0"/>
            <a:t>Other platforms (such as </a:t>
          </a:r>
          <a:r>
            <a:rPr lang="en-GB" sz="1300" kern="1200" dirty="0" err="1"/>
            <a:t>Whatsapp</a:t>
          </a:r>
          <a:r>
            <a:rPr lang="en-GB" sz="1300" kern="1200" dirty="0"/>
            <a:t>)</a:t>
          </a:r>
        </a:p>
      </dsp:txBody>
      <dsp:txXfrm>
        <a:off x="4847987" y="2582043"/>
        <a:ext cx="3333478" cy="613788"/>
      </dsp:txXfrm>
    </dsp:sp>
    <dsp:sp modelId="{008A786A-D1B1-D74C-86B0-E4EE87E60E1D}">
      <dsp:nvSpPr>
        <dsp:cNvPr id="0" name=""/>
        <dsp:cNvSpPr/>
      </dsp:nvSpPr>
      <dsp:spPr>
        <a:xfrm>
          <a:off x="4597080" y="3371069"/>
          <a:ext cx="263315" cy="263315"/>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E317471-9269-A74B-A54B-26A3038CF714}">
      <dsp:nvSpPr>
        <dsp:cNvPr id="0" name=""/>
        <dsp:cNvSpPr/>
      </dsp:nvSpPr>
      <dsp:spPr>
        <a:xfrm>
          <a:off x="4847987" y="3195832"/>
          <a:ext cx="3333478" cy="61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marL="0" lvl="0" indent="0" algn="l" defTabSz="577850">
            <a:lnSpc>
              <a:spcPct val="90000"/>
            </a:lnSpc>
            <a:spcBef>
              <a:spcPct val="0"/>
            </a:spcBef>
            <a:spcAft>
              <a:spcPct val="35000"/>
            </a:spcAft>
            <a:buNone/>
          </a:pPr>
          <a:endParaRPr lang="en-GB" sz="1300" kern="1200" dirty="0"/>
        </a:p>
      </dsp:txBody>
      <dsp:txXfrm>
        <a:off x="4847987" y="3195832"/>
        <a:ext cx="3333478" cy="6137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8C4C98-3CFD-4048-BBDF-E2645846E72A}">
      <dsp:nvSpPr>
        <dsp:cNvPr id="0" name=""/>
        <dsp:cNvSpPr/>
      </dsp:nvSpPr>
      <dsp:spPr>
        <a:xfrm>
          <a:off x="0" y="0"/>
          <a:ext cx="1084084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D1744F-6AA0-45F5-8B3A-98BC81DF272E}">
      <dsp:nvSpPr>
        <dsp:cNvPr id="0" name=""/>
        <dsp:cNvSpPr/>
      </dsp:nvSpPr>
      <dsp:spPr>
        <a:xfrm>
          <a:off x="0" y="0"/>
          <a:ext cx="10840849" cy="8707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i="0" kern="1200" dirty="0">
              <a:latin typeface="Calibri Light" panose="020F0302020204030204" pitchFamily="34" charset="0"/>
              <a:cs typeface="Calibri Light" panose="020F0302020204030204" pitchFamily="34" charset="0"/>
            </a:rPr>
            <a:t>Some ILO standards have direct applicability to platform workers whether they are in wage or non-wage employment</a:t>
          </a:r>
          <a:endParaRPr lang="en-GB" sz="2800" b="0" i="0" kern="1200" dirty="0">
            <a:latin typeface="Calibri Light" panose="020F0302020204030204" pitchFamily="34" charset="0"/>
            <a:cs typeface="Calibri Light" panose="020F0302020204030204" pitchFamily="34" charset="0"/>
          </a:endParaRPr>
        </a:p>
      </dsp:txBody>
      <dsp:txXfrm>
        <a:off x="0" y="0"/>
        <a:ext cx="10840849" cy="870743"/>
      </dsp:txXfrm>
    </dsp:sp>
    <dsp:sp modelId="{0A071F72-299F-4A16-AA85-149E3249CFF6}">
      <dsp:nvSpPr>
        <dsp:cNvPr id="0" name=""/>
        <dsp:cNvSpPr/>
      </dsp:nvSpPr>
      <dsp:spPr>
        <a:xfrm>
          <a:off x="0" y="870743"/>
          <a:ext cx="1084084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08E8E9-279B-468E-AB60-4AC1565E4508}">
      <dsp:nvSpPr>
        <dsp:cNvPr id="0" name=""/>
        <dsp:cNvSpPr/>
      </dsp:nvSpPr>
      <dsp:spPr>
        <a:xfrm>
          <a:off x="0" y="870743"/>
          <a:ext cx="10840849" cy="8707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i="0" kern="1200" dirty="0">
              <a:latin typeface="Calibri Light" panose="020F0302020204030204" pitchFamily="34" charset="0"/>
              <a:cs typeface="Calibri Light" panose="020F0302020204030204" pitchFamily="34" charset="0"/>
            </a:rPr>
            <a:t>Existing standards do not address some of its specific characteristics, or do not address new developments driven by technological changes</a:t>
          </a:r>
          <a:endParaRPr lang="en-GB" sz="2800" b="0" i="0" kern="1200" dirty="0">
            <a:latin typeface="Calibri Light" panose="020F0302020204030204" pitchFamily="34" charset="0"/>
            <a:cs typeface="Calibri Light" panose="020F0302020204030204" pitchFamily="34" charset="0"/>
          </a:endParaRPr>
        </a:p>
      </dsp:txBody>
      <dsp:txXfrm>
        <a:off x="0" y="870743"/>
        <a:ext cx="10840849" cy="870743"/>
      </dsp:txXfrm>
    </dsp:sp>
    <dsp:sp modelId="{336DBAC3-4861-4E96-B206-8954DAE6E2EB}">
      <dsp:nvSpPr>
        <dsp:cNvPr id="0" name=""/>
        <dsp:cNvSpPr/>
      </dsp:nvSpPr>
      <dsp:spPr>
        <a:xfrm>
          <a:off x="0" y="1741487"/>
          <a:ext cx="1084084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0612B1-DF18-4895-8D29-78D76B28E165}">
      <dsp:nvSpPr>
        <dsp:cNvPr id="0" name=""/>
        <dsp:cNvSpPr/>
      </dsp:nvSpPr>
      <dsp:spPr>
        <a:xfrm>
          <a:off x="0" y="1741487"/>
          <a:ext cx="10840849" cy="8707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i="0" kern="1200" dirty="0">
              <a:latin typeface="Calibri Light" panose="020F0302020204030204" pitchFamily="34" charset="0"/>
              <a:cs typeface="Calibri Light" panose="020F0302020204030204" pitchFamily="34" charset="0"/>
            </a:rPr>
            <a:t>Normative </a:t>
          </a:r>
          <a:r>
            <a:rPr lang="en-US" sz="2800" b="0" i="0" kern="1200" dirty="0">
              <a:solidFill>
                <a:srgbClr val="230050">
                  <a:hueOff val="0"/>
                  <a:satOff val="0"/>
                  <a:lumOff val="0"/>
                  <a:alphaOff val="0"/>
                </a:srgbClr>
              </a:solidFill>
              <a:latin typeface="Calibri Light" panose="020F0302020204030204" pitchFamily="34" charset="0"/>
              <a:ea typeface="+mn-ea"/>
              <a:cs typeface="Calibri Light" panose="020F0302020204030204" pitchFamily="34" charset="0"/>
            </a:rPr>
            <a:t>gaps on dispute </a:t>
          </a:r>
          <a:r>
            <a:rPr lang="en-US" sz="2800" b="0" i="0" kern="1200" dirty="0">
              <a:latin typeface="Calibri Light" panose="020F0302020204030204" pitchFamily="34" charset="0"/>
              <a:cs typeface="Calibri Light" panose="020F0302020204030204" pitchFamily="34" charset="0"/>
            </a:rPr>
            <a:t>resolution exist, particularly given the cross-border </a:t>
          </a:r>
          <a:r>
            <a:rPr lang="en-US" sz="2800" b="0" i="0" kern="1200" dirty="0">
              <a:solidFill>
                <a:srgbClr val="230050">
                  <a:hueOff val="0"/>
                  <a:satOff val="0"/>
                  <a:lumOff val="0"/>
                  <a:alphaOff val="0"/>
                </a:srgbClr>
              </a:solidFill>
              <a:latin typeface="Calibri Light" panose="020F0302020204030204" pitchFamily="34" charset="0"/>
              <a:ea typeface="+mn-ea"/>
              <a:cs typeface="Calibri Light" panose="020F0302020204030204" pitchFamily="34" charset="0"/>
            </a:rPr>
            <a:t>nature of work </a:t>
          </a:r>
          <a:endParaRPr lang="en-GB" sz="2800" b="0" i="0" kern="1200" dirty="0">
            <a:solidFill>
              <a:srgbClr val="230050">
                <a:hueOff val="0"/>
                <a:satOff val="0"/>
                <a:lumOff val="0"/>
                <a:alphaOff val="0"/>
              </a:srgbClr>
            </a:solidFill>
            <a:latin typeface="Calibri Light" panose="020F0302020204030204" pitchFamily="34" charset="0"/>
            <a:ea typeface="+mn-ea"/>
            <a:cs typeface="Calibri Light" panose="020F0302020204030204" pitchFamily="34" charset="0"/>
          </a:endParaRPr>
        </a:p>
      </dsp:txBody>
      <dsp:txXfrm>
        <a:off x="0" y="1741487"/>
        <a:ext cx="10840849" cy="870743"/>
      </dsp:txXfrm>
    </dsp:sp>
    <dsp:sp modelId="{0BA49FD6-6119-4305-B357-DEA8EA4CCAE2}">
      <dsp:nvSpPr>
        <dsp:cNvPr id="0" name=""/>
        <dsp:cNvSpPr/>
      </dsp:nvSpPr>
      <dsp:spPr>
        <a:xfrm>
          <a:off x="0" y="2612231"/>
          <a:ext cx="1084084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07F396-5258-4A4C-AAC3-AD64B340EF5C}">
      <dsp:nvSpPr>
        <dsp:cNvPr id="0" name=""/>
        <dsp:cNvSpPr/>
      </dsp:nvSpPr>
      <dsp:spPr>
        <a:xfrm>
          <a:off x="0" y="2612231"/>
          <a:ext cx="10840849" cy="8707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0" i="0" kern="1200" dirty="0">
              <a:latin typeface="Calibri Light" panose="020F0302020204030204" pitchFamily="34" charset="0"/>
              <a:cs typeface="Calibri Light" panose="020F0302020204030204" pitchFamily="34" charset="0"/>
            </a:rPr>
            <a:t>Several standards have gaps </a:t>
          </a:r>
          <a:r>
            <a:rPr lang="en-US" sz="2800" b="0" i="0" kern="1200" dirty="0">
              <a:solidFill>
                <a:srgbClr val="230050">
                  <a:hueOff val="0"/>
                  <a:satOff val="0"/>
                  <a:lumOff val="0"/>
                  <a:alphaOff val="0"/>
                </a:srgbClr>
              </a:solidFill>
              <a:latin typeface="Calibri Light" panose="020F0302020204030204" pitchFamily="34" charset="0"/>
              <a:ea typeface="+mn-ea"/>
              <a:cs typeface="Calibri Light" panose="020F0302020204030204" pitchFamily="34" charset="0"/>
            </a:rPr>
            <a:t>in their scope, notably coverage of </a:t>
          </a:r>
          <a:r>
            <a:rPr lang="en-US" sz="2800" b="0" i="0" kern="1200" dirty="0">
              <a:latin typeface="Calibri Light" panose="020F0302020204030204" pitchFamily="34" charset="0"/>
              <a:cs typeface="Calibri Light" panose="020F0302020204030204" pitchFamily="34" charset="0"/>
            </a:rPr>
            <a:t>the self-employed</a:t>
          </a:r>
          <a:endParaRPr lang="en-GB" sz="2800" b="0" i="0" kern="1200" dirty="0">
            <a:latin typeface="Calibri Light" panose="020F0302020204030204" pitchFamily="34" charset="0"/>
            <a:cs typeface="Calibri Light" panose="020F0302020204030204" pitchFamily="34" charset="0"/>
          </a:endParaRPr>
        </a:p>
      </dsp:txBody>
      <dsp:txXfrm>
        <a:off x="0" y="2612231"/>
        <a:ext cx="10840849" cy="8707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4473C-6326-4D03-9156-C5E0E3C57AA2}">
      <dsp:nvSpPr>
        <dsp:cNvPr id="0" name=""/>
        <dsp:cNvSpPr/>
      </dsp:nvSpPr>
      <dsp:spPr>
        <a:xfrm>
          <a:off x="0" y="1364790"/>
          <a:ext cx="11210924" cy="2513490"/>
        </a:xfrm>
        <a:prstGeom prst="notchedRightArrow">
          <a:avLst/>
        </a:prstGeom>
        <a:solidFill>
          <a:schemeClr val="bg2">
            <a:lumMod val="50000"/>
          </a:schemeClr>
        </a:solidFill>
        <a:ln>
          <a:noFill/>
        </a:ln>
        <a:effectLst/>
      </dsp:spPr>
      <dsp:style>
        <a:lnRef idx="0">
          <a:scrgbClr r="0" g="0" b="0"/>
        </a:lnRef>
        <a:fillRef idx="1">
          <a:scrgbClr r="0" g="0" b="0"/>
        </a:fillRef>
        <a:effectRef idx="0">
          <a:scrgbClr r="0" g="0" b="0"/>
        </a:effectRef>
        <a:fontRef idx="minor"/>
      </dsp:style>
    </dsp:sp>
    <dsp:sp modelId="{F8E0546A-069F-44DD-93B8-21F3A3D73240}">
      <dsp:nvSpPr>
        <dsp:cNvPr id="0" name=""/>
        <dsp:cNvSpPr/>
      </dsp:nvSpPr>
      <dsp:spPr>
        <a:xfrm>
          <a:off x="0" y="0"/>
          <a:ext cx="1606706" cy="1811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b" anchorCtr="0">
          <a:noAutofit/>
        </a:bodyPr>
        <a:lstStyle/>
        <a:p>
          <a:pPr marL="0" lvl="0" indent="0" algn="ctr" defTabSz="755650">
            <a:lnSpc>
              <a:spcPct val="100000"/>
            </a:lnSpc>
            <a:spcBef>
              <a:spcPct val="0"/>
            </a:spcBef>
            <a:spcAft>
              <a:spcPct val="35000"/>
            </a:spcAft>
            <a:buNone/>
          </a:pPr>
          <a:r>
            <a:rPr lang="en-US" sz="1700" b="0" i="0" u="sng" kern="1200" dirty="0">
              <a:latin typeface="Calibri Light" panose="020F0302020204030204" pitchFamily="34" charset="0"/>
              <a:cs typeface="Calibri Light" panose="020F0302020204030204" pitchFamily="34" charset="0"/>
            </a:rPr>
            <a:t>White Report </a:t>
          </a:r>
        </a:p>
        <a:p>
          <a:pPr marL="0" lvl="0" indent="0" algn="ctr" defTabSz="755650">
            <a:lnSpc>
              <a:spcPct val="100000"/>
            </a:lnSpc>
            <a:spcBef>
              <a:spcPct val="0"/>
            </a:spcBef>
            <a:spcAft>
              <a:spcPct val="35000"/>
            </a:spcAft>
            <a:buNone/>
          </a:pPr>
          <a:r>
            <a:rPr lang="en-US" sz="1700" b="0" i="0" kern="1200" dirty="0">
              <a:latin typeface="Calibri Light" panose="020F0302020204030204" pitchFamily="34" charset="0"/>
              <a:cs typeface="Calibri Light" panose="020F0302020204030204" pitchFamily="34" charset="0"/>
            </a:rPr>
            <a:t>Law and Practice Report including questionnaire</a:t>
          </a:r>
        </a:p>
      </dsp:txBody>
      <dsp:txXfrm>
        <a:off x="0" y="0"/>
        <a:ext cx="1606706" cy="1811316"/>
      </dsp:txXfrm>
    </dsp:sp>
    <dsp:sp modelId="{C863BB24-FFFB-415C-9D5B-67AB41AB5254}">
      <dsp:nvSpPr>
        <dsp:cNvPr id="0" name=""/>
        <dsp:cNvSpPr/>
      </dsp:nvSpPr>
      <dsp:spPr>
        <a:xfrm>
          <a:off x="524427" y="2101681"/>
          <a:ext cx="1124234" cy="1124234"/>
        </a:xfrm>
        <a:prstGeom prst="ellips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D245EC-0E5D-47A4-A2FF-00AA179B3922}">
      <dsp:nvSpPr>
        <dsp:cNvPr id="0" name=""/>
        <dsp:cNvSpPr/>
      </dsp:nvSpPr>
      <dsp:spPr>
        <a:xfrm>
          <a:off x="1624542" y="0"/>
          <a:ext cx="2205672" cy="1811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711200">
            <a:lnSpc>
              <a:spcPct val="90000"/>
            </a:lnSpc>
            <a:spcBef>
              <a:spcPct val="0"/>
            </a:spcBef>
            <a:spcAft>
              <a:spcPct val="35000"/>
            </a:spcAft>
            <a:buNone/>
          </a:pPr>
          <a:r>
            <a:rPr lang="en-US" sz="1800" b="0" i="0" u="sng" kern="1200" dirty="0">
              <a:solidFill>
                <a:srgbClr val="230050">
                  <a:hueOff val="0"/>
                  <a:satOff val="0"/>
                  <a:lumOff val="0"/>
                  <a:alphaOff val="0"/>
                </a:srgbClr>
              </a:solidFill>
              <a:latin typeface="Calibri Light" panose="020F0302020204030204" pitchFamily="34" charset="0"/>
              <a:ea typeface="+mn-ea"/>
              <a:cs typeface="Calibri Light" panose="020F0302020204030204" pitchFamily="34" charset="0"/>
            </a:rPr>
            <a:t>Yellow Report</a:t>
          </a:r>
        </a:p>
        <a:p>
          <a:pPr marL="0" lvl="0" indent="0" algn="ctr" defTabSz="711200">
            <a:lnSpc>
              <a:spcPct val="90000"/>
            </a:lnSpc>
            <a:spcBef>
              <a:spcPct val="0"/>
            </a:spcBef>
            <a:spcAft>
              <a:spcPct val="35000"/>
            </a:spcAft>
            <a:buNone/>
          </a:pPr>
          <a:r>
            <a:rPr lang="en-US" sz="1800" b="0" i="0" kern="1200" dirty="0">
              <a:solidFill>
                <a:srgbClr val="230050">
                  <a:hueOff val="0"/>
                  <a:satOff val="0"/>
                  <a:lumOff val="0"/>
                  <a:alphaOff val="0"/>
                </a:srgbClr>
              </a:solidFill>
              <a:latin typeface="Calibri Light" panose="020F0302020204030204" pitchFamily="34" charset="0"/>
              <a:ea typeface="+mn-ea"/>
              <a:cs typeface="Calibri Light" panose="020F0302020204030204" pitchFamily="34" charset="0"/>
            </a:rPr>
            <a:t>Analysis of responses received and proposed conclusions</a:t>
          </a:r>
        </a:p>
      </dsp:txBody>
      <dsp:txXfrm>
        <a:off x="1624542" y="0"/>
        <a:ext cx="2205672" cy="1811316"/>
      </dsp:txXfrm>
    </dsp:sp>
    <dsp:sp modelId="{2A1BC82B-E1E9-48AE-B228-EBD8BFF78B08}">
      <dsp:nvSpPr>
        <dsp:cNvPr id="0" name=""/>
        <dsp:cNvSpPr/>
      </dsp:nvSpPr>
      <dsp:spPr>
        <a:xfrm>
          <a:off x="2146971" y="2101681"/>
          <a:ext cx="1124234" cy="1124234"/>
        </a:xfrm>
        <a:prstGeom prst="ellipse">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F1E15C-3F4D-4828-8DE1-20941F8AE219}">
      <dsp:nvSpPr>
        <dsp:cNvPr id="0" name=""/>
        <dsp:cNvSpPr/>
      </dsp:nvSpPr>
      <dsp:spPr>
        <a:xfrm>
          <a:off x="3961161" y="452742"/>
          <a:ext cx="1501988" cy="13212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b" anchorCtr="0">
          <a:noAutofit/>
        </a:bodyPr>
        <a:lstStyle/>
        <a:p>
          <a:pPr marL="0" lvl="0" indent="0" algn="ctr" defTabSz="711200">
            <a:lnSpc>
              <a:spcPct val="90000"/>
            </a:lnSpc>
            <a:spcBef>
              <a:spcPct val="0"/>
            </a:spcBef>
            <a:spcAft>
              <a:spcPts val="0"/>
            </a:spcAft>
            <a:buNone/>
          </a:pPr>
          <a:r>
            <a:rPr lang="en-US" sz="1700" b="0" i="0" kern="1200" dirty="0">
              <a:solidFill>
                <a:srgbClr val="FF0000"/>
              </a:solidFill>
              <a:latin typeface="Calibri Light" panose="020F0302020204030204" pitchFamily="34" charset="0"/>
              <a:ea typeface="+mn-ea"/>
              <a:cs typeface="Calibri Light" panose="020F0302020204030204" pitchFamily="34" charset="0"/>
            </a:rPr>
            <a:t>ILC discussion and adoption of conclusions</a:t>
          </a:r>
        </a:p>
      </dsp:txBody>
      <dsp:txXfrm>
        <a:off x="3961161" y="452742"/>
        <a:ext cx="1501988" cy="1321228"/>
      </dsp:txXfrm>
    </dsp:sp>
    <dsp:sp modelId="{22BBD4E0-CEF5-4309-B92F-55351CEED547}">
      <dsp:nvSpPr>
        <dsp:cNvPr id="0" name=""/>
        <dsp:cNvSpPr/>
      </dsp:nvSpPr>
      <dsp:spPr>
        <a:xfrm>
          <a:off x="3986535" y="2159779"/>
          <a:ext cx="1124234" cy="1124234"/>
        </a:xfrm>
        <a:prstGeom prst="ellips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1EA77A-FF5A-456E-8438-5B6EFBC4CC59}">
      <dsp:nvSpPr>
        <dsp:cNvPr id="0" name=""/>
        <dsp:cNvSpPr/>
      </dsp:nvSpPr>
      <dsp:spPr>
        <a:xfrm>
          <a:off x="5467858" y="0"/>
          <a:ext cx="1413955" cy="1139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t" anchorCtr="0">
          <a:noAutofit/>
        </a:bodyPr>
        <a:lstStyle/>
        <a:p>
          <a:pPr marL="0" lvl="0" indent="0" algn="ctr" defTabSz="711200">
            <a:lnSpc>
              <a:spcPct val="90000"/>
            </a:lnSpc>
            <a:spcBef>
              <a:spcPct val="0"/>
            </a:spcBef>
            <a:spcAft>
              <a:spcPts val="0"/>
            </a:spcAft>
            <a:buNone/>
          </a:pPr>
          <a:r>
            <a:rPr lang="en-US" sz="1700" b="0" i="0" u="sng" kern="1200" dirty="0">
              <a:solidFill>
                <a:srgbClr val="230050">
                  <a:hueOff val="0"/>
                  <a:satOff val="0"/>
                  <a:lumOff val="0"/>
                  <a:alphaOff val="0"/>
                </a:srgbClr>
              </a:solidFill>
              <a:latin typeface="Calibri Light" panose="020F0302020204030204" pitchFamily="34" charset="0"/>
              <a:ea typeface="+mn-ea"/>
              <a:cs typeface="Calibri Light" panose="020F0302020204030204" pitchFamily="34" charset="0"/>
            </a:rPr>
            <a:t>Brown Report</a:t>
          </a:r>
          <a:r>
            <a:rPr lang="en-US" sz="1700" b="0" i="0" kern="1200" dirty="0">
              <a:solidFill>
                <a:srgbClr val="230050">
                  <a:hueOff val="0"/>
                  <a:satOff val="0"/>
                  <a:lumOff val="0"/>
                  <a:alphaOff val="0"/>
                </a:srgbClr>
              </a:solidFill>
              <a:latin typeface="Calibri Light" panose="020F0302020204030204" pitchFamily="34" charset="0"/>
              <a:ea typeface="+mn-ea"/>
              <a:cs typeface="Calibri Light" panose="020F0302020204030204" pitchFamily="34" charset="0"/>
            </a:rPr>
            <a:t> </a:t>
          </a:r>
        </a:p>
        <a:p>
          <a:pPr marL="0" lvl="0" indent="0" algn="ctr" defTabSz="711200">
            <a:lnSpc>
              <a:spcPct val="90000"/>
            </a:lnSpc>
            <a:spcBef>
              <a:spcPct val="0"/>
            </a:spcBef>
            <a:spcAft>
              <a:spcPts val="0"/>
            </a:spcAft>
            <a:buNone/>
          </a:pPr>
          <a:r>
            <a:rPr lang="en-US" sz="1700" b="0" i="0" kern="1200" dirty="0">
              <a:solidFill>
                <a:srgbClr val="230050">
                  <a:hueOff val="0"/>
                  <a:satOff val="0"/>
                  <a:lumOff val="0"/>
                  <a:alphaOff val="0"/>
                </a:srgbClr>
              </a:solidFill>
              <a:latin typeface="Calibri Light" panose="020F0302020204030204" pitchFamily="34" charset="0"/>
              <a:ea typeface="+mn-ea"/>
              <a:cs typeface="Calibri Light" panose="020F0302020204030204" pitchFamily="34" charset="0"/>
            </a:rPr>
            <a:t>Proposed draft text(s) in light of the first discussion</a:t>
          </a:r>
        </a:p>
      </dsp:txBody>
      <dsp:txXfrm>
        <a:off x="5467858" y="0"/>
        <a:ext cx="1413955" cy="1139154"/>
      </dsp:txXfrm>
    </dsp:sp>
    <dsp:sp modelId="{75729E05-41D1-46B4-B435-915D033F30A8}">
      <dsp:nvSpPr>
        <dsp:cNvPr id="0" name=""/>
        <dsp:cNvSpPr/>
      </dsp:nvSpPr>
      <dsp:spPr>
        <a:xfrm>
          <a:off x="5682965" y="2101685"/>
          <a:ext cx="1124234" cy="1124234"/>
        </a:xfrm>
        <a:prstGeom prst="ellipse">
          <a:avLst/>
        </a:prstGeom>
        <a:solidFill>
          <a:schemeClr val="accent3">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DC0F1B-F3D4-44F9-8CAB-60054C1EE4C9}">
      <dsp:nvSpPr>
        <dsp:cNvPr id="0" name=""/>
        <dsp:cNvSpPr/>
      </dsp:nvSpPr>
      <dsp:spPr>
        <a:xfrm>
          <a:off x="6997815" y="919279"/>
          <a:ext cx="1413955" cy="854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b" anchorCtr="0">
          <a:noAutofit/>
        </a:bodyPr>
        <a:lstStyle/>
        <a:p>
          <a:pPr marL="0" lvl="0" indent="0" algn="ctr" defTabSz="711200">
            <a:lnSpc>
              <a:spcPct val="90000"/>
            </a:lnSpc>
            <a:spcBef>
              <a:spcPct val="0"/>
            </a:spcBef>
            <a:spcAft>
              <a:spcPct val="35000"/>
            </a:spcAft>
            <a:buNone/>
          </a:pPr>
          <a:r>
            <a:rPr lang="en-US" sz="1700" b="0" i="0" u="sng" kern="1200" dirty="0">
              <a:solidFill>
                <a:srgbClr val="230050">
                  <a:hueOff val="0"/>
                  <a:satOff val="0"/>
                  <a:lumOff val="0"/>
                  <a:alphaOff val="0"/>
                </a:srgbClr>
              </a:solidFill>
              <a:latin typeface="Calibri Light" panose="020F0302020204030204" pitchFamily="34" charset="0"/>
              <a:ea typeface="+mn-ea"/>
              <a:cs typeface="Calibri Light" panose="020F0302020204030204" pitchFamily="34" charset="0"/>
            </a:rPr>
            <a:t>Blue Report</a:t>
          </a:r>
        </a:p>
        <a:p>
          <a:pPr marL="0" lvl="0" indent="0" algn="ctr" defTabSz="711200">
            <a:lnSpc>
              <a:spcPct val="90000"/>
            </a:lnSpc>
            <a:spcBef>
              <a:spcPct val="0"/>
            </a:spcBef>
            <a:spcAft>
              <a:spcPct val="35000"/>
            </a:spcAft>
            <a:buNone/>
          </a:pPr>
          <a:r>
            <a:rPr lang="en-US" sz="1700" b="0" i="0" kern="1200" dirty="0">
              <a:solidFill>
                <a:srgbClr val="230050">
                  <a:hueOff val="0"/>
                  <a:satOff val="0"/>
                  <a:lumOff val="0"/>
                  <a:alphaOff val="0"/>
                </a:srgbClr>
              </a:solidFill>
              <a:latin typeface="Calibri Light" panose="020F0302020204030204" pitchFamily="34" charset="0"/>
              <a:ea typeface="+mn-ea"/>
              <a:cs typeface="Calibri Light" panose="020F0302020204030204" pitchFamily="34" charset="0"/>
            </a:rPr>
            <a:t>Revised draft text(s) in light of the comments received</a:t>
          </a:r>
        </a:p>
      </dsp:txBody>
      <dsp:txXfrm>
        <a:off x="6997815" y="919279"/>
        <a:ext cx="1413955" cy="854506"/>
      </dsp:txXfrm>
    </dsp:sp>
    <dsp:sp modelId="{25C7F797-39AB-4636-89AE-C39FD3A9EB41}">
      <dsp:nvSpPr>
        <dsp:cNvPr id="0" name=""/>
        <dsp:cNvSpPr/>
      </dsp:nvSpPr>
      <dsp:spPr>
        <a:xfrm>
          <a:off x="7162868" y="2101681"/>
          <a:ext cx="1124234" cy="112423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65E610-D0C1-446E-9C7D-7B6093927886}">
      <dsp:nvSpPr>
        <dsp:cNvPr id="0" name=""/>
        <dsp:cNvSpPr/>
      </dsp:nvSpPr>
      <dsp:spPr>
        <a:xfrm>
          <a:off x="8516926" y="0"/>
          <a:ext cx="1584125" cy="972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endParaRPr lang="en-US" sz="1600" b="0" i="0" kern="1200" dirty="0">
            <a:solidFill>
              <a:srgbClr val="FF0000"/>
            </a:solidFill>
            <a:latin typeface="Calibri Light" panose="020F0302020204030204" pitchFamily="34" charset="0"/>
            <a:ea typeface="+mn-ea"/>
            <a:cs typeface="Calibri Light" panose="020F0302020204030204" pitchFamily="34" charset="0"/>
          </a:endParaRPr>
        </a:p>
        <a:p>
          <a:pPr marL="0" lvl="0" indent="0" algn="ctr" defTabSz="711200">
            <a:lnSpc>
              <a:spcPct val="90000"/>
            </a:lnSpc>
            <a:spcBef>
              <a:spcPct val="0"/>
            </a:spcBef>
            <a:spcAft>
              <a:spcPct val="35000"/>
            </a:spcAft>
            <a:buNone/>
          </a:pPr>
          <a:endParaRPr lang="en-US" sz="1600" b="0" i="0" kern="1200" dirty="0">
            <a:solidFill>
              <a:srgbClr val="FF0000"/>
            </a:solidFill>
            <a:latin typeface="Calibri Light" panose="020F0302020204030204" pitchFamily="34" charset="0"/>
            <a:ea typeface="+mn-ea"/>
            <a:cs typeface="Calibri Light" panose="020F0302020204030204" pitchFamily="34" charset="0"/>
          </a:endParaRPr>
        </a:p>
        <a:p>
          <a:pPr marL="0" lvl="0" indent="0" algn="ctr" defTabSz="711200">
            <a:lnSpc>
              <a:spcPct val="90000"/>
            </a:lnSpc>
            <a:spcBef>
              <a:spcPct val="0"/>
            </a:spcBef>
            <a:spcAft>
              <a:spcPct val="35000"/>
            </a:spcAft>
            <a:buNone/>
          </a:pPr>
          <a:r>
            <a:rPr lang="en-US" sz="1600" b="0" i="0" kern="1200" dirty="0">
              <a:solidFill>
                <a:srgbClr val="FF0000"/>
              </a:solidFill>
              <a:latin typeface="Calibri Light" panose="020F0302020204030204" pitchFamily="34" charset="0"/>
              <a:ea typeface="+mn-ea"/>
              <a:cs typeface="Calibri Light" panose="020F0302020204030204" pitchFamily="34" charset="0"/>
            </a:rPr>
            <a:t>ILC discussion and adoption of instrument(s)</a:t>
          </a:r>
        </a:p>
      </dsp:txBody>
      <dsp:txXfrm>
        <a:off x="8516926" y="0"/>
        <a:ext cx="1584125" cy="972169"/>
      </dsp:txXfrm>
    </dsp:sp>
    <dsp:sp modelId="{4A34D6CC-D412-405B-BDA4-41A9FABDEE0A}">
      <dsp:nvSpPr>
        <dsp:cNvPr id="0" name=""/>
        <dsp:cNvSpPr/>
      </dsp:nvSpPr>
      <dsp:spPr>
        <a:xfrm>
          <a:off x="8682578" y="2099734"/>
          <a:ext cx="1124234" cy="1128572"/>
        </a:xfrm>
        <a:prstGeom prst="ellipse">
          <a:avLst/>
        </a:prstGeom>
        <a:solidFill>
          <a:schemeClr val="accent6">
            <a:lumMod val="50000"/>
          </a:schemeClr>
        </a:solidFill>
        <a:ln w="127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timeline" pri="103"/>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5AF1D1-0947-AE4E-A63E-8F063DD4D96F}" type="datetimeFigureOut">
              <a:rPr lang="en-CH" smtClean="0"/>
              <a:t>27.07.2026</a:t>
            </a:fld>
            <a:endParaRPr lang="en-C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4D576D-F162-6141-96F2-15C2F353233D}" type="slidenum">
              <a:rPr lang="en-CH" smtClean="0"/>
              <a:t>‹#›</a:t>
            </a:fld>
            <a:endParaRPr lang="en-CH"/>
          </a:p>
        </p:txBody>
      </p:sp>
    </p:spTree>
    <p:extLst>
      <p:ext uri="{BB962C8B-B14F-4D97-AF65-F5344CB8AC3E}">
        <p14:creationId xmlns:p14="http://schemas.microsoft.com/office/powerpoint/2010/main" val="3769225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96842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64851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0000"/>
              </a:lnSpc>
              <a:spcBef>
                <a:spcPts val="600"/>
              </a:spcBef>
              <a:spcAft>
                <a:spcPts val="600"/>
              </a:spcAft>
            </a:pPr>
            <a:r>
              <a:rPr lang="en-GB" sz="1000" dirty="0">
                <a:effectLst/>
                <a:latin typeface="Noto Sans" panose="020B0502040504020204" pitchFamily="34" charset="0"/>
                <a:ea typeface="Calibri" panose="020F0502020204030204" pitchFamily="34" charset="0"/>
              </a:rPr>
              <a:t>The first step is the development by the Office of a law and practice report accompanied by a questionnaire that is shared with member States for replies in consultation with employers’ and workers’ organizations. A law and practice report entitled </a:t>
            </a:r>
            <a:r>
              <a:rPr lang="en-GB" sz="1000" i="1" dirty="0">
                <a:effectLst/>
                <a:latin typeface="Noto Sans" panose="020B0502040504020204" pitchFamily="34" charset="0"/>
                <a:ea typeface="Calibri" panose="020F0502020204030204" pitchFamily="34" charset="0"/>
              </a:rPr>
              <a:t>Realising Decent Work in the Platform Economy </a:t>
            </a:r>
            <a:r>
              <a:rPr lang="en-GB" sz="1000" dirty="0">
                <a:effectLst/>
                <a:latin typeface="Noto Sans" panose="020B0502040504020204" pitchFamily="34" charset="0"/>
                <a:ea typeface="Calibri" panose="020F0502020204030204" pitchFamily="34" charset="0"/>
              </a:rPr>
              <a:t>was released by the Office on 31 January and discussed in more detail on the next slide.</a:t>
            </a:r>
          </a:p>
          <a:p>
            <a:pPr algn="just">
              <a:lnSpc>
                <a:spcPct val="110000"/>
              </a:lnSpc>
              <a:spcBef>
                <a:spcPts val="600"/>
              </a:spcBef>
              <a:spcAft>
                <a:spcPts val="600"/>
              </a:spcAft>
            </a:pPr>
            <a:endParaRPr lang="en-GB" sz="1000" dirty="0">
              <a:effectLst/>
              <a:latin typeface="Noto Sans" panose="020B0502040504020204" pitchFamily="34" charset="0"/>
              <a:ea typeface="Calibri" panose="020F0502020204030204" pitchFamily="34" charset="0"/>
            </a:endParaRPr>
          </a:p>
          <a:p>
            <a:pPr algn="just">
              <a:lnSpc>
                <a:spcPct val="110000"/>
              </a:lnSpc>
              <a:spcBef>
                <a:spcPts val="600"/>
              </a:spcBef>
              <a:spcAft>
                <a:spcPts val="600"/>
              </a:spcAft>
            </a:pPr>
            <a:r>
              <a:rPr lang="en-GB" sz="1000" dirty="0">
                <a:effectLst/>
                <a:latin typeface="Noto Sans" panose="020B0502040504020204" pitchFamily="34" charset="0"/>
                <a:ea typeface="Calibri" panose="020F0502020204030204" pitchFamily="34" charset="0"/>
              </a:rPr>
              <a:t>Responses to the questionnaire received by the Office are analysed and considered in a report (called a Yellow Report) prepared by the Office that is submitted to the International Labour Conference for a first discussion in June 2025. This report will be publicly available in February 2025.</a:t>
            </a:r>
          </a:p>
          <a:p>
            <a:pPr algn="just">
              <a:lnSpc>
                <a:spcPct val="110000"/>
              </a:lnSpc>
              <a:spcBef>
                <a:spcPts val="600"/>
              </a:spcBef>
              <a:spcAft>
                <a:spcPts val="600"/>
              </a:spcAft>
            </a:pPr>
            <a:endParaRPr lang="en-GB" sz="1000" dirty="0">
              <a:effectLst/>
              <a:latin typeface="Noto Sans" panose="020B0502040504020204" pitchFamily="34" charset="0"/>
              <a:ea typeface="Calibri" panose="020F0502020204030204" pitchFamily="34" charset="0"/>
            </a:endParaRPr>
          </a:p>
          <a:p>
            <a:pPr algn="just">
              <a:lnSpc>
                <a:spcPct val="110000"/>
              </a:lnSpc>
              <a:spcBef>
                <a:spcPts val="600"/>
              </a:spcBef>
              <a:spcAft>
                <a:spcPts val="600"/>
              </a:spcAft>
            </a:pPr>
            <a:r>
              <a:rPr lang="en-GB" sz="1000" dirty="0">
                <a:effectLst/>
                <a:latin typeface="Noto Sans" panose="020B0502040504020204" pitchFamily="34" charset="0"/>
                <a:ea typeface="Calibri" panose="020F0502020204030204" pitchFamily="34" charset="0"/>
              </a:rPr>
              <a:t>Following the first discussion at the Conference, a further report (called a Brown Report) is prepared by the Office with a draft instrument, which is sent to Member States comments in August 2025. The Office considers all of these comments, and submits a final report containing a draft instrument (called a Blue Report) in March 2026 for discussion at the following session of the Conference in June 2026. At the Conference the draft instrument</a:t>
            </a:r>
            <a:r>
              <a:rPr lang="en-GB" sz="1000" baseline="30000" dirty="0">
                <a:effectLst/>
                <a:latin typeface="Noto Sans" panose="020B0502040504020204" pitchFamily="34" charset="0"/>
                <a:ea typeface="Calibri" panose="020F0502020204030204" pitchFamily="34" charset="0"/>
              </a:rPr>
              <a:t> </a:t>
            </a:r>
            <a:r>
              <a:rPr lang="en-GB" sz="1000" dirty="0">
                <a:effectLst/>
                <a:latin typeface="Noto Sans" panose="020B0502040504020204" pitchFamily="34" charset="0"/>
                <a:ea typeface="Calibri" panose="020F0502020204030204" pitchFamily="34" charset="0"/>
              </a:rPr>
              <a:t>is discussed, amended as necessary and proposed for adoption. The procedures relating to the Conference’s discussion are set out in the Standing Orders for the Conference.</a:t>
            </a:r>
          </a:p>
          <a:p>
            <a:pPr algn="just">
              <a:lnSpc>
                <a:spcPct val="110000"/>
              </a:lnSpc>
              <a:spcBef>
                <a:spcPts val="600"/>
              </a:spcBef>
              <a:spcAft>
                <a:spcPts val="600"/>
              </a:spcAft>
            </a:pPr>
            <a:endParaRPr lang="en-GB" sz="1000" dirty="0">
              <a:effectLst/>
              <a:latin typeface="Noto Sans" panose="020B0502040504020204" pitchFamily="34" charset="0"/>
              <a:ea typeface="Calibri" panose="020F0502020204030204" pitchFamily="34" charset="0"/>
            </a:endParaRPr>
          </a:p>
          <a:p>
            <a:pPr algn="just">
              <a:lnSpc>
                <a:spcPct val="110000"/>
              </a:lnSpc>
              <a:spcBef>
                <a:spcPts val="600"/>
              </a:spcBef>
              <a:spcAft>
                <a:spcPts val="600"/>
              </a:spcAft>
            </a:pPr>
            <a:r>
              <a:rPr lang="en-GB" sz="1000" dirty="0">
                <a:effectLst/>
                <a:latin typeface="Noto Sans" panose="020B0502040504020204" pitchFamily="34" charset="0"/>
                <a:ea typeface="Calibri" panose="020F0502020204030204" pitchFamily="34" charset="0"/>
              </a:rPr>
              <a:t>A two-thirds majority of votes is required for a standard to be adopted.</a:t>
            </a:r>
          </a:p>
          <a:p>
            <a:pPr algn="just">
              <a:lnSpc>
                <a:spcPct val="110000"/>
              </a:lnSpc>
              <a:spcBef>
                <a:spcPts val="600"/>
              </a:spcBef>
              <a:spcAft>
                <a:spcPts val="600"/>
              </a:spcAft>
            </a:pPr>
            <a:endParaRPr lang="en-GB" sz="1000" dirty="0">
              <a:effectLst/>
              <a:latin typeface="Noto Sans" panose="020B0502040504020204" pitchFamily="34" charset="0"/>
              <a:ea typeface="Calibri" panose="020F0502020204030204" pitchFamily="34" charset="0"/>
            </a:endParaRPr>
          </a:p>
          <a:p>
            <a:pPr algn="just">
              <a:lnSpc>
                <a:spcPct val="110000"/>
              </a:lnSpc>
              <a:spcBef>
                <a:spcPts val="600"/>
              </a:spcBef>
              <a:spcAft>
                <a:spcPts val="600"/>
              </a:spcAft>
            </a:pPr>
            <a:endParaRPr lang="en-GB" sz="1000" dirty="0">
              <a:effectLst/>
              <a:latin typeface="Noto Sans" panose="020B0502040504020204" pitchFamily="34" charset="0"/>
              <a:ea typeface="Calibri" panose="020F0502020204030204" pitchFamily="34" charset="0"/>
            </a:endParaRPr>
          </a:p>
          <a:p>
            <a:endParaRPr lang="en-GB" sz="10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3081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5E62E-7F1C-C431-76B3-F224E6CB47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1E2B5F-CD47-66E6-99AB-B463526410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1A097F-7E7B-8612-D576-B0D9B8DA32F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3E5445E-92CC-3634-F554-87B6BEF35F6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9758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u-HU" dirty="0"/>
          </a:p>
        </p:txBody>
      </p:sp>
      <p:sp>
        <p:nvSpPr>
          <p:cNvPr id="4" name="Slide Number Placeholder 3"/>
          <p:cNvSpPr>
            <a:spLocks noGrp="1"/>
          </p:cNvSpPr>
          <p:nvPr>
            <p:ph type="sldNum" sz="quarter" idx="5"/>
          </p:nvPr>
        </p:nvSpPr>
        <p:spPr/>
        <p:txBody>
          <a:bodyPr/>
          <a:lstStyle/>
          <a:p>
            <a:fld id="{92BDF91E-886B-9347-A630-7DCAB7A5EA79}" type="slidenum">
              <a:rPr lang="hu-HU" smtClean="0"/>
              <a:t>4</a:t>
            </a:fld>
            <a:endParaRPr lang="hu-HU"/>
          </a:p>
        </p:txBody>
      </p:sp>
    </p:spTree>
    <p:extLst>
      <p:ext uri="{BB962C8B-B14F-4D97-AF65-F5344CB8AC3E}">
        <p14:creationId xmlns:p14="http://schemas.microsoft.com/office/powerpoint/2010/main" val="2938241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4800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24C94-FC17-64DE-07C5-16232CC5B3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6D7A81-ADD1-3819-565B-BA6725AC12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02C7CA-4278-35D9-0586-DD9D4563F6F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693D2EA-8FAB-C161-54BF-0D488FFD2FD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3883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3301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Noto Sans" panose="020B0502040504020204" pitchFamily="34" charset="0"/>
                <a:ea typeface="Noto Sans" panose="020B0502040504020204" pitchFamily="34" charset="0"/>
              </a:rPr>
              <a:t> This broad scope of application can be seen in standards relating to fundamental principles and rights at work, violence and harassment, employment promotion and some key principles concerning the protection of migrant workers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solidFill>
                <a:schemeClr val="tx2"/>
              </a:solidFill>
              <a:effectLst/>
              <a:latin typeface="Noto Sans" panose="020B0502040504020204" pitchFamily="34" charset="0"/>
              <a:ea typeface="Noto Sans" panose="020B0502040504020204" pitchFamily="34" charset="0"/>
            </a:endParaRPr>
          </a:p>
          <a:p>
            <a:r>
              <a:rPr lang="en-GB" sz="2400" dirty="0">
                <a:effectLst/>
                <a:latin typeface="Helvetica Neue" panose="02000503000000020004" pitchFamily="2" charset="0"/>
              </a:rPr>
              <a:t>Labour Inspection Convention, 1947 (No. 81),</a:t>
            </a:r>
          </a:p>
          <a:p>
            <a:br>
              <a:rPr lang="en-GB" sz="2400" dirty="0">
                <a:effectLst/>
                <a:latin typeface="Helvetica Neue" panose="02000503000000020004" pitchFamily="2" charset="0"/>
              </a:rPr>
            </a:br>
            <a:endParaRPr lang="en-GB" sz="2400" dirty="0">
              <a:effectLst/>
              <a:latin typeface="Helvetica Neue" panose="02000503000000020004" pitchFamily="2" charset="0"/>
            </a:endParaRPr>
          </a:p>
          <a:p>
            <a:r>
              <a:rPr lang="en-GB" sz="2400" dirty="0">
                <a:effectLst/>
                <a:latin typeface="Helvetica Neue" panose="02000503000000020004" pitchFamily="2" charset="0"/>
              </a:rPr>
              <a:t>Their application to the platform economy may raise practical difficulties as work does not always take place in a unique workplace, as in the case of riders or drivers. Some participants in the Meeting of Experts indicated that algorithmic management constituted a barrier to effective labour inspection.</a:t>
            </a:r>
          </a:p>
          <a:p>
            <a:r>
              <a:rPr lang="en-GB" sz="2400" dirty="0">
                <a:effectLst/>
                <a:latin typeface="Helvetica Neue" panose="02000503000000020004" pitchFamily="2" charset="0"/>
              </a:rPr>
              <a:t>Labour Inspection Convention, 1947 (No. 81),</a:t>
            </a:r>
          </a:p>
          <a:p>
            <a:br>
              <a:rPr lang="en-GB" sz="2400" dirty="0">
                <a:effectLst/>
                <a:latin typeface="Helvetica Neue" panose="02000503000000020004" pitchFamily="2" charset="0"/>
              </a:rPr>
            </a:br>
            <a:endParaRPr lang="en-GB" sz="2400" dirty="0">
              <a:effectLst/>
              <a:latin typeface="Helvetica Neue" panose="02000503000000020004" pitchFamily="2" charset="0"/>
            </a:endParaRPr>
          </a:p>
          <a:p>
            <a:r>
              <a:rPr lang="en-GB" sz="2400" dirty="0">
                <a:effectLst/>
                <a:latin typeface="Helvetica Neue" panose="02000503000000020004" pitchFamily="2" charset="0"/>
              </a:rPr>
              <a:t>Their application to the platform economy may raise practical difficulties as work does not always take place in a unique workplace, as in the case of riders or drivers. Some participants in the Meeting of Experts indicated that algorithmic management constituted a barrier to effective labour inspection.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92757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solidFill>
                  <a:schemeClr val="tx2"/>
                </a:solidFill>
                <a:latin typeface="Arial" panose="020B0604020202020204" pitchFamily="34" charset="0"/>
              </a:rPr>
              <a:t>Cover 41 legislative instruments that deal explicitly with aspects of decent work on digital platforms. </a:t>
            </a:r>
            <a:endParaRPr lang="en-US" sz="1800" spc="0" dirty="0">
              <a:effectLst/>
              <a:latin typeface="Noto Sans" panose="020B0502040504020204" pitchFamily="34" charset="0"/>
              <a:ea typeface="Noto Sans" panose="020B050204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spc="0" dirty="0">
              <a:effectLst/>
              <a:latin typeface="Noto Sans" panose="020B0502040504020204" pitchFamily="34" charset="0"/>
              <a:ea typeface="Noto Sans" panose="020B0502040504020204" pitchFamily="34" charset="0"/>
            </a:endParaRPr>
          </a:p>
          <a:p>
            <a:pPr marL="457200" indent="-457200" fontAlgn="base">
              <a:spcBef>
                <a:spcPts val="600"/>
              </a:spcBef>
              <a:buFont typeface="+mj-lt"/>
              <a:buAutoNum type="alphaLcParenR"/>
            </a:pPr>
            <a:r>
              <a:rPr lang="en-GB" sz="1200" b="0" dirty="0">
                <a:solidFill>
                  <a:schemeClr val="tx2"/>
                </a:solidFill>
                <a:latin typeface="Arial" panose="020B0604020202020204" pitchFamily="34" charset="0"/>
              </a:rPr>
              <a:t>amendments to existing labour legislation to include platform work (for example, in </a:t>
            </a:r>
            <a:r>
              <a:rPr lang="en-GB" sz="1200" b="1" dirty="0">
                <a:solidFill>
                  <a:schemeClr val="tx2"/>
                </a:solidFill>
                <a:latin typeface="Arial" panose="020B0604020202020204" pitchFamily="34" charset="0"/>
              </a:rPr>
              <a:t>Belgium, Chile, Croatia, France, Italy, Portugal and Australia</a:t>
            </a:r>
            <a:r>
              <a:rPr lang="en-GB" sz="1200" b="0" dirty="0">
                <a:solidFill>
                  <a:schemeClr val="tx2"/>
                </a:solidFill>
                <a:latin typeface="Arial" panose="020B0604020202020204" pitchFamily="34" charset="0"/>
              </a:rPr>
              <a:t>);</a:t>
            </a:r>
          </a:p>
          <a:p>
            <a:pPr marL="457200" indent="-457200" fontAlgn="base">
              <a:spcBef>
                <a:spcPts val="600"/>
              </a:spcBef>
              <a:buFont typeface="+mj-lt"/>
              <a:buAutoNum type="alphaLcParenR"/>
            </a:pPr>
            <a:r>
              <a:rPr lang="en-GB" sz="1200" b="0" dirty="0">
                <a:solidFill>
                  <a:schemeClr val="tx2"/>
                </a:solidFill>
                <a:latin typeface="Arial" panose="020B0604020202020204" pitchFamily="34" charset="0"/>
              </a:rPr>
              <a:t>specific standalone legislation on platform work (for example</a:t>
            </a:r>
            <a:r>
              <a:rPr lang="en-GB" sz="1200" b="1" dirty="0">
                <a:solidFill>
                  <a:schemeClr val="tx2"/>
                </a:solidFill>
                <a:latin typeface="Arial" panose="020B0604020202020204" pitchFamily="34" charset="0"/>
              </a:rPr>
              <a:t>, in China and the Canadian Province of Ontario</a:t>
            </a:r>
            <a:r>
              <a:rPr lang="en-GB" sz="1200" b="0" dirty="0">
                <a:solidFill>
                  <a:schemeClr val="tx2"/>
                </a:solidFill>
                <a:latin typeface="Arial" panose="020B0604020202020204" pitchFamily="34" charset="0"/>
              </a:rPr>
              <a:t>);</a:t>
            </a:r>
          </a:p>
          <a:p>
            <a:pPr marL="457200" indent="-457200" fontAlgn="base">
              <a:spcBef>
                <a:spcPts val="600"/>
              </a:spcBef>
              <a:buFont typeface="+mj-lt"/>
              <a:buAutoNum type="alphaLcParenR"/>
            </a:pPr>
            <a:r>
              <a:rPr lang="en-GB" sz="1200" b="0" dirty="0">
                <a:solidFill>
                  <a:schemeClr val="tx2"/>
                </a:solidFill>
                <a:latin typeface="Arial" panose="020B0604020202020204" pitchFamily="34" charset="0"/>
              </a:rPr>
              <a:t>sector-based legislation (for example</a:t>
            </a:r>
            <a:r>
              <a:rPr lang="en-GB" sz="1200" b="0" dirty="0">
                <a:solidFill>
                  <a:srgbClr val="FF0000"/>
                </a:solidFill>
                <a:latin typeface="Arial" panose="020B0604020202020204" pitchFamily="34" charset="0"/>
              </a:rPr>
              <a:t> </a:t>
            </a:r>
            <a:r>
              <a:rPr lang="en-GB" sz="1200" b="0" dirty="0">
                <a:solidFill>
                  <a:schemeClr val="tx2"/>
                </a:solidFill>
                <a:latin typeface="Arial" panose="020B0604020202020204" pitchFamily="34" charset="0"/>
              </a:rPr>
              <a:t>delivery and/or passenger transport in the </a:t>
            </a:r>
            <a:r>
              <a:rPr lang="en-GB" sz="1200" b="1" dirty="0">
                <a:solidFill>
                  <a:schemeClr val="tx2"/>
                </a:solidFill>
                <a:latin typeface="Arial" panose="020B0604020202020204" pitchFamily="34" charset="0"/>
              </a:rPr>
              <a:t>City of Seattle and Washington State, United States</a:t>
            </a:r>
            <a:r>
              <a:rPr lang="en-GB" sz="1200" b="0" dirty="0">
                <a:solidFill>
                  <a:schemeClr val="tx2"/>
                </a:solidFill>
                <a:latin typeface="Arial" panose="020B0604020202020204" pitchFamily="34" charset="0"/>
              </a:rPr>
              <a:t>); </a:t>
            </a:r>
          </a:p>
          <a:p>
            <a:pPr marL="457200" indent="-457200" fontAlgn="base">
              <a:spcBef>
                <a:spcPts val="600"/>
              </a:spcBef>
              <a:buFont typeface="+mj-lt"/>
              <a:buAutoNum type="alphaLcParenR"/>
            </a:pPr>
            <a:r>
              <a:rPr lang="en-GB" sz="1200" b="0" dirty="0">
                <a:solidFill>
                  <a:schemeClr val="tx2"/>
                </a:solidFill>
                <a:latin typeface="Arial" panose="020B0604020202020204" pitchFamily="34" charset="0"/>
              </a:rPr>
              <a:t>specialized laws that extend labour and/or social protections to platform work (</a:t>
            </a:r>
            <a:r>
              <a:rPr lang="en-GB" sz="1200" b="1" dirty="0">
                <a:solidFill>
                  <a:schemeClr val="tx2"/>
                </a:solidFill>
                <a:latin typeface="Arial" panose="020B0604020202020204" pitchFamily="34" charset="0"/>
              </a:rPr>
              <a:t>for example, the social security laws of India and the Republic of Korea</a:t>
            </a:r>
            <a:r>
              <a:rPr lang="en-GB" sz="1200" b="0" dirty="0">
                <a:solidFill>
                  <a:schemeClr val="tx2"/>
                </a:solidFill>
                <a:latin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2"/>
              </a:solidFill>
              <a:latin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9058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826FEE-2901-4F80-B040-94DEDE5C3E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1760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2.xml"/><Relationship Id="rId4" Type="http://schemas.openxmlformats.org/officeDocument/2006/relationships/image" Target="../media/image2.emf"/></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emf"/><Relationship Id="rId1" Type="http://schemas.openxmlformats.org/officeDocument/2006/relationships/slideMaster" Target="../slideMasters/slideMaster2.xml"/><Relationship Id="rId4" Type="http://schemas.openxmlformats.org/officeDocument/2006/relationships/image" Target="../media/image2.emf"/></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3.xml"/><Relationship Id="rId4" Type="http://schemas.openxmlformats.org/officeDocument/2006/relationships/image" Target="../media/image2.emf"/></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emf"/><Relationship Id="rId1" Type="http://schemas.openxmlformats.org/officeDocument/2006/relationships/slideMaster" Target="../slideMasters/slideMaster3.xml"/><Relationship Id="rId4" Type="http://schemas.openxmlformats.org/officeDocument/2006/relationships/image" Target="../media/image2.emf"/></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1B48DDD-92F2-4AD8-9F9C-7D1FE3BEA671}"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60C5E2-772D-4C09-B4B2-05AEE6FE2094}" type="slidenum">
              <a:rPr lang="en-GB" smtClean="0"/>
              <a:t>‹#›</a:t>
            </a:fld>
            <a:endParaRPr lang="en-GB"/>
          </a:p>
        </p:txBody>
      </p:sp>
    </p:spTree>
    <p:extLst>
      <p:ext uri="{BB962C8B-B14F-4D97-AF65-F5344CB8AC3E}">
        <p14:creationId xmlns:p14="http://schemas.microsoft.com/office/powerpoint/2010/main" val="2068321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1B48DDD-92F2-4AD8-9F9C-7D1FE3BEA671}"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60C5E2-772D-4C09-B4B2-05AEE6FE2094}" type="slidenum">
              <a:rPr lang="en-GB" smtClean="0"/>
              <a:t>‹#›</a:t>
            </a:fld>
            <a:endParaRPr lang="en-GB"/>
          </a:p>
        </p:txBody>
      </p:sp>
    </p:spTree>
    <p:extLst>
      <p:ext uri="{BB962C8B-B14F-4D97-AF65-F5344CB8AC3E}">
        <p14:creationId xmlns:p14="http://schemas.microsoft.com/office/powerpoint/2010/main" val="4086903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1B48DDD-92F2-4AD8-9F9C-7D1FE3BEA671}"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60C5E2-772D-4C09-B4B2-05AEE6FE2094}" type="slidenum">
              <a:rPr lang="en-GB" smtClean="0"/>
              <a:t>‹#›</a:t>
            </a:fld>
            <a:endParaRPr lang="en-GB"/>
          </a:p>
        </p:txBody>
      </p:sp>
    </p:spTree>
    <p:extLst>
      <p:ext uri="{BB962C8B-B14F-4D97-AF65-F5344CB8AC3E}">
        <p14:creationId xmlns:p14="http://schemas.microsoft.com/office/powerpoint/2010/main" val="3128798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25701669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3923840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Edit Master text styles</a:t>
            </a:r>
          </a:p>
          <a:p>
            <a:pPr lvl="1"/>
            <a:r>
              <a:rPr lang="en-US"/>
              <a:t>Second level</a:t>
            </a:r>
          </a:p>
        </p:txBody>
      </p:sp>
    </p:spTree>
    <p:extLst>
      <p:ext uri="{BB962C8B-B14F-4D97-AF65-F5344CB8AC3E}">
        <p14:creationId xmlns:p14="http://schemas.microsoft.com/office/powerpoint/2010/main" val="6720278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6902879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Edit Master text styles</a:t>
            </a:r>
          </a:p>
        </p:txBody>
      </p:sp>
    </p:spTree>
    <p:extLst>
      <p:ext uri="{BB962C8B-B14F-4D97-AF65-F5344CB8AC3E}">
        <p14:creationId xmlns:p14="http://schemas.microsoft.com/office/powerpoint/2010/main" val="27926848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312572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460738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1391759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1B48DDD-92F2-4AD8-9F9C-7D1FE3BEA671}"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60C5E2-772D-4C09-B4B2-05AEE6FE2094}" type="slidenum">
              <a:rPr lang="en-GB" smtClean="0"/>
              <a:t>‹#›</a:t>
            </a:fld>
            <a:endParaRPr lang="en-GB"/>
          </a:p>
        </p:txBody>
      </p:sp>
    </p:spTree>
    <p:extLst>
      <p:ext uri="{BB962C8B-B14F-4D97-AF65-F5344CB8AC3E}">
        <p14:creationId xmlns:p14="http://schemas.microsoft.com/office/powerpoint/2010/main" val="14939607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21062289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614338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8464658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23579766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5701905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9834783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1295345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6022928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1B48DDD-92F2-4AD8-9F9C-7D1FE3BEA671}"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60C5E2-772D-4C09-B4B2-05AEE6FE2094}" type="slidenum">
              <a:rPr lang="en-GB" smtClean="0"/>
              <a:t>‹#›</a:t>
            </a:fld>
            <a:endParaRPr lang="en-GB"/>
          </a:p>
        </p:txBody>
      </p:sp>
    </p:spTree>
    <p:extLst>
      <p:ext uri="{BB962C8B-B14F-4D97-AF65-F5344CB8AC3E}">
        <p14:creationId xmlns:p14="http://schemas.microsoft.com/office/powerpoint/2010/main" val="39510226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6091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B48DDD-92F2-4AD8-9F9C-7D1FE3BEA671}" type="datetimeFigureOut">
              <a:rPr lang="en-GB" smtClean="0"/>
              <a:t>27/07/2026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60C5E2-772D-4C09-B4B2-05AEE6FE2094}" type="slidenum">
              <a:rPr lang="en-GB" smtClean="0"/>
              <a:t>‹#›</a:t>
            </a:fld>
            <a:endParaRPr lang="en-GB"/>
          </a:p>
        </p:txBody>
      </p:sp>
    </p:spTree>
    <p:extLst>
      <p:ext uri="{BB962C8B-B14F-4D97-AF65-F5344CB8AC3E}">
        <p14:creationId xmlns:p14="http://schemas.microsoft.com/office/powerpoint/2010/main" val="40793599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37788117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6956574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42303489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9054464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841215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680346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32695960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38739936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23263157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2244083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1B48DDD-92F2-4AD8-9F9C-7D1FE3BEA671}" type="datetimeFigureOut">
              <a:rPr lang="en-GB" smtClean="0"/>
              <a:t>27/07/2026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60C5E2-772D-4C09-B4B2-05AEE6FE2094}" type="slidenum">
              <a:rPr lang="en-GB" smtClean="0"/>
              <a:t>‹#›</a:t>
            </a:fld>
            <a:endParaRPr lang="en-GB"/>
          </a:p>
        </p:txBody>
      </p:sp>
    </p:spTree>
    <p:extLst>
      <p:ext uri="{BB962C8B-B14F-4D97-AF65-F5344CB8AC3E}">
        <p14:creationId xmlns:p14="http://schemas.microsoft.com/office/powerpoint/2010/main" val="15584498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42074343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19007984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13046918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37340396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33398260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7C882-EB06-F025-0DBF-AD01A946C1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8A8EF11-2271-F2DB-355C-239558CF46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52F80B1-C7A2-77BE-CB51-B87B9009B860}"/>
              </a:ext>
            </a:extLst>
          </p:cNvPr>
          <p:cNvSpPr>
            <a:spLocks noGrp="1"/>
          </p:cNvSpPr>
          <p:nvPr>
            <p:ph type="dt" sz="half" idx="10"/>
          </p:nvPr>
        </p:nvSpPr>
        <p:spPr/>
        <p:txBody>
          <a:bodyPr/>
          <a:lstStyle/>
          <a:p>
            <a:fld id="{BE5655EA-43F9-4DDE-B1DB-7BAF98145B10}" type="datetime1">
              <a:rPr lang="en-GB" smtClean="0"/>
              <a:t>27/07/2026</a:t>
            </a:fld>
            <a:endParaRPr lang="en-GB"/>
          </a:p>
        </p:txBody>
      </p:sp>
      <p:sp>
        <p:nvSpPr>
          <p:cNvPr id="5" name="Footer Placeholder 4">
            <a:extLst>
              <a:ext uri="{FF2B5EF4-FFF2-40B4-BE49-F238E27FC236}">
                <a16:creationId xmlns:a16="http://schemas.microsoft.com/office/drawing/2014/main" id="{47D3976B-B59A-1A4E-1DB5-B5C9808B7F7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BBBA06-14D2-F2D5-BB33-CC113047A989}"/>
              </a:ext>
            </a:extLst>
          </p:cNvPr>
          <p:cNvSpPr>
            <a:spLocks noGrp="1"/>
          </p:cNvSpPr>
          <p:nvPr>
            <p:ph type="sldNum" sz="quarter" idx="12"/>
          </p:nvPr>
        </p:nvSpPr>
        <p:spPr/>
        <p:txBody>
          <a:bodyPr/>
          <a:lstStyle/>
          <a:p>
            <a:fld id="{778B6B5B-AD9C-4D43-B9D6-F116E949D27C}" type="slidenum">
              <a:rPr lang="en-GB" smtClean="0"/>
              <a:t>‹#›</a:t>
            </a:fld>
            <a:endParaRPr lang="en-GB"/>
          </a:p>
        </p:txBody>
      </p:sp>
    </p:spTree>
    <p:extLst>
      <p:ext uri="{BB962C8B-B14F-4D97-AF65-F5344CB8AC3E}">
        <p14:creationId xmlns:p14="http://schemas.microsoft.com/office/powerpoint/2010/main" val="1207231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1B48DDD-92F2-4AD8-9F9C-7D1FE3BEA671}" type="datetimeFigureOut">
              <a:rPr lang="en-GB" smtClean="0"/>
              <a:t>27/07/2026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A60C5E2-772D-4C09-B4B2-05AEE6FE2094}" type="slidenum">
              <a:rPr lang="en-GB" smtClean="0"/>
              <a:t>‹#›</a:t>
            </a:fld>
            <a:endParaRPr lang="en-GB"/>
          </a:p>
        </p:txBody>
      </p:sp>
    </p:spTree>
    <p:extLst>
      <p:ext uri="{BB962C8B-B14F-4D97-AF65-F5344CB8AC3E}">
        <p14:creationId xmlns:p14="http://schemas.microsoft.com/office/powerpoint/2010/main" val="479546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1B48DDD-92F2-4AD8-9F9C-7D1FE3BEA671}" type="datetimeFigureOut">
              <a:rPr lang="en-GB" smtClean="0"/>
              <a:t>27/07/2026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A60C5E2-772D-4C09-B4B2-05AEE6FE2094}" type="slidenum">
              <a:rPr lang="en-GB" smtClean="0"/>
              <a:t>‹#›</a:t>
            </a:fld>
            <a:endParaRPr lang="en-GB"/>
          </a:p>
        </p:txBody>
      </p:sp>
    </p:spTree>
    <p:extLst>
      <p:ext uri="{BB962C8B-B14F-4D97-AF65-F5344CB8AC3E}">
        <p14:creationId xmlns:p14="http://schemas.microsoft.com/office/powerpoint/2010/main" val="4251649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B48DDD-92F2-4AD8-9F9C-7D1FE3BEA671}" type="datetimeFigureOut">
              <a:rPr lang="en-GB" smtClean="0"/>
              <a:t>27/07/2026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A60C5E2-772D-4C09-B4B2-05AEE6FE2094}" type="slidenum">
              <a:rPr lang="en-GB" smtClean="0"/>
              <a:t>‹#›</a:t>
            </a:fld>
            <a:endParaRPr lang="en-GB"/>
          </a:p>
        </p:txBody>
      </p:sp>
    </p:spTree>
    <p:extLst>
      <p:ext uri="{BB962C8B-B14F-4D97-AF65-F5344CB8AC3E}">
        <p14:creationId xmlns:p14="http://schemas.microsoft.com/office/powerpoint/2010/main" val="3545200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1B48DDD-92F2-4AD8-9F9C-7D1FE3BEA671}" type="datetimeFigureOut">
              <a:rPr lang="en-GB" smtClean="0"/>
              <a:t>27/07/2026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60C5E2-772D-4C09-B4B2-05AEE6FE2094}" type="slidenum">
              <a:rPr lang="en-GB" smtClean="0"/>
              <a:t>‹#›</a:t>
            </a:fld>
            <a:endParaRPr lang="en-GB"/>
          </a:p>
        </p:txBody>
      </p:sp>
    </p:spTree>
    <p:extLst>
      <p:ext uri="{BB962C8B-B14F-4D97-AF65-F5344CB8AC3E}">
        <p14:creationId xmlns:p14="http://schemas.microsoft.com/office/powerpoint/2010/main" val="38983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1B48DDD-92F2-4AD8-9F9C-7D1FE3BEA671}" type="datetimeFigureOut">
              <a:rPr lang="en-GB" smtClean="0"/>
              <a:t>27/07/2026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60C5E2-772D-4C09-B4B2-05AEE6FE2094}" type="slidenum">
              <a:rPr lang="en-GB" smtClean="0"/>
              <a:t>‹#›</a:t>
            </a:fld>
            <a:endParaRPr lang="en-GB"/>
          </a:p>
        </p:txBody>
      </p:sp>
    </p:spTree>
    <p:extLst>
      <p:ext uri="{BB962C8B-B14F-4D97-AF65-F5344CB8AC3E}">
        <p14:creationId xmlns:p14="http://schemas.microsoft.com/office/powerpoint/2010/main" val="2197045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3.emf"/><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2.emf"/><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1.emf"/><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21" Type="http://schemas.openxmlformats.org/officeDocument/2006/relationships/image" Target="../media/image3.emf"/><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image" Target="../media/image2.emf"/><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1.emf"/><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B48DDD-92F2-4AD8-9F9C-7D1FE3BEA671}" type="datetimeFigureOut">
              <a:rPr lang="en-GB" smtClean="0"/>
              <a:t>27/07/2026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60C5E2-772D-4C09-B4B2-05AEE6FE2094}" type="slidenum">
              <a:rPr lang="en-GB" smtClean="0"/>
              <a:t>‹#›</a:t>
            </a:fld>
            <a:endParaRPr lang="en-GB"/>
          </a:p>
        </p:txBody>
      </p:sp>
    </p:spTree>
    <p:extLst>
      <p:ext uri="{BB962C8B-B14F-4D97-AF65-F5344CB8AC3E}">
        <p14:creationId xmlns:p14="http://schemas.microsoft.com/office/powerpoint/2010/main" val="36284677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8" name="Picture 7"/>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380283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09">
          <p15:clr>
            <a:srgbClr val="F26B43"/>
          </p15:clr>
        </p15:guide>
        <p15:guide id="4" pos="7371">
          <p15:clr>
            <a:srgbClr val="F26B43"/>
          </p15:clr>
        </p15:guide>
        <p15:guide id="5" orient="horz" pos="309">
          <p15:clr>
            <a:srgbClr val="F26B43"/>
          </p15:clr>
        </p15:guide>
        <p15:guide id="6" orient="horz" pos="4011">
          <p15:clr>
            <a:srgbClr val="F26B43"/>
          </p15:clr>
        </p15:guide>
        <p15:guide id="7" orient="horz" pos="1508">
          <p15:clr>
            <a:srgbClr val="F26B43"/>
          </p15:clr>
        </p15:guide>
        <p15:guide id="8" orient="horz" pos="3702">
          <p15:clr>
            <a:srgbClr val="F26B43"/>
          </p15:clr>
        </p15:guide>
        <p15:guide id="9" orient="horz" pos="154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fr-FR"/>
              <a:t>Modifiez le style du titre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8" name="Picture 7"/>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235232170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09">
          <p15:clr>
            <a:srgbClr val="F26B43"/>
          </p15:clr>
        </p15:guide>
        <p15:guide id="4" pos="7371">
          <p15:clr>
            <a:srgbClr val="F26B43"/>
          </p15:clr>
        </p15:guide>
        <p15:guide id="5" orient="horz" pos="309">
          <p15:clr>
            <a:srgbClr val="F26B43"/>
          </p15:clr>
        </p15:guide>
        <p15:guide id="6" orient="horz" pos="4011">
          <p15:clr>
            <a:srgbClr val="F26B43"/>
          </p15:clr>
        </p15:guide>
        <p15:guide id="7" orient="horz" pos="1508">
          <p15:clr>
            <a:srgbClr val="F26B43"/>
          </p15:clr>
        </p15:guide>
        <p15:guide id="8" orient="horz" pos="3702">
          <p15:clr>
            <a:srgbClr val="F26B43"/>
          </p15:clr>
        </p15:guide>
        <p15:guide id="9" orient="horz" pos="154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21.emf"/></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3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33.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image" Target="../media/image25.PNG"/><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30.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90534" y="2794549"/>
            <a:ext cx="6561905" cy="1897593"/>
          </a:xfrm>
        </p:spPr>
        <p:txBody>
          <a:bodyPr/>
          <a:lstStyle/>
          <a:p>
            <a:r>
              <a:rPr lang="en-GB" sz="4400" b="0" dirty="0"/>
              <a:t>Digital labour platforms: a global picture</a:t>
            </a:r>
          </a:p>
        </p:txBody>
      </p:sp>
      <p:sp>
        <p:nvSpPr>
          <p:cNvPr id="4" name="Date Placeholder 3"/>
          <p:cNvSpPr>
            <a:spLocks noGrp="1"/>
          </p:cNvSpPr>
          <p:nvPr>
            <p:ph type="dt" sz="half" idx="10"/>
          </p:nvPr>
        </p:nvSpPr>
        <p:spPr>
          <a:xfrm>
            <a:off x="490535" y="6210334"/>
            <a:ext cx="6561905" cy="3428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1E2DBE"/>
                </a:solidFill>
                <a:effectLst/>
                <a:uLnTx/>
                <a:uFillTx/>
                <a:latin typeface="Arial" panose="020B0604020202020204"/>
                <a:ea typeface="+mn-ea"/>
                <a:cs typeface="+mn-cs"/>
              </a:rPr>
              <a:t> </a:t>
            </a: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noFill/>
                <a:effectLst/>
                <a:uLnTx/>
                <a:uFillTx/>
                <a:latin typeface="Arial" panose="020B0604020202020204"/>
                <a:ea typeface="+mn-ea"/>
                <a:cs typeface="+mn-cs"/>
              </a:rPr>
              <a:t>Advancing social justice, promoting decent work</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no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800" b="0" i="0" u="none" strike="noStrike" kern="1200" cap="none" spc="0" normalizeH="0" baseline="0" noProof="0">
              <a:ln>
                <a:noFill/>
              </a:ln>
              <a:noFill/>
              <a:effectLst/>
              <a:uLnTx/>
              <a:uFillTx/>
              <a:latin typeface="Arial" panose="020B0604020202020204"/>
              <a:ea typeface="+mn-ea"/>
              <a:cs typeface="+mn-cs"/>
            </a:endParaRPr>
          </a:p>
        </p:txBody>
      </p:sp>
      <p:sp>
        <p:nvSpPr>
          <p:cNvPr id="7" name="ZoneTexte 6">
            <a:extLst>
              <a:ext uri="{FF2B5EF4-FFF2-40B4-BE49-F238E27FC236}">
                <a16:creationId xmlns:a16="http://schemas.microsoft.com/office/drawing/2014/main" id="{35D6FFF2-C0AF-49A1-B99B-52F6FA52A627}"/>
              </a:ext>
            </a:extLst>
          </p:cNvPr>
          <p:cNvSpPr txBox="1"/>
          <p:nvPr/>
        </p:nvSpPr>
        <p:spPr>
          <a:xfrm>
            <a:off x="338607" y="5554337"/>
            <a:ext cx="6865762" cy="1015663"/>
          </a:xfrm>
          <a:prstGeom prst="rect">
            <a:avLst/>
          </a:prstGeom>
          <a:noFill/>
        </p:spPr>
        <p:txBody>
          <a:bodyPr wrap="square" rtlCol="0">
            <a:spAutoFit/>
          </a:bodyPr>
          <a:lstStyle/>
          <a:p>
            <a:r>
              <a:rPr lang="en-GB" sz="2000" dirty="0"/>
              <a:t>Uma Rani</a:t>
            </a:r>
          </a:p>
          <a:p>
            <a:r>
              <a:rPr lang="en-GB" sz="2000" dirty="0"/>
              <a:t>Senior Economist</a:t>
            </a:r>
          </a:p>
          <a:p>
            <a:r>
              <a:rPr lang="en-GB" sz="2000" dirty="0"/>
              <a:t>Research Department, ILO</a:t>
            </a:r>
          </a:p>
        </p:txBody>
      </p:sp>
      <p:pic>
        <p:nvPicPr>
          <p:cNvPr id="9" name="Picture 8">
            <a:extLst>
              <a:ext uri="{FF2B5EF4-FFF2-40B4-BE49-F238E27FC236}">
                <a16:creationId xmlns:a16="http://schemas.microsoft.com/office/drawing/2014/main" id="{F2B7D8F2-088A-F842-AD64-11E1384E6A6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9337" r="-398"/>
          <a:stretch/>
        </p:blipFill>
        <p:spPr>
          <a:xfrm>
            <a:off x="7052440" y="12450"/>
            <a:ext cx="5605462" cy="6858000"/>
          </a:xfrm>
          <a:prstGeom prst="rect">
            <a:avLst/>
          </a:prstGeom>
        </p:spPr>
      </p:pic>
    </p:spTree>
    <p:extLst>
      <p:ext uri="{BB962C8B-B14F-4D97-AF65-F5344CB8AC3E}">
        <p14:creationId xmlns:p14="http://schemas.microsoft.com/office/powerpoint/2010/main" val="3698428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86" y="0"/>
            <a:ext cx="12188228" cy="6858000"/>
          </a:xfrm>
          <a:prstGeom prst="rect">
            <a:avLst/>
          </a:prstGeom>
        </p:spPr>
      </p:pic>
      <p:sp>
        <p:nvSpPr>
          <p:cNvPr id="3" name="TextBox 2">
            <a:extLst>
              <a:ext uri="{FF2B5EF4-FFF2-40B4-BE49-F238E27FC236}">
                <a16:creationId xmlns:a16="http://schemas.microsoft.com/office/drawing/2014/main" id="{750C21DE-48CC-554B-958B-604831AFEF90}"/>
              </a:ext>
            </a:extLst>
          </p:cNvPr>
          <p:cNvSpPr txBox="1"/>
          <p:nvPr/>
        </p:nvSpPr>
        <p:spPr>
          <a:xfrm>
            <a:off x="589280" y="5760720"/>
            <a:ext cx="7762240" cy="400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Classified as independent contractors or partners or self-employed</a:t>
            </a:r>
          </a:p>
        </p:txBody>
      </p:sp>
    </p:spTree>
    <p:extLst>
      <p:ext uri="{BB962C8B-B14F-4D97-AF65-F5344CB8AC3E}">
        <p14:creationId xmlns:p14="http://schemas.microsoft.com/office/powerpoint/2010/main" val="3449935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86" y="0"/>
            <a:ext cx="12188228" cy="6858000"/>
          </a:xfrm>
          <a:prstGeom prst="rect">
            <a:avLst/>
          </a:prstGeom>
        </p:spPr>
      </p:pic>
    </p:spTree>
    <p:extLst>
      <p:ext uri="{BB962C8B-B14F-4D97-AF65-F5344CB8AC3E}">
        <p14:creationId xmlns:p14="http://schemas.microsoft.com/office/powerpoint/2010/main" val="3373802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5"/>
            <a:ext cx="11210924" cy="414312"/>
          </a:xfrm>
        </p:spPr>
        <p:txBody>
          <a:bodyPr anchor="t">
            <a:normAutofit/>
          </a:bodyPr>
          <a:lstStyle/>
          <a:p>
            <a:r>
              <a:rPr lang="en-GB" dirty="0"/>
              <a:t>Indeed, there are a number of challenges… </a:t>
            </a:r>
          </a:p>
        </p:txBody>
      </p:sp>
      <p:sp>
        <p:nvSpPr>
          <p:cNvPr id="5" name="Content Placeholder 4"/>
          <p:cNvSpPr>
            <a:spLocks noGrp="1"/>
          </p:cNvSpPr>
          <p:nvPr>
            <p:ph idx="1"/>
          </p:nvPr>
        </p:nvSpPr>
        <p:spPr>
          <a:xfrm>
            <a:off x="490539" y="2143195"/>
            <a:ext cx="7311862" cy="4068419"/>
          </a:xfrm>
        </p:spPr>
        <p:txBody>
          <a:bodyPr>
            <a:normAutofit lnSpcReduction="10000"/>
          </a:bodyPr>
          <a:lstStyle/>
          <a:p>
            <a:pPr lvl="2">
              <a:lnSpc>
                <a:spcPct val="110000"/>
              </a:lnSpc>
            </a:pPr>
            <a:r>
              <a:rPr lang="en-US" dirty="0"/>
              <a:t>Employment relationship</a:t>
            </a:r>
          </a:p>
          <a:p>
            <a:pPr lvl="2">
              <a:lnSpc>
                <a:spcPct val="110000"/>
              </a:lnSpc>
            </a:pPr>
            <a:r>
              <a:rPr lang="en-US" dirty="0"/>
              <a:t>Earnings – Low earnings, commission fees and different types of fees, unpaid hours of work</a:t>
            </a:r>
          </a:p>
          <a:p>
            <a:pPr lvl="2">
              <a:lnSpc>
                <a:spcPct val="110000"/>
              </a:lnSpc>
            </a:pPr>
            <a:r>
              <a:rPr lang="en-US" dirty="0"/>
              <a:t>Working time – Long working hours, risks and stress</a:t>
            </a:r>
          </a:p>
          <a:p>
            <a:pPr lvl="2">
              <a:lnSpc>
                <a:spcPct val="110000"/>
              </a:lnSpc>
            </a:pPr>
            <a:r>
              <a:rPr lang="en-US" dirty="0"/>
              <a:t>Occupational safety and health</a:t>
            </a:r>
          </a:p>
          <a:p>
            <a:pPr lvl="2">
              <a:lnSpc>
                <a:spcPct val="110000"/>
              </a:lnSpc>
            </a:pPr>
            <a:r>
              <a:rPr lang="en-US" dirty="0"/>
              <a:t>Social protection: Large gaps in health insurance; work-related injury provision; unemployment and disability insurance; and old-age pension or retirement benefits.</a:t>
            </a:r>
          </a:p>
          <a:p>
            <a:pPr lvl="2">
              <a:lnSpc>
                <a:spcPct val="110000"/>
              </a:lnSpc>
            </a:pPr>
            <a:r>
              <a:rPr lang="en-US" dirty="0"/>
              <a:t>Deactivation of accounts &amp; dispute resolution mechanism</a:t>
            </a:r>
          </a:p>
          <a:p>
            <a:pPr lvl="2">
              <a:lnSpc>
                <a:spcPct val="110000"/>
              </a:lnSpc>
            </a:pPr>
            <a:r>
              <a:rPr lang="en-US" dirty="0"/>
              <a:t>Algorithmic management defining the everyday experience of the workers – ratings, rejection, monitoring, deactivation</a:t>
            </a:r>
          </a:p>
          <a:p>
            <a:pPr lvl="2">
              <a:lnSpc>
                <a:spcPct val="110000"/>
              </a:lnSpc>
            </a:pPr>
            <a:r>
              <a:rPr lang="en-US" dirty="0"/>
              <a:t>Data protection</a:t>
            </a:r>
          </a:p>
          <a:p>
            <a:pPr lvl="2"/>
            <a:endParaRPr lang="en-GB" dirty="0"/>
          </a:p>
        </p:txBody>
      </p:sp>
      <p:sp>
        <p:nvSpPr>
          <p:cNvPr id="11" name="Footer Placeholder 10"/>
          <p:cNvSpPr>
            <a:spLocks noGrp="1"/>
          </p:cNvSpPr>
          <p:nvPr>
            <p:ph type="ftr" sz="quarter" idx="11"/>
          </p:nvPr>
        </p:nvSpPr>
        <p:spPr>
          <a:xfrm>
            <a:off x="490538" y="6337302"/>
            <a:ext cx="5605462" cy="180000"/>
          </a:xfrm>
        </p:spPr>
        <p:txBody>
          <a:bodyPr anchor="t">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000" b="1" i="0" u="none" strike="noStrike" kern="1200" cap="none" spc="0" normalizeH="0" baseline="0" noProof="0">
                <a:ln>
                  <a:noFill/>
                </a:ln>
                <a:solidFill>
                  <a:srgbClr val="230050"/>
                </a:solidFill>
                <a:effectLst/>
                <a:uLnTx/>
                <a:uFillTx/>
                <a:latin typeface="Arial" panose="020B0604020202020204"/>
                <a:ea typeface="+mn-ea"/>
                <a:cs typeface="+mn-cs"/>
              </a:rPr>
              <a:t>Advancing social justice, promoting decent work</a:t>
            </a:r>
          </a:p>
        </p:txBody>
      </p:sp>
      <p:sp>
        <p:nvSpPr>
          <p:cNvPr id="10" name="Date Placeholder 9"/>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pic>
        <p:nvPicPr>
          <p:cNvPr id="6" name="Picture 5">
            <a:extLst>
              <a:ext uri="{FF2B5EF4-FFF2-40B4-BE49-F238E27FC236}">
                <a16:creationId xmlns:a16="http://schemas.microsoft.com/office/drawing/2014/main" id="{52BB3D36-2F4F-5C13-84E7-0107C5377ADC}"/>
              </a:ext>
            </a:extLst>
          </p:cNvPr>
          <p:cNvPicPr>
            <a:picLocks noChangeAspect="1"/>
          </p:cNvPicPr>
          <p:nvPr/>
        </p:nvPicPr>
        <p:blipFill>
          <a:blip r:embed="rId3"/>
          <a:stretch>
            <a:fillRect/>
          </a:stretch>
        </p:blipFill>
        <p:spPr>
          <a:xfrm>
            <a:off x="8300801" y="1837507"/>
            <a:ext cx="3644900" cy="3873500"/>
          </a:xfrm>
          <a:prstGeom prst="rect">
            <a:avLst/>
          </a:prstGeom>
        </p:spPr>
      </p:pic>
    </p:spTree>
    <p:extLst>
      <p:ext uri="{BB962C8B-B14F-4D97-AF65-F5344CB8AC3E}">
        <p14:creationId xmlns:p14="http://schemas.microsoft.com/office/powerpoint/2010/main" val="817605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235D5-7257-A916-398E-C3916DEDA69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61B6EBD-40F2-D555-7325-4378A4CFB2B9}"/>
              </a:ext>
            </a:extLst>
          </p:cNvPr>
          <p:cNvSpPr>
            <a:spLocks noGrp="1"/>
          </p:cNvSpPr>
          <p:nvPr>
            <p:ph type="title"/>
          </p:nvPr>
        </p:nvSpPr>
        <p:spPr>
          <a:xfrm>
            <a:off x="490538" y="1423195"/>
            <a:ext cx="11210924" cy="414312"/>
          </a:xfrm>
        </p:spPr>
        <p:txBody>
          <a:bodyPr anchor="t">
            <a:normAutofit/>
          </a:bodyPr>
          <a:lstStyle/>
          <a:p>
            <a:r>
              <a:rPr lang="en-GB" dirty="0"/>
              <a:t>Challenges faced by sellers in India, Kenya &amp; Uganda</a:t>
            </a:r>
          </a:p>
        </p:txBody>
      </p:sp>
      <p:sp>
        <p:nvSpPr>
          <p:cNvPr id="5" name="Content Placeholder 4">
            <a:extLst>
              <a:ext uri="{FF2B5EF4-FFF2-40B4-BE49-F238E27FC236}">
                <a16:creationId xmlns:a16="http://schemas.microsoft.com/office/drawing/2014/main" id="{196EFD6B-0FCF-DEAB-EE2F-048A1C1B0DA6}"/>
              </a:ext>
            </a:extLst>
          </p:cNvPr>
          <p:cNvSpPr>
            <a:spLocks noGrp="1"/>
          </p:cNvSpPr>
          <p:nvPr>
            <p:ph idx="1"/>
          </p:nvPr>
        </p:nvSpPr>
        <p:spPr>
          <a:xfrm>
            <a:off x="490538" y="2448883"/>
            <a:ext cx="8147623" cy="4068419"/>
          </a:xfrm>
        </p:spPr>
        <p:txBody>
          <a:bodyPr>
            <a:normAutofit/>
          </a:bodyPr>
          <a:lstStyle/>
          <a:p>
            <a:pPr lvl="2">
              <a:lnSpc>
                <a:spcPct val="110000"/>
              </a:lnSpc>
            </a:pPr>
            <a:r>
              <a:rPr lang="en-US" dirty="0"/>
              <a:t>Kenya (largely platforms), Uganda (largely social media &amp; </a:t>
            </a:r>
            <a:r>
              <a:rPr lang="en-US" dirty="0" err="1"/>
              <a:t>whatsapp</a:t>
            </a:r>
            <a:r>
              <a:rPr lang="en-US" dirty="0"/>
              <a:t>) and India (mixed)</a:t>
            </a:r>
          </a:p>
          <a:p>
            <a:pPr lvl="2">
              <a:lnSpc>
                <a:spcPct val="110000"/>
              </a:lnSpc>
            </a:pPr>
            <a:r>
              <a:rPr lang="en-US" dirty="0"/>
              <a:t>Pricing, </a:t>
            </a:r>
            <a:r>
              <a:rPr lang="en-GB" dirty="0"/>
              <a:t>based on prices charged by competitor sellers on the platform; logistics and shipping fees (45 per cent); the cost of raw materials and intermediate goods (40 per cent); and packaging costs (38 per cent)</a:t>
            </a:r>
            <a:r>
              <a:rPr lang="en-CH" dirty="0"/>
              <a:t> </a:t>
            </a:r>
            <a:endParaRPr lang="en-US" dirty="0"/>
          </a:p>
          <a:p>
            <a:pPr lvl="2">
              <a:lnSpc>
                <a:spcPct val="110000"/>
              </a:lnSpc>
            </a:pPr>
            <a:r>
              <a:rPr lang="en-US" dirty="0"/>
              <a:t>Different types of fees they incur for promoting visibility, cataloguing, transactions, penalties and fines for order cancellations or product returns</a:t>
            </a:r>
          </a:p>
          <a:p>
            <a:pPr lvl="2">
              <a:lnSpc>
                <a:spcPct val="110000"/>
              </a:lnSpc>
            </a:pPr>
            <a:r>
              <a:rPr lang="en-US" dirty="0"/>
              <a:t>Commission fees and subscription plans for using the platforms</a:t>
            </a:r>
          </a:p>
          <a:p>
            <a:pPr lvl="2">
              <a:lnSpc>
                <a:spcPct val="110000"/>
              </a:lnSpc>
            </a:pPr>
            <a:r>
              <a:rPr lang="en-US" dirty="0"/>
              <a:t>Non-payments by customers</a:t>
            </a:r>
          </a:p>
          <a:p>
            <a:pPr marL="0" lvl="2" indent="0">
              <a:lnSpc>
                <a:spcPct val="110000"/>
              </a:lnSpc>
              <a:buNone/>
            </a:pPr>
            <a:endParaRPr lang="en-US" dirty="0"/>
          </a:p>
          <a:p>
            <a:pPr lvl="2"/>
            <a:endParaRPr lang="en-GB" dirty="0"/>
          </a:p>
        </p:txBody>
      </p:sp>
      <p:sp>
        <p:nvSpPr>
          <p:cNvPr id="11" name="Footer Placeholder 10">
            <a:extLst>
              <a:ext uri="{FF2B5EF4-FFF2-40B4-BE49-F238E27FC236}">
                <a16:creationId xmlns:a16="http://schemas.microsoft.com/office/drawing/2014/main" id="{CAF5771F-BD4F-4612-684E-6B1FE96506E2}"/>
              </a:ext>
            </a:extLst>
          </p:cNvPr>
          <p:cNvSpPr>
            <a:spLocks noGrp="1"/>
          </p:cNvSpPr>
          <p:nvPr>
            <p:ph type="ftr" sz="quarter" idx="11"/>
          </p:nvPr>
        </p:nvSpPr>
        <p:spPr>
          <a:xfrm>
            <a:off x="490538" y="6337302"/>
            <a:ext cx="5605462" cy="180000"/>
          </a:xfrm>
        </p:spPr>
        <p:txBody>
          <a:bodyPr anchor="t">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000" b="1" i="0" u="none" strike="noStrike" kern="1200" cap="none" spc="0" normalizeH="0" baseline="0" noProof="0">
                <a:ln>
                  <a:noFill/>
                </a:ln>
                <a:solidFill>
                  <a:srgbClr val="230050"/>
                </a:solidFill>
                <a:effectLst/>
                <a:uLnTx/>
                <a:uFillTx/>
                <a:latin typeface="Arial" panose="020B0604020202020204"/>
                <a:ea typeface="+mn-ea"/>
                <a:cs typeface="+mn-cs"/>
              </a:rPr>
              <a:t>Advancing social justice, promoting decent work</a:t>
            </a:r>
          </a:p>
        </p:txBody>
      </p:sp>
      <p:sp>
        <p:nvSpPr>
          <p:cNvPr id="10" name="Date Placeholder 9">
            <a:extLst>
              <a:ext uri="{FF2B5EF4-FFF2-40B4-BE49-F238E27FC236}">
                <a16:creationId xmlns:a16="http://schemas.microsoft.com/office/drawing/2014/main" id="{B32DF694-FA1F-0CED-E956-D6C334209BB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pic>
        <p:nvPicPr>
          <p:cNvPr id="6" name="Picture 5">
            <a:extLst>
              <a:ext uri="{FF2B5EF4-FFF2-40B4-BE49-F238E27FC236}">
                <a16:creationId xmlns:a16="http://schemas.microsoft.com/office/drawing/2014/main" id="{BDCCE832-A311-037F-D0C8-FC16EB5AA510}"/>
              </a:ext>
            </a:extLst>
          </p:cNvPr>
          <p:cNvPicPr>
            <a:picLocks noChangeAspect="1"/>
          </p:cNvPicPr>
          <p:nvPr/>
        </p:nvPicPr>
        <p:blipFill>
          <a:blip r:embed="rId3"/>
          <a:stretch>
            <a:fillRect/>
          </a:stretch>
        </p:blipFill>
        <p:spPr>
          <a:xfrm>
            <a:off x="7789760" y="4317775"/>
            <a:ext cx="4238964" cy="2376101"/>
          </a:xfrm>
          <a:prstGeom prst="rect">
            <a:avLst/>
          </a:prstGeom>
        </p:spPr>
      </p:pic>
    </p:spTree>
    <p:extLst>
      <p:ext uri="{BB962C8B-B14F-4D97-AF65-F5344CB8AC3E}">
        <p14:creationId xmlns:p14="http://schemas.microsoft.com/office/powerpoint/2010/main" val="506132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0538" y="1423195"/>
            <a:ext cx="11210924" cy="414312"/>
          </a:xfrm>
        </p:spPr>
        <p:txBody>
          <a:bodyPr anchor="t">
            <a:normAutofit/>
          </a:bodyPr>
          <a:lstStyle/>
          <a:p>
            <a:r>
              <a:rPr lang="en-GB" dirty="0"/>
              <a:t>Context of developing countries… </a:t>
            </a:r>
          </a:p>
        </p:txBody>
      </p:sp>
      <p:sp>
        <p:nvSpPr>
          <p:cNvPr id="11" name="Footer Placeholder 10"/>
          <p:cNvSpPr>
            <a:spLocks noGrp="1"/>
          </p:cNvSpPr>
          <p:nvPr>
            <p:ph type="ftr" sz="quarter" idx="11"/>
          </p:nvPr>
        </p:nvSpPr>
        <p:spPr>
          <a:xfrm>
            <a:off x="490538" y="6337302"/>
            <a:ext cx="5605462" cy="180000"/>
          </a:xfrm>
        </p:spPr>
        <p:txBody>
          <a:bodyPr anchor="t">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000" b="1" i="0" u="none" strike="noStrike" kern="1200" cap="none" spc="0" normalizeH="0" baseline="0" noProof="0">
                <a:ln>
                  <a:noFill/>
                </a:ln>
                <a:solidFill>
                  <a:srgbClr val="230050"/>
                </a:solidFill>
                <a:effectLst/>
                <a:uLnTx/>
                <a:uFillTx/>
                <a:latin typeface="Arial" panose="020B0604020202020204"/>
                <a:ea typeface="+mn-ea"/>
                <a:cs typeface="+mn-cs"/>
              </a:rPr>
              <a:t>Advancing social justice, promoting decent work</a:t>
            </a:r>
          </a:p>
        </p:txBody>
      </p:sp>
      <p:sp>
        <p:nvSpPr>
          <p:cNvPr id="10" name="Date Placeholder 9"/>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3" name="TextBox 2">
            <a:extLst>
              <a:ext uri="{FF2B5EF4-FFF2-40B4-BE49-F238E27FC236}">
                <a16:creationId xmlns:a16="http://schemas.microsoft.com/office/drawing/2014/main" id="{DC82C34A-BD3E-7D8B-EF49-FD8368FFD7E9}"/>
              </a:ext>
            </a:extLst>
          </p:cNvPr>
          <p:cNvSpPr txBox="1"/>
          <p:nvPr/>
        </p:nvSpPr>
        <p:spPr>
          <a:xfrm>
            <a:off x="738196" y="2049263"/>
            <a:ext cx="7303277" cy="427809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Tx/>
              <a:buBlip>
                <a:blip r:embed="rId3"/>
              </a:buBlip>
              <a:tabLst/>
              <a:defRPr/>
            </a:pPr>
            <a:r>
              <a:rPr kumimoji="0" lang="en-GB" sz="2000" b="0" i="0" u="none" strike="noStrike" kern="1200" cap="none" spc="0" normalizeH="0" baseline="0" noProof="0" dirty="0">
                <a:ln>
                  <a:noFill/>
                </a:ln>
                <a:solidFill>
                  <a:srgbClr val="230050"/>
                </a:solidFill>
                <a:effectLst/>
                <a:uLnTx/>
                <a:uFillTx/>
                <a:latin typeface="Arial" panose="020B0604020202020204"/>
                <a:ea typeface="+mn-ea"/>
                <a:cs typeface="+mn-cs"/>
              </a:rPr>
              <a:t>High levels of informality</a:t>
            </a:r>
          </a:p>
          <a:p>
            <a:pPr marL="285750" marR="0" lvl="0" indent="-285750" algn="l" defTabSz="914400" rtl="0" eaLnBrk="1" fontAlgn="auto" latinLnBrk="0" hangingPunct="1">
              <a:lnSpc>
                <a:spcPct val="100000"/>
              </a:lnSpc>
              <a:spcBef>
                <a:spcPts val="0"/>
              </a:spcBef>
              <a:spcAft>
                <a:spcPts val="0"/>
              </a:spcAft>
              <a:buClrTx/>
              <a:buSzTx/>
              <a:buFontTx/>
              <a:buBlip>
                <a:blip r:embed="rId3"/>
              </a:buBlip>
              <a:tabLst/>
              <a:defRPr/>
            </a:pPr>
            <a:endParaRPr kumimoji="0" lang="en-GB" sz="1900" b="0" i="0" u="none" strike="noStrike" kern="1200" cap="none" spc="0" normalizeH="0" baseline="0" noProof="0" dirty="0">
              <a:ln>
                <a:noFill/>
              </a:ln>
              <a:solidFill>
                <a:srgbClr val="230050"/>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Tx/>
              <a:buBlip>
                <a:blip r:embed="rId3"/>
              </a:buBlip>
              <a:tabLst/>
              <a:defRPr/>
            </a:pPr>
            <a:r>
              <a:rPr kumimoji="0" lang="en-US" sz="2000" b="0" i="0" u="none" strike="noStrike" kern="1200" cap="none" spc="0" normalizeH="0" baseline="0" noProof="0" dirty="0">
                <a:ln>
                  <a:noFill/>
                </a:ln>
                <a:solidFill>
                  <a:srgbClr val="230050"/>
                </a:solidFill>
                <a:effectLst/>
                <a:uLnTx/>
                <a:uFillTx/>
                <a:latin typeface="Arial" panose="020B0604020202020204"/>
                <a:ea typeface="+mn-ea"/>
                <a:cs typeface="+mn-cs"/>
              </a:rPr>
              <a:t>Taxi drivers, delivery workers, domestic workers, personal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30050"/>
                </a:solidFill>
                <a:effectLst/>
                <a:uLnTx/>
                <a:uFillTx/>
                <a:latin typeface="Arial" panose="020B0604020202020204"/>
                <a:ea typeface="+mn-ea"/>
                <a:cs typeface="+mn-cs"/>
              </a:rPr>
              <a:t>     service workers are either self-employed or casual workers</a:t>
            </a:r>
          </a:p>
          <a:p>
            <a:pPr marL="742950" marR="0" lvl="1" indent="-285750" algn="l" defTabSz="914400" rtl="0" eaLnBrk="1" fontAlgn="auto" latinLnBrk="0" hangingPunct="1">
              <a:lnSpc>
                <a:spcPct val="100000"/>
              </a:lnSpc>
              <a:spcBef>
                <a:spcPts val="0"/>
              </a:spcBef>
              <a:spcAft>
                <a:spcPts val="0"/>
              </a:spcAft>
              <a:buClrTx/>
              <a:buSzTx/>
              <a:buFontTx/>
              <a:buBlip>
                <a:blip r:embed="rId3"/>
              </a:buBlip>
              <a:tabLst/>
              <a:defRPr/>
            </a:pPr>
            <a:r>
              <a:rPr kumimoji="0" lang="en-US" sz="2000" b="0" i="0" u="none" strike="noStrike" kern="1200" cap="none" spc="0" normalizeH="0" baseline="0" noProof="0" dirty="0">
                <a:ln>
                  <a:noFill/>
                </a:ln>
                <a:solidFill>
                  <a:srgbClr val="230050"/>
                </a:solidFill>
                <a:effectLst/>
                <a:uLnTx/>
                <a:uFillTx/>
                <a:latin typeface="Arial" panose="020B0604020202020204"/>
                <a:ea typeface="+mn-ea"/>
                <a:cs typeface="+mn-cs"/>
              </a:rPr>
              <a:t>Flexibility, autonomy and control over their work</a:t>
            </a:r>
          </a:p>
          <a:p>
            <a:pPr marL="742950" marR="0" lvl="1" indent="-285750" algn="l" defTabSz="914400" rtl="0" eaLnBrk="1" fontAlgn="auto" latinLnBrk="0" hangingPunct="1">
              <a:lnSpc>
                <a:spcPct val="100000"/>
              </a:lnSpc>
              <a:spcBef>
                <a:spcPts val="0"/>
              </a:spcBef>
              <a:spcAft>
                <a:spcPts val="0"/>
              </a:spcAft>
              <a:buClrTx/>
              <a:buSzTx/>
              <a:buFontTx/>
              <a:buBlip>
                <a:blip r:embed="rId3"/>
              </a:buBlip>
              <a:tabLst/>
              <a:defRPr/>
            </a:pPr>
            <a:r>
              <a:rPr kumimoji="0" lang="en-US" sz="2000" b="0" i="0" u="none" strike="noStrike" kern="1200" cap="none" spc="0" normalizeH="0" baseline="0" noProof="0" dirty="0">
                <a:ln>
                  <a:noFill/>
                </a:ln>
                <a:solidFill>
                  <a:srgbClr val="230050"/>
                </a:solidFill>
                <a:effectLst/>
                <a:uLnTx/>
                <a:uFillTx/>
                <a:latin typeface="Arial" panose="020B0604020202020204"/>
                <a:ea typeface="+mn-ea"/>
                <a:cs typeface="+mn-cs"/>
              </a:rPr>
              <a:t>Platforms further </a:t>
            </a:r>
            <a:r>
              <a:rPr kumimoji="0" lang="en-US" sz="2000" b="0" i="0" u="none" strike="noStrike" kern="1200" cap="none" spc="0" normalizeH="0" baseline="0" noProof="0" dirty="0" err="1">
                <a:ln>
                  <a:noFill/>
                </a:ln>
                <a:solidFill>
                  <a:srgbClr val="230050"/>
                </a:solidFill>
                <a:effectLst/>
                <a:uLnTx/>
                <a:uFillTx/>
                <a:latin typeface="Arial" panose="020B0604020202020204"/>
                <a:ea typeface="+mn-ea"/>
                <a:cs typeface="+mn-cs"/>
              </a:rPr>
              <a:t>precariatise</a:t>
            </a:r>
            <a:r>
              <a:rPr kumimoji="0" lang="en-US" sz="2000" b="0" i="0" u="none" strike="noStrike" kern="1200" cap="none" spc="0" normalizeH="0" baseline="0" noProof="0" dirty="0">
                <a:ln>
                  <a:noFill/>
                </a:ln>
                <a:solidFill>
                  <a:srgbClr val="230050"/>
                </a:solidFill>
                <a:effectLst/>
                <a:uLnTx/>
                <a:uFillTx/>
                <a:latin typeface="Arial" panose="020B0604020202020204"/>
                <a:ea typeface="+mn-ea"/>
                <a:cs typeface="+mn-cs"/>
              </a:rPr>
              <a:t> these workers using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30050"/>
                </a:solidFill>
                <a:effectLst/>
                <a:uLnTx/>
                <a:uFillTx/>
                <a:latin typeface="Arial" panose="020B0604020202020204"/>
                <a:ea typeface="+mn-ea"/>
                <a:cs typeface="+mn-cs"/>
              </a:rPr>
              <a:t>    algorithmic management practices</a:t>
            </a:r>
          </a:p>
          <a:p>
            <a:pPr marL="285750" marR="0" lvl="0" indent="-285750" algn="l" defTabSz="914400" rtl="0" eaLnBrk="1" fontAlgn="auto" latinLnBrk="0" hangingPunct="1">
              <a:lnSpc>
                <a:spcPct val="100000"/>
              </a:lnSpc>
              <a:spcBef>
                <a:spcPts val="0"/>
              </a:spcBef>
              <a:spcAft>
                <a:spcPts val="0"/>
              </a:spcAft>
              <a:buClrTx/>
              <a:buSzTx/>
              <a:buFontTx/>
              <a:buBlip>
                <a:blip r:embed="rId3"/>
              </a:buBlip>
              <a:tabLst/>
              <a:defRPr/>
            </a:pPr>
            <a:endParaRPr kumimoji="0" lang="en-GB" sz="1900" b="0" i="0" u="none" strike="noStrike" kern="1200" cap="none" spc="0" normalizeH="0" baseline="0" noProof="0" dirty="0">
              <a:ln>
                <a:noFill/>
              </a:ln>
              <a:solidFill>
                <a:srgbClr val="230050"/>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Tx/>
              <a:buBlip>
                <a:blip r:embed="rId3"/>
              </a:buBlip>
              <a:tabLst/>
              <a:defRPr/>
            </a:pPr>
            <a:r>
              <a:rPr kumimoji="0" lang="en-GB" sz="1900" b="0" i="0" u="none" strike="noStrike" kern="1200" cap="none" spc="0" normalizeH="0" baseline="0" noProof="0" dirty="0">
                <a:ln>
                  <a:noFill/>
                </a:ln>
                <a:solidFill>
                  <a:srgbClr val="230050"/>
                </a:solidFill>
                <a:effectLst/>
                <a:uLnTx/>
                <a:uFillTx/>
                <a:latin typeface="Arial" panose="020B0604020202020204"/>
                <a:ea typeface="+mn-ea"/>
                <a:cs typeface="+mn-cs"/>
              </a:rPr>
              <a:t>High skilled service workers are being pushed into informality as a result of the rise of online freelance and talent or   innovation or competitive programming platforms</a:t>
            </a:r>
          </a:p>
          <a:p>
            <a:pPr marL="285750" marR="0" lvl="0" indent="-285750" algn="l" defTabSz="914400" rtl="0" eaLnBrk="1" fontAlgn="auto" latinLnBrk="0" hangingPunct="1">
              <a:lnSpc>
                <a:spcPct val="100000"/>
              </a:lnSpc>
              <a:spcBef>
                <a:spcPts val="0"/>
              </a:spcBef>
              <a:spcAft>
                <a:spcPts val="0"/>
              </a:spcAft>
              <a:buClrTx/>
              <a:buSzTx/>
              <a:buFontTx/>
              <a:buBlip>
                <a:blip r:embed="rId3"/>
              </a:buBlip>
              <a:tabLst/>
              <a:defRPr/>
            </a:pPr>
            <a:endParaRPr kumimoji="0" lang="en-GB" sz="1900" b="0" i="0" u="none" strike="noStrike" kern="1200" cap="none" spc="0" normalizeH="0" baseline="0" noProof="0" dirty="0">
              <a:ln>
                <a:noFill/>
              </a:ln>
              <a:solidFill>
                <a:srgbClr val="230050"/>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Tx/>
              <a:buBlip>
                <a:blip r:embed="rId3"/>
              </a:buBlip>
              <a:tabLst/>
              <a:defRPr/>
            </a:pPr>
            <a:r>
              <a:rPr kumimoji="0" lang="en-GB" sz="1900" b="0" i="0" u="none" strike="noStrike" kern="1200" cap="none" spc="0" normalizeH="0" baseline="0" noProof="0" dirty="0">
                <a:ln>
                  <a:noFill/>
                </a:ln>
                <a:solidFill>
                  <a:srgbClr val="230050"/>
                </a:solidFill>
                <a:effectLst/>
                <a:uLnTx/>
                <a:uFillTx/>
                <a:latin typeface="Arial" panose="020B0604020202020204"/>
                <a:ea typeface="+mn-ea"/>
                <a:cs typeface="+mn-cs"/>
              </a:rPr>
              <a:t>Not new work, but work in the traditional economy being conducted or mediated using technology</a:t>
            </a:r>
          </a:p>
        </p:txBody>
      </p:sp>
      <p:pic>
        <p:nvPicPr>
          <p:cNvPr id="6" name="Picture 5">
            <a:extLst>
              <a:ext uri="{FF2B5EF4-FFF2-40B4-BE49-F238E27FC236}">
                <a16:creationId xmlns:a16="http://schemas.microsoft.com/office/drawing/2014/main" id="{C4A11777-A6A4-4894-9E0F-B0D22E64518F}"/>
              </a:ext>
            </a:extLst>
          </p:cNvPr>
          <p:cNvPicPr>
            <a:picLocks noChangeAspect="1"/>
          </p:cNvPicPr>
          <p:nvPr/>
        </p:nvPicPr>
        <p:blipFill>
          <a:blip r:embed="rId4"/>
          <a:stretch>
            <a:fillRect/>
          </a:stretch>
        </p:blipFill>
        <p:spPr>
          <a:xfrm>
            <a:off x="9426195" y="1837507"/>
            <a:ext cx="2027609" cy="4457087"/>
          </a:xfrm>
          <a:prstGeom prst="rect">
            <a:avLst/>
          </a:prstGeom>
        </p:spPr>
      </p:pic>
    </p:spTree>
    <p:extLst>
      <p:ext uri="{BB962C8B-B14F-4D97-AF65-F5344CB8AC3E}">
        <p14:creationId xmlns:p14="http://schemas.microsoft.com/office/powerpoint/2010/main" val="2266945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86" y="0"/>
            <a:ext cx="12188228" cy="6858000"/>
          </a:xfrm>
          <a:prstGeom prst="rect">
            <a:avLst/>
          </a:prstGeom>
        </p:spPr>
      </p:pic>
    </p:spTree>
    <p:extLst>
      <p:ext uri="{BB962C8B-B14F-4D97-AF65-F5344CB8AC3E}">
        <p14:creationId xmlns:p14="http://schemas.microsoft.com/office/powerpoint/2010/main" val="2349981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86" y="0"/>
            <a:ext cx="12188228" cy="6858000"/>
          </a:xfrm>
          <a:prstGeom prst="rect">
            <a:avLst/>
          </a:prstGeom>
        </p:spPr>
      </p:pic>
    </p:spTree>
    <p:extLst>
      <p:ext uri="{BB962C8B-B14F-4D97-AF65-F5344CB8AC3E}">
        <p14:creationId xmlns:p14="http://schemas.microsoft.com/office/powerpoint/2010/main" val="1971810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CC978-0758-6E9B-A367-3ED3BAB2A32D}"/>
              </a:ext>
            </a:extLst>
          </p:cNvPr>
          <p:cNvSpPr>
            <a:spLocks noGrp="1"/>
          </p:cNvSpPr>
          <p:nvPr>
            <p:ph type="title"/>
          </p:nvPr>
        </p:nvSpPr>
        <p:spPr/>
        <p:txBody>
          <a:bodyPr/>
          <a:lstStyle/>
          <a:p>
            <a:r>
              <a:rPr lang="en-GB" sz="3200" dirty="0">
                <a:solidFill>
                  <a:srgbClr val="770040"/>
                </a:solidFill>
                <a:latin typeface="Calibri" panose="020F0502020204030204" pitchFamily="34" charset="0"/>
                <a:cs typeface="Calibri" panose="020F0502020204030204" pitchFamily="34" charset="0"/>
              </a:rPr>
              <a:t>Normative gap analysis</a:t>
            </a:r>
          </a:p>
        </p:txBody>
      </p:sp>
      <p:graphicFrame>
        <p:nvGraphicFramePr>
          <p:cNvPr id="9" name="Content Placeholder 8">
            <a:extLst>
              <a:ext uri="{FF2B5EF4-FFF2-40B4-BE49-F238E27FC236}">
                <a16:creationId xmlns:a16="http://schemas.microsoft.com/office/drawing/2014/main" id="{59EFDA98-A894-72D2-8452-03CEFD252D54}"/>
              </a:ext>
            </a:extLst>
          </p:cNvPr>
          <p:cNvGraphicFramePr>
            <a:graphicFrameLocks noGrp="1"/>
          </p:cNvGraphicFramePr>
          <p:nvPr>
            <p:ph idx="1"/>
          </p:nvPr>
        </p:nvGraphicFramePr>
        <p:xfrm>
          <a:off x="320613" y="2217376"/>
          <a:ext cx="10840849" cy="3482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2C1D0574-41B2-0405-8896-E193E465C55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5" name="Footer Placeholder 4">
            <a:extLst>
              <a:ext uri="{FF2B5EF4-FFF2-40B4-BE49-F238E27FC236}">
                <a16:creationId xmlns:a16="http://schemas.microsoft.com/office/drawing/2014/main" id="{97BB47C0-FC70-294C-DCF6-90F1730ACDD6}"/>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230050"/>
                </a:solidFill>
                <a:effectLst/>
                <a:uLnTx/>
                <a:uFillTx/>
                <a:latin typeface="Arial" panose="020B0604020202020204"/>
                <a:ea typeface="+mn-ea"/>
                <a:cs typeface="+mn-cs"/>
              </a:rPr>
              <a:t>Advancing social justice, promoting decent work</a:t>
            </a:r>
          </a:p>
        </p:txBody>
      </p:sp>
      <p:sp>
        <p:nvSpPr>
          <p:cNvPr id="6" name="Slide Number Placeholder 5">
            <a:extLst>
              <a:ext uri="{FF2B5EF4-FFF2-40B4-BE49-F238E27FC236}">
                <a16:creationId xmlns:a16="http://schemas.microsoft.com/office/drawing/2014/main" id="{9009CB27-260E-583E-E3D1-B8DFE2B4A75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927698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5EDDD-058C-DB1A-66CC-A60EAC2E9481}"/>
              </a:ext>
            </a:extLst>
          </p:cNvPr>
          <p:cNvSpPr>
            <a:spLocks noGrp="1"/>
          </p:cNvSpPr>
          <p:nvPr>
            <p:ph type="title"/>
          </p:nvPr>
        </p:nvSpPr>
        <p:spPr>
          <a:xfrm>
            <a:off x="358523" y="1354709"/>
            <a:ext cx="9866036" cy="720000"/>
          </a:xfrm>
        </p:spPr>
        <p:txBody>
          <a:bodyPr/>
          <a:lstStyle/>
          <a:p>
            <a:r>
              <a:rPr lang="en-GB" sz="3200" dirty="0">
                <a:solidFill>
                  <a:srgbClr val="770040"/>
                </a:solidFill>
                <a:latin typeface="Calibri" panose="020F0502020204030204" pitchFamily="34" charset="0"/>
                <a:cs typeface="Calibri" panose="020F0502020204030204" pitchFamily="34" charset="0"/>
              </a:rPr>
              <a:t>Scope of regulatory intervention in Member States</a:t>
            </a:r>
          </a:p>
        </p:txBody>
      </p:sp>
      <p:sp>
        <p:nvSpPr>
          <p:cNvPr id="4" name="Date Placeholder 3">
            <a:extLst>
              <a:ext uri="{FF2B5EF4-FFF2-40B4-BE49-F238E27FC236}">
                <a16:creationId xmlns:a16="http://schemas.microsoft.com/office/drawing/2014/main" id="{DECE144A-A87B-A52A-F71D-57668A46472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5" name="Footer Placeholder 4">
            <a:extLst>
              <a:ext uri="{FF2B5EF4-FFF2-40B4-BE49-F238E27FC236}">
                <a16:creationId xmlns:a16="http://schemas.microsoft.com/office/drawing/2014/main" id="{3F8C7B15-2C70-9061-6043-5D544CD286E5}"/>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230050"/>
                </a:solidFill>
                <a:effectLst/>
                <a:uLnTx/>
                <a:uFillTx/>
                <a:latin typeface="Arial" panose="020B0604020202020204"/>
                <a:ea typeface="+mn-ea"/>
                <a:cs typeface="+mn-cs"/>
              </a:rPr>
              <a:t>Advancing social justice, promoting decent work</a:t>
            </a:r>
          </a:p>
        </p:txBody>
      </p:sp>
      <p:sp>
        <p:nvSpPr>
          <p:cNvPr id="6" name="Slide Number Placeholder 5">
            <a:extLst>
              <a:ext uri="{FF2B5EF4-FFF2-40B4-BE49-F238E27FC236}">
                <a16:creationId xmlns:a16="http://schemas.microsoft.com/office/drawing/2014/main" id="{F351D02A-ED74-91A7-98B6-4ABE5D3ADE4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9" name="Content Placeholder 2">
            <a:extLst>
              <a:ext uri="{FF2B5EF4-FFF2-40B4-BE49-F238E27FC236}">
                <a16:creationId xmlns:a16="http://schemas.microsoft.com/office/drawing/2014/main" id="{AC99F173-FEF9-47ED-CE05-B4AFF2B12799}"/>
              </a:ext>
            </a:extLst>
          </p:cNvPr>
          <p:cNvSpPr txBox="1">
            <a:spLocks/>
          </p:cNvSpPr>
          <p:nvPr/>
        </p:nvSpPr>
        <p:spPr>
          <a:xfrm>
            <a:off x="349695" y="3071660"/>
            <a:ext cx="7448106" cy="2805265"/>
          </a:xfrm>
          <a:prstGeom prst="rect">
            <a:avLst/>
          </a:prstGeom>
        </p:spPr>
        <p:txBody>
          <a:bodyPr vert="horz" lIns="0" tIns="0" rIns="0" bIns="0" rtlCol="0">
            <a:noAutofit/>
          </a:bodyPr>
          <a:lst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721360" lvl="0" indent="-342900" algn="just" defTabSz="914400" rtl="0" eaLnBrk="1" fontAlgn="auto" latinLnBrk="0" hangingPunct="1">
              <a:lnSpc>
                <a:spcPct val="100000"/>
              </a:lnSpc>
              <a:spcBef>
                <a:spcPts val="605"/>
              </a:spcBef>
              <a:spcAft>
                <a:spcPts val="0"/>
              </a:spcAft>
              <a:buClrTx/>
              <a:buSzPts val="1000"/>
              <a:buFont typeface="Noto Sans" panose="020B0502040504020204" pitchFamily="34" charset="0"/>
              <a:buAutoNum type="alphaLcParenBoth"/>
              <a:tabLst>
                <a:tab pos="946150" algn="l"/>
              </a:tabLst>
              <a:defRPr/>
            </a:pPr>
            <a:endParaRPr kumimoji="0" lang="en-GB" sz="1800" b="1" i="0" u="none" strike="noStrike" kern="1200" cap="none" spc="0" normalizeH="0" baseline="0" noProof="0" dirty="0">
              <a:ln>
                <a:noFill/>
              </a:ln>
              <a:solidFill>
                <a:srgbClr val="FA3C4B"/>
              </a:solidFill>
              <a:effectLst/>
              <a:uLnTx/>
              <a:uFillTx/>
              <a:latin typeface="Noto Sans" panose="020B0502040504020204" pitchFamily="34" charset="0"/>
              <a:ea typeface="Noto Sans" panose="020B0502040504020204" pitchFamily="34" charset="0"/>
              <a:cs typeface="+mn-cs"/>
            </a:endParaRPr>
          </a:p>
        </p:txBody>
      </p:sp>
      <p:sp>
        <p:nvSpPr>
          <p:cNvPr id="3" name="TextBox 2">
            <a:extLst>
              <a:ext uri="{FF2B5EF4-FFF2-40B4-BE49-F238E27FC236}">
                <a16:creationId xmlns:a16="http://schemas.microsoft.com/office/drawing/2014/main" id="{A772779E-70DD-C9E1-9DA9-4E8F49EBFC16}"/>
              </a:ext>
            </a:extLst>
          </p:cNvPr>
          <p:cNvSpPr txBox="1"/>
          <p:nvPr/>
        </p:nvSpPr>
        <p:spPr>
          <a:xfrm>
            <a:off x="1069509" y="2359995"/>
            <a:ext cx="8444064" cy="3143296"/>
          </a:xfrm>
          <a:prstGeom prst="rect">
            <a:avLst/>
          </a:prstGeom>
          <a:noFill/>
        </p:spPr>
        <p:txBody>
          <a:bodyPr wrap="square" rtlCol="0">
            <a:spAutoFit/>
          </a:bodyPr>
          <a:lstStyle/>
          <a:p>
            <a:pPr marL="355600" marR="0" lvl="0" indent="-355600" algn="l" defTabSz="914400" rtl="0" eaLnBrk="1" fontAlgn="auto" latinLnBrk="0" hangingPunct="1">
              <a:lnSpc>
                <a:spcPct val="110000"/>
              </a:lnSpc>
              <a:spcBef>
                <a:spcPts val="600"/>
              </a:spcBef>
              <a:spcAft>
                <a:spcPts val="0"/>
              </a:spcAft>
              <a:buClrTx/>
              <a:buSzTx/>
              <a:buFontTx/>
              <a:buBlip>
                <a:blip r:embed="rId3"/>
              </a:buBlip>
              <a:tabLst/>
              <a:defRPr/>
            </a:pPr>
            <a:r>
              <a:rPr kumimoji="0" lang="en-AU" sz="2800" b="0" i="0" u="none" strike="noStrike" kern="1200" cap="none" spc="0" normalizeH="0" baseline="0" noProof="0" dirty="0">
                <a:ln>
                  <a:noFill/>
                </a:ln>
                <a:solidFill>
                  <a:srgbClr val="770040"/>
                </a:solidFill>
                <a:effectLst/>
                <a:uLnTx/>
                <a:uFillTx/>
                <a:latin typeface="Calibri Light" panose="020F0302020204030204" pitchFamily="34" charset="0"/>
                <a:ea typeface="+mn-ea"/>
                <a:cs typeface="Calibri Light" panose="020F0302020204030204" pitchFamily="34" charset="0"/>
              </a:rPr>
              <a:t>A</a:t>
            </a:r>
            <a:r>
              <a:rPr kumimoji="0" lang="en-GB" sz="2800" b="0" i="0" u="none" strike="noStrike" kern="1200" cap="none" spc="0" normalizeH="0" baseline="0" noProof="0" dirty="0" err="1">
                <a:ln>
                  <a:noFill/>
                </a:ln>
                <a:solidFill>
                  <a:srgbClr val="000000"/>
                </a:solidFill>
                <a:effectLst/>
                <a:uLnTx/>
                <a:uFillTx/>
                <a:latin typeface="Calibri Light" panose="020F0302020204030204" pitchFamily="34" charset="0"/>
                <a:ea typeface="Noto Sans" panose="020B0502040504020204" pitchFamily="34" charset="0"/>
                <a:cs typeface="Calibri Light" panose="020F0302020204030204" pitchFamily="34" charset="0"/>
              </a:rPr>
              <a:t>mendments</a:t>
            </a:r>
            <a:r>
              <a:rPr kumimoji="0" lang="en-GB" sz="2800" b="0" i="0" u="none" strike="noStrike" kern="1200" cap="none" spc="0" normalizeH="0" baseline="0" noProof="0" dirty="0">
                <a:ln>
                  <a:noFill/>
                </a:ln>
                <a:solidFill>
                  <a:srgbClr val="000000"/>
                </a:solidFill>
                <a:effectLst/>
                <a:uLnTx/>
                <a:uFillTx/>
                <a:latin typeface="Calibri Light" panose="020F0302020204030204" pitchFamily="34" charset="0"/>
                <a:ea typeface="Noto Sans" panose="020B0502040504020204" pitchFamily="34" charset="0"/>
                <a:cs typeface="Calibri Light" panose="020F0302020204030204" pitchFamily="34" charset="0"/>
              </a:rPr>
              <a:t> to existing labour legislation to include platform work</a:t>
            </a:r>
          </a:p>
          <a:p>
            <a:pPr marL="355600" marR="0" lvl="0" indent="-355600" algn="l" defTabSz="914400" rtl="0" eaLnBrk="1" fontAlgn="auto" latinLnBrk="0" hangingPunct="1">
              <a:lnSpc>
                <a:spcPct val="110000"/>
              </a:lnSpc>
              <a:spcBef>
                <a:spcPts val="600"/>
              </a:spcBef>
              <a:spcAft>
                <a:spcPts val="0"/>
              </a:spcAft>
              <a:buClrTx/>
              <a:buSzTx/>
              <a:buFontTx/>
              <a:buBlip>
                <a:blip r:embed="rId3"/>
              </a:buBlip>
              <a:tabLst/>
              <a:defRPr/>
            </a:pPr>
            <a:r>
              <a:rPr kumimoji="0" lang="en-GB" sz="2800" b="0" i="0" u="none" strike="noStrike" kern="1200" cap="none" spc="0" normalizeH="0" baseline="0" noProof="0" dirty="0">
                <a:ln>
                  <a:noFill/>
                </a:ln>
                <a:solidFill>
                  <a:srgbClr val="000000"/>
                </a:solidFill>
                <a:effectLst/>
                <a:uLnTx/>
                <a:uFillTx/>
                <a:latin typeface="Calibri Light" panose="020F0302020204030204" pitchFamily="34" charset="0"/>
                <a:ea typeface="Noto Sans" panose="020B0502040504020204" pitchFamily="34" charset="0"/>
                <a:cs typeface="Calibri Light" panose="020F0302020204030204" pitchFamily="34" charset="0"/>
              </a:rPr>
              <a:t>Specific standalone legislation on platform work</a:t>
            </a:r>
          </a:p>
          <a:p>
            <a:pPr marL="355600" marR="0" lvl="0" indent="-355600" algn="l" defTabSz="914400" rtl="0" eaLnBrk="1" fontAlgn="auto" latinLnBrk="0" hangingPunct="1">
              <a:lnSpc>
                <a:spcPct val="110000"/>
              </a:lnSpc>
              <a:spcBef>
                <a:spcPts val="600"/>
              </a:spcBef>
              <a:spcAft>
                <a:spcPts val="0"/>
              </a:spcAft>
              <a:buClrTx/>
              <a:buSzTx/>
              <a:buFontTx/>
              <a:buBlip>
                <a:blip r:embed="rId3"/>
              </a:buBlip>
              <a:tabLst/>
              <a:defRPr/>
            </a:pPr>
            <a:r>
              <a:rPr kumimoji="0" lang="en-GB" sz="2800" b="0" i="0" u="none" strike="noStrike" kern="1200" cap="none" spc="0" normalizeH="0" baseline="0" noProof="0" dirty="0">
                <a:ln>
                  <a:noFill/>
                </a:ln>
                <a:solidFill>
                  <a:srgbClr val="000000"/>
                </a:solidFill>
                <a:effectLst/>
                <a:uLnTx/>
                <a:uFillTx/>
                <a:latin typeface="Calibri Light" panose="020F0302020204030204" pitchFamily="34" charset="0"/>
                <a:ea typeface="Noto Sans" panose="020B0502040504020204" pitchFamily="34" charset="0"/>
                <a:cs typeface="Calibri Light" panose="020F0302020204030204" pitchFamily="34" charset="0"/>
              </a:rPr>
              <a:t>Sector-based legislation</a:t>
            </a:r>
          </a:p>
          <a:p>
            <a:pPr marL="355600" marR="0" lvl="0" indent="-355600" algn="l" defTabSz="914400" rtl="0" eaLnBrk="1" fontAlgn="auto" latinLnBrk="0" hangingPunct="1">
              <a:lnSpc>
                <a:spcPct val="110000"/>
              </a:lnSpc>
              <a:spcBef>
                <a:spcPts val="600"/>
              </a:spcBef>
              <a:spcAft>
                <a:spcPts val="0"/>
              </a:spcAft>
              <a:buClrTx/>
              <a:buSzTx/>
              <a:buFontTx/>
              <a:buBlip>
                <a:blip r:embed="rId3"/>
              </a:buBlip>
              <a:tabLst/>
              <a:defRPr/>
            </a:pPr>
            <a:r>
              <a:rPr kumimoji="0" lang="en-GB" sz="2800" b="0" i="0" u="none" strike="noStrike" kern="1200" cap="none" spc="0" normalizeH="0" baseline="0" noProof="0" dirty="0">
                <a:ln>
                  <a:noFill/>
                </a:ln>
                <a:solidFill>
                  <a:srgbClr val="000000"/>
                </a:solidFill>
                <a:effectLst/>
                <a:uLnTx/>
                <a:uFillTx/>
                <a:latin typeface="Calibri Light" panose="020F0302020204030204" pitchFamily="34" charset="0"/>
                <a:ea typeface="Noto Sans" panose="020B0502040504020204" pitchFamily="34" charset="0"/>
                <a:cs typeface="Calibri Light" panose="020F0302020204030204" pitchFamily="34" charset="0"/>
              </a:rPr>
              <a:t>Specialized laws that extend labour and/or social protections to platform work</a:t>
            </a:r>
          </a:p>
        </p:txBody>
      </p:sp>
      <p:pic>
        <p:nvPicPr>
          <p:cNvPr id="7" name="Picture 6" descr="A person standing next to a large cellphone&#10;&#10;Description automatically generated">
            <a:extLst>
              <a:ext uri="{FF2B5EF4-FFF2-40B4-BE49-F238E27FC236}">
                <a16:creationId xmlns:a16="http://schemas.microsoft.com/office/drawing/2014/main" id="{4CFC2AEA-88E5-BE70-AA2D-D6AF9FC8E9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35962" y="0"/>
            <a:ext cx="1651000" cy="2410283"/>
          </a:xfrm>
          <a:prstGeom prst="rect">
            <a:avLst/>
          </a:prstGeom>
        </p:spPr>
      </p:pic>
    </p:spTree>
    <p:extLst>
      <p:ext uri="{BB962C8B-B14F-4D97-AF65-F5344CB8AC3E}">
        <p14:creationId xmlns:p14="http://schemas.microsoft.com/office/powerpoint/2010/main" val="31933982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B03DD-70B6-90A6-DB75-1BFBCD80DBF8}"/>
              </a:ext>
            </a:extLst>
          </p:cNvPr>
          <p:cNvSpPr>
            <a:spLocks noGrp="1"/>
          </p:cNvSpPr>
          <p:nvPr>
            <p:ph type="title"/>
          </p:nvPr>
        </p:nvSpPr>
        <p:spPr>
          <a:xfrm>
            <a:off x="599595" y="1220304"/>
            <a:ext cx="11210924" cy="720000"/>
          </a:xfrm>
        </p:spPr>
        <p:txBody>
          <a:bodyPr anchor="t">
            <a:normAutofit/>
          </a:bodyPr>
          <a:lstStyle/>
          <a:p>
            <a:r>
              <a:rPr lang="en-GB" sz="3600" dirty="0">
                <a:solidFill>
                  <a:srgbClr val="770040"/>
                </a:solidFill>
                <a:latin typeface="Calibri" panose="020F0502020204030204" pitchFamily="34" charset="0"/>
                <a:cs typeface="Calibri" panose="020F0502020204030204" pitchFamily="34" charset="0"/>
              </a:rPr>
              <a:t>Developments in law and practice</a:t>
            </a:r>
            <a:endParaRPr lang="en-GB" dirty="0">
              <a:solidFill>
                <a:srgbClr val="770040"/>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F2B445F0-0422-677A-B925-4F9758C80870}"/>
              </a:ext>
            </a:extLst>
          </p:cNvPr>
          <p:cNvSpPr>
            <a:spLocks noGrp="1"/>
          </p:cNvSpPr>
          <p:nvPr>
            <p:ph sz="half" idx="2"/>
          </p:nvPr>
        </p:nvSpPr>
        <p:spPr>
          <a:xfrm>
            <a:off x="807937" y="2102724"/>
            <a:ext cx="10008746" cy="3534972"/>
          </a:xfrm>
        </p:spPr>
        <p:txBody>
          <a:bodyPr vert="horz" lIns="0" tIns="0" rIns="0" bIns="0" rtlCol="0" anchor="t">
            <a:normAutofit/>
          </a:bodyPr>
          <a:lstStyle/>
          <a:p>
            <a:pPr marL="251460" lvl="2" indent="-251460">
              <a:spcAft>
                <a:spcPct val="35000"/>
              </a:spcAft>
            </a:pPr>
            <a:endParaRPr lang="en-GB" sz="3200" dirty="0">
              <a:latin typeface="Noto Sans" panose="020B0502040504020204" pitchFamily="34" charset="0"/>
              <a:ea typeface="Noto Sans" panose="020B0502040504020204" pitchFamily="34" charset="0"/>
              <a:cs typeface="Noto Sans" panose="020B0502040504020204" pitchFamily="34" charset="0"/>
            </a:endParaRPr>
          </a:p>
          <a:p>
            <a:pPr>
              <a:lnSpc>
                <a:spcPct val="90000"/>
              </a:lnSpc>
            </a:pPr>
            <a:endParaRPr lang="en-GB" sz="1400" dirty="0"/>
          </a:p>
          <a:p>
            <a:pPr>
              <a:lnSpc>
                <a:spcPct val="90000"/>
              </a:lnSpc>
            </a:pPr>
            <a:endParaRPr lang="en-GB" sz="1400" dirty="0"/>
          </a:p>
          <a:p>
            <a:pPr>
              <a:lnSpc>
                <a:spcPct val="90000"/>
              </a:lnSpc>
            </a:pPr>
            <a:endParaRPr lang="en-GB" sz="1400" dirty="0"/>
          </a:p>
        </p:txBody>
      </p:sp>
      <p:sp>
        <p:nvSpPr>
          <p:cNvPr id="5" name="Footer Placeholder 4">
            <a:extLst>
              <a:ext uri="{FF2B5EF4-FFF2-40B4-BE49-F238E27FC236}">
                <a16:creationId xmlns:a16="http://schemas.microsoft.com/office/drawing/2014/main" id="{9A1FBB4E-FCFA-9791-C439-D82001468522}"/>
              </a:ext>
            </a:extLst>
          </p:cNvPr>
          <p:cNvSpPr>
            <a:spLocks noGrp="1"/>
          </p:cNvSpPr>
          <p:nvPr>
            <p:ph type="ftr" sz="quarter" idx="11"/>
          </p:nvPr>
        </p:nvSpPr>
        <p:spPr>
          <a:xfrm>
            <a:off x="490538" y="6337302"/>
            <a:ext cx="5605462" cy="180000"/>
          </a:xfrm>
        </p:spPr>
        <p:txBody>
          <a:bodyPr anchor="t">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000" b="1" i="0" u="none" strike="noStrike" kern="1200" cap="none" spc="0" normalizeH="0" baseline="0" noProof="0">
                <a:ln>
                  <a:noFill/>
                </a:ln>
                <a:solidFill>
                  <a:srgbClr val="230050"/>
                </a:solidFill>
                <a:effectLst/>
                <a:uLnTx/>
                <a:uFillTx/>
                <a:latin typeface="Arial" panose="020B0604020202020204"/>
                <a:ea typeface="+mn-ea"/>
                <a:cs typeface="+mn-cs"/>
              </a:rPr>
              <a:t>Advancing social justice, promoting decent work</a:t>
            </a:r>
          </a:p>
        </p:txBody>
      </p:sp>
      <p:sp>
        <p:nvSpPr>
          <p:cNvPr id="6" name="Slide Number Placeholder 5">
            <a:extLst>
              <a:ext uri="{FF2B5EF4-FFF2-40B4-BE49-F238E27FC236}">
                <a16:creationId xmlns:a16="http://schemas.microsoft.com/office/drawing/2014/main" id="{B49530E1-7935-4E85-EC15-EDB91720ABAC}"/>
              </a:ext>
            </a:extLst>
          </p:cNvPr>
          <p:cNvSpPr>
            <a:spLocks noGrp="1"/>
          </p:cNvSpPr>
          <p:nvPr>
            <p:ph type="sldNum" sz="quarter" idx="12"/>
          </p:nvPr>
        </p:nvSpPr>
        <p:spPr>
          <a:xfrm>
            <a:off x="11161462" y="432000"/>
            <a:ext cx="540000" cy="288000"/>
          </a:xfrm>
        </p:spPr>
        <p:txBody>
          <a:bodyPr anchor="t">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4" name="Date Placeholder 3">
            <a:extLst>
              <a:ext uri="{FF2B5EF4-FFF2-40B4-BE49-F238E27FC236}">
                <a16:creationId xmlns:a16="http://schemas.microsoft.com/office/drawing/2014/main" id="{660E221B-DDF7-3637-B770-3BC4806B3CE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7" name="TextBox 6">
            <a:extLst>
              <a:ext uri="{FF2B5EF4-FFF2-40B4-BE49-F238E27FC236}">
                <a16:creationId xmlns:a16="http://schemas.microsoft.com/office/drawing/2014/main" id="{B188758B-15FC-8DAB-097E-95C17A125099}"/>
              </a:ext>
            </a:extLst>
          </p:cNvPr>
          <p:cNvSpPr txBox="1"/>
          <p:nvPr/>
        </p:nvSpPr>
        <p:spPr>
          <a:xfrm>
            <a:off x="1091627" y="2051708"/>
            <a:ext cx="10008746" cy="4642168"/>
          </a:xfrm>
          <a:prstGeom prst="rect">
            <a:avLst/>
          </a:prstGeom>
          <a:noFill/>
        </p:spPr>
        <p:txBody>
          <a:bodyPr wrap="square" rtlCol="0">
            <a:spAutoFit/>
          </a:bodyPr>
          <a:lstStyle/>
          <a:p>
            <a:pPr marL="355600" marR="0" lvl="0" indent="-355600" algn="l" defTabSz="914400" rtl="0" eaLnBrk="1" fontAlgn="auto" latinLnBrk="0" hangingPunct="1">
              <a:lnSpc>
                <a:spcPct val="110000"/>
              </a:lnSpc>
              <a:spcBef>
                <a:spcPts val="600"/>
              </a:spcBef>
              <a:spcAft>
                <a:spcPts val="0"/>
              </a:spcAft>
              <a:buClrTx/>
              <a:buSzTx/>
              <a:buFontTx/>
              <a:buBlip>
                <a:blip r:embed="rId3"/>
              </a:buBlip>
              <a:tabLst/>
              <a:defRPr/>
            </a:pPr>
            <a:r>
              <a:rPr kumimoji="0" lang="en-GB" sz="2800" b="0" i="0" u="none" strike="noStrike" kern="1200" cap="none" spc="0" normalizeH="0" baseline="0" noProof="0" dirty="0">
                <a:ln>
                  <a:noFill/>
                </a:ln>
                <a:solidFill>
                  <a:srgbClr val="230050"/>
                </a:solidFill>
                <a:effectLst/>
                <a:uLnTx/>
                <a:uFillTx/>
                <a:latin typeface="Calibri Light" panose="020F0302020204030204" pitchFamily="34" charset="0"/>
                <a:ea typeface="Noto Sans"/>
                <a:cs typeface="Calibri Light" panose="020F0302020204030204" pitchFamily="34" charset="0"/>
              </a:rPr>
              <a:t>Clarifications in relation to criteria for the determination of the existence of an employment relationship</a:t>
            </a:r>
            <a:endParaRPr kumimoji="0" lang="en-US" sz="2800" b="0" i="0" u="none" strike="noStrike" kern="1200" cap="none" spc="0" normalizeH="0" baseline="0" noProof="0" dirty="0">
              <a:ln>
                <a:noFill/>
              </a:ln>
              <a:solidFill>
                <a:srgbClr val="230050"/>
              </a:solidFill>
              <a:effectLst/>
              <a:uLnTx/>
              <a:uFillTx/>
              <a:latin typeface="Calibri Light" panose="020F0302020204030204" pitchFamily="34" charset="0"/>
              <a:ea typeface="Noto Sans"/>
              <a:cs typeface="Calibri Light" panose="020F0302020204030204" pitchFamily="34" charset="0"/>
            </a:endParaRPr>
          </a:p>
          <a:p>
            <a:pPr marL="355600" marR="0" lvl="0" indent="-355600" algn="l" defTabSz="914400" rtl="0" eaLnBrk="1" fontAlgn="auto" latinLnBrk="0" hangingPunct="1">
              <a:lnSpc>
                <a:spcPct val="110000"/>
              </a:lnSpc>
              <a:spcBef>
                <a:spcPts val="600"/>
              </a:spcBef>
              <a:spcAft>
                <a:spcPts val="0"/>
              </a:spcAft>
              <a:buClrTx/>
              <a:buSzTx/>
              <a:buFontTx/>
              <a:buBlip>
                <a:blip r:embed="rId3"/>
              </a:buBlip>
              <a:tabLst/>
              <a:defRPr/>
            </a:pPr>
            <a:r>
              <a:rPr kumimoji="0" lang="en-GB" sz="2800" b="0" i="0" u="none" strike="noStrike" kern="1200" cap="none" spc="0" normalizeH="0" baseline="0" noProof="0" dirty="0">
                <a:ln>
                  <a:noFill/>
                </a:ln>
                <a:solidFill>
                  <a:srgbClr val="230050"/>
                </a:solidFill>
                <a:effectLst/>
                <a:uLnTx/>
                <a:uFillTx/>
                <a:latin typeface="Calibri Light" panose="020F0302020204030204" pitchFamily="34" charset="0"/>
                <a:ea typeface="Noto Sans"/>
                <a:cs typeface="Calibri Light" panose="020F0302020204030204" pitchFamily="34" charset="0"/>
              </a:rPr>
              <a:t>The extension of labour protections (ex: OSH, remuneration, working time) and social security (in several situations irrespective of employment status) </a:t>
            </a:r>
            <a:endParaRPr kumimoji="0" lang="en-GB" sz="2800" b="0" i="0" u="none" strike="noStrike" kern="1200" cap="none" spc="0" normalizeH="0" baseline="0" noProof="0" dirty="0">
              <a:ln>
                <a:noFill/>
              </a:ln>
              <a:solidFill>
                <a:srgbClr val="230050"/>
              </a:solidFill>
              <a:effectLst/>
              <a:uLnTx/>
              <a:uFillTx/>
              <a:latin typeface="Calibri Light" panose="020F0302020204030204" pitchFamily="34" charset="0"/>
              <a:ea typeface="Noto Sans" panose="020B0502040504020204" pitchFamily="34" charset="0"/>
              <a:cs typeface="Calibri Light" panose="020F0302020204030204" pitchFamily="34" charset="0"/>
            </a:endParaRPr>
          </a:p>
          <a:p>
            <a:pPr marL="355600" marR="0" lvl="0" indent="-355600" algn="l" defTabSz="914400" rtl="0" eaLnBrk="1" fontAlgn="auto" latinLnBrk="0" hangingPunct="1">
              <a:lnSpc>
                <a:spcPct val="110000"/>
              </a:lnSpc>
              <a:spcBef>
                <a:spcPts val="600"/>
              </a:spcBef>
              <a:spcAft>
                <a:spcPts val="0"/>
              </a:spcAft>
              <a:buClrTx/>
              <a:buSzTx/>
              <a:buFontTx/>
              <a:buBlip>
                <a:blip r:embed="rId3"/>
              </a:buBlip>
              <a:tabLst/>
              <a:defRPr/>
            </a:pPr>
            <a:r>
              <a:rPr kumimoji="0" lang="en-GB" sz="2800" b="0" i="0" u="none" strike="noStrike" kern="1200" cap="none" spc="0" normalizeH="0" baseline="0" noProof="0" dirty="0">
                <a:ln>
                  <a:noFill/>
                </a:ln>
                <a:solidFill>
                  <a:srgbClr val="230050"/>
                </a:solidFill>
                <a:effectLst/>
                <a:uLnTx/>
                <a:uFillTx/>
                <a:latin typeface="Calibri Light" panose="020F0302020204030204" pitchFamily="34" charset="0"/>
                <a:ea typeface="Noto Sans"/>
                <a:cs typeface="Calibri Light" panose="020F0302020204030204" pitchFamily="34" charset="0"/>
              </a:rPr>
              <a:t>The definition of responsibilities of platforms </a:t>
            </a:r>
          </a:p>
          <a:p>
            <a:pPr marL="355600" marR="0" lvl="0" indent="-355600" algn="l" defTabSz="914400" rtl="0" eaLnBrk="1" fontAlgn="auto" latinLnBrk="0" hangingPunct="1">
              <a:lnSpc>
                <a:spcPct val="110000"/>
              </a:lnSpc>
              <a:spcBef>
                <a:spcPts val="600"/>
              </a:spcBef>
              <a:spcAft>
                <a:spcPts val="0"/>
              </a:spcAft>
              <a:buClrTx/>
              <a:buSzTx/>
              <a:buFontTx/>
              <a:buBlip>
                <a:blip r:embed="rId3"/>
              </a:buBlip>
              <a:tabLst/>
              <a:defRPr/>
            </a:pPr>
            <a:r>
              <a:rPr kumimoji="0" lang="en-GB" sz="2800" b="0" i="0" u="none" strike="noStrike" kern="1200" cap="none" spc="0" normalizeH="0" baseline="0" noProof="0" dirty="0">
                <a:ln>
                  <a:noFill/>
                </a:ln>
                <a:solidFill>
                  <a:srgbClr val="230050"/>
                </a:solidFill>
                <a:effectLst/>
                <a:uLnTx/>
                <a:uFillTx/>
                <a:latin typeface="Calibri Light" panose="020F0302020204030204" pitchFamily="34" charset="0"/>
                <a:ea typeface="Noto Sans" panose="020B0502040504020204" pitchFamily="34" charset="0"/>
                <a:cs typeface="Calibri Light" panose="020F0302020204030204" pitchFamily="34" charset="0"/>
              </a:rPr>
              <a:t>A growing number of examples of collective bargaining and collective agreements between platform workers and platforms</a:t>
            </a:r>
          </a:p>
          <a:p>
            <a:pPr marL="0" marR="0" lvl="0" indent="0" algn="l" defTabSz="914400" rtl="0" eaLnBrk="1" fontAlgn="auto" latinLnBrk="0" hangingPunct="1">
              <a:lnSpc>
                <a:spcPct val="110000"/>
              </a:lnSpc>
              <a:spcBef>
                <a:spcPts val="600"/>
              </a:spcBef>
              <a:spcAft>
                <a:spcPts val="0"/>
              </a:spcAft>
              <a:buClrTx/>
              <a:buSzTx/>
              <a:buFontTx/>
              <a:buNone/>
              <a:tabLst/>
              <a:defRPr/>
            </a:pPr>
            <a:endParaRPr kumimoji="0" lang="en-GB" sz="2800" b="0" i="0" u="none" strike="noStrike" kern="1200" cap="none" spc="0" normalizeH="0" baseline="0" noProof="0" dirty="0">
              <a:ln>
                <a:noFill/>
              </a:ln>
              <a:solidFill>
                <a:srgbClr val="230050"/>
              </a:solidFill>
              <a:effectLst/>
              <a:uLnTx/>
              <a:uFillTx/>
              <a:latin typeface="Calibri Light" panose="020F0302020204030204" pitchFamily="34" charset="0"/>
              <a:ea typeface="Noto Sans"/>
              <a:cs typeface="Calibri Light" panose="020F0302020204030204" pitchFamily="34" charset="0"/>
            </a:endParaRPr>
          </a:p>
        </p:txBody>
      </p:sp>
    </p:spTree>
    <p:extLst>
      <p:ext uri="{BB962C8B-B14F-4D97-AF65-F5344CB8AC3E}">
        <p14:creationId xmlns:p14="http://schemas.microsoft.com/office/powerpoint/2010/main" val="47136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80B9A-5B89-75B8-5EE2-6FF5D063FE1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B8D4D9C-828E-41A8-27A5-6C5F1B77F9F7}"/>
              </a:ext>
            </a:extLst>
          </p:cNvPr>
          <p:cNvSpPr>
            <a:spLocks noGrp="1"/>
          </p:cNvSpPr>
          <p:nvPr>
            <p:ph type="title"/>
          </p:nvPr>
        </p:nvSpPr>
        <p:spPr>
          <a:xfrm>
            <a:off x="490538" y="1423195"/>
            <a:ext cx="11210924" cy="414312"/>
          </a:xfrm>
        </p:spPr>
        <p:txBody>
          <a:bodyPr anchor="t">
            <a:normAutofit/>
          </a:bodyPr>
          <a:lstStyle/>
          <a:p>
            <a:r>
              <a:rPr lang="en-GB" dirty="0"/>
              <a:t>How do we define platforms?</a:t>
            </a:r>
          </a:p>
        </p:txBody>
      </p:sp>
      <p:sp>
        <p:nvSpPr>
          <p:cNvPr id="5" name="Content Placeholder 4">
            <a:extLst>
              <a:ext uri="{FF2B5EF4-FFF2-40B4-BE49-F238E27FC236}">
                <a16:creationId xmlns:a16="http://schemas.microsoft.com/office/drawing/2014/main" id="{3233976F-A200-0B19-E195-61BB988DD0E2}"/>
              </a:ext>
            </a:extLst>
          </p:cNvPr>
          <p:cNvSpPr>
            <a:spLocks noGrp="1"/>
          </p:cNvSpPr>
          <p:nvPr>
            <p:ph idx="1"/>
          </p:nvPr>
        </p:nvSpPr>
        <p:spPr>
          <a:xfrm>
            <a:off x="490539" y="2143196"/>
            <a:ext cx="8185396" cy="4043596"/>
          </a:xfrm>
        </p:spPr>
        <p:txBody>
          <a:bodyPr>
            <a:normAutofit fontScale="77500" lnSpcReduction="20000"/>
          </a:bodyPr>
          <a:lstStyle/>
          <a:p>
            <a:pPr lvl="2" algn="just">
              <a:lnSpc>
                <a:spcPct val="134000"/>
              </a:lnSpc>
              <a:spcBef>
                <a:spcPts val="0"/>
              </a:spcBef>
            </a:pPr>
            <a:r>
              <a:rPr lang="en-US" sz="2600" dirty="0"/>
              <a:t>For the purposes of this </a:t>
            </a:r>
            <a:r>
              <a:rPr lang="en-US" sz="2600" b="1" dirty="0"/>
              <a:t>Convention 193</a:t>
            </a:r>
            <a:r>
              <a:rPr lang="en-US" sz="2600" dirty="0"/>
              <a:t>:</a:t>
            </a:r>
          </a:p>
          <a:p>
            <a:pPr lvl="2" algn="just">
              <a:lnSpc>
                <a:spcPct val="134000"/>
              </a:lnSpc>
              <a:spcBef>
                <a:spcPts val="0"/>
              </a:spcBef>
            </a:pPr>
            <a:endParaRPr lang="en-US" sz="2600" dirty="0"/>
          </a:p>
          <a:p>
            <a:pPr lvl="2" algn="just">
              <a:lnSpc>
                <a:spcPct val="134000"/>
              </a:lnSpc>
              <a:spcBef>
                <a:spcPts val="0"/>
              </a:spcBef>
            </a:pPr>
            <a:r>
              <a:rPr lang="en-US" sz="2600" dirty="0"/>
              <a:t>(a) the term “digital </a:t>
            </a:r>
            <a:r>
              <a:rPr lang="en-US" sz="2600" dirty="0" err="1"/>
              <a:t>labour</a:t>
            </a:r>
            <a:r>
              <a:rPr lang="en-US" sz="2600" dirty="0"/>
              <a:t> platform” means a legal person or, where applicable under national law, natural person that, through digital technologies, using automated decision-making systems:</a:t>
            </a:r>
          </a:p>
          <a:p>
            <a:pPr lvl="2" algn="just">
              <a:lnSpc>
                <a:spcPct val="134000"/>
              </a:lnSpc>
              <a:spcBef>
                <a:spcPts val="0"/>
              </a:spcBef>
            </a:pPr>
            <a:endParaRPr lang="en-US" sz="2600" dirty="0"/>
          </a:p>
          <a:p>
            <a:pPr lvl="2" algn="just">
              <a:lnSpc>
                <a:spcPct val="134000"/>
              </a:lnSpc>
              <a:spcBef>
                <a:spcPts val="0"/>
              </a:spcBef>
            </a:pPr>
            <a:r>
              <a:rPr lang="en-US" sz="2600" dirty="0"/>
              <a:t>(</a:t>
            </a:r>
            <a:r>
              <a:rPr lang="en-US" sz="2600" dirty="0" err="1"/>
              <a:t>i</a:t>
            </a:r>
            <a:r>
              <a:rPr lang="en-US" sz="2600" dirty="0"/>
              <a:t>) organizes and/or facilitates work performed by persons for remuneration or payment, for the provision of service, upon request of the recipient or requestor; </a:t>
            </a:r>
          </a:p>
          <a:p>
            <a:pPr lvl="2" algn="just">
              <a:lnSpc>
                <a:spcPct val="134000"/>
              </a:lnSpc>
              <a:spcBef>
                <a:spcPts val="0"/>
              </a:spcBef>
            </a:pPr>
            <a:r>
              <a:rPr lang="en-US" sz="2600" dirty="0"/>
              <a:t>(ii) regardless of whether that work is performed online or in a specific geographic location.</a:t>
            </a:r>
          </a:p>
          <a:p>
            <a:pPr lvl="2">
              <a:lnSpc>
                <a:spcPct val="110000"/>
              </a:lnSpc>
            </a:pPr>
            <a:endParaRPr lang="en-US" sz="3000" dirty="0"/>
          </a:p>
        </p:txBody>
      </p:sp>
      <p:sp>
        <p:nvSpPr>
          <p:cNvPr id="11" name="Footer Placeholder 10">
            <a:extLst>
              <a:ext uri="{FF2B5EF4-FFF2-40B4-BE49-F238E27FC236}">
                <a16:creationId xmlns:a16="http://schemas.microsoft.com/office/drawing/2014/main" id="{A4883EF5-6F8D-3E75-7EA9-A126784D928D}"/>
              </a:ext>
            </a:extLst>
          </p:cNvPr>
          <p:cNvSpPr>
            <a:spLocks noGrp="1"/>
          </p:cNvSpPr>
          <p:nvPr>
            <p:ph type="ftr" sz="quarter" idx="11"/>
          </p:nvPr>
        </p:nvSpPr>
        <p:spPr>
          <a:xfrm>
            <a:off x="490538" y="6337302"/>
            <a:ext cx="5605462" cy="180000"/>
          </a:xfrm>
        </p:spPr>
        <p:txBody>
          <a:bodyPr anchor="t">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000" b="1" i="0" u="none" strike="noStrike" kern="1200" cap="none" spc="0" normalizeH="0" baseline="0" noProof="0">
                <a:ln>
                  <a:noFill/>
                </a:ln>
                <a:solidFill>
                  <a:srgbClr val="230050"/>
                </a:solidFill>
                <a:effectLst/>
                <a:uLnTx/>
                <a:uFillTx/>
                <a:latin typeface="Arial" panose="020B0604020202020204"/>
                <a:ea typeface="+mn-ea"/>
                <a:cs typeface="+mn-cs"/>
              </a:rPr>
              <a:t>Advancing social justice, promoting decent work</a:t>
            </a:r>
          </a:p>
        </p:txBody>
      </p:sp>
      <p:sp>
        <p:nvSpPr>
          <p:cNvPr id="10" name="Date Placeholder 9">
            <a:extLst>
              <a:ext uri="{FF2B5EF4-FFF2-40B4-BE49-F238E27FC236}">
                <a16:creationId xmlns:a16="http://schemas.microsoft.com/office/drawing/2014/main" id="{57275394-C71F-2A6A-511B-C5CB333895C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pic>
        <p:nvPicPr>
          <p:cNvPr id="6" name="Picture 5">
            <a:extLst>
              <a:ext uri="{FF2B5EF4-FFF2-40B4-BE49-F238E27FC236}">
                <a16:creationId xmlns:a16="http://schemas.microsoft.com/office/drawing/2014/main" id="{B2076E3D-4CEB-48DC-A453-C7021848DCDF}"/>
              </a:ext>
            </a:extLst>
          </p:cNvPr>
          <p:cNvPicPr>
            <a:picLocks noChangeAspect="1"/>
          </p:cNvPicPr>
          <p:nvPr/>
        </p:nvPicPr>
        <p:blipFill>
          <a:blip r:embed="rId3"/>
          <a:stretch>
            <a:fillRect/>
          </a:stretch>
        </p:blipFill>
        <p:spPr>
          <a:xfrm>
            <a:off x="8675935" y="4083133"/>
            <a:ext cx="3724803" cy="2703344"/>
          </a:xfrm>
          <a:prstGeom prst="rect">
            <a:avLst/>
          </a:prstGeom>
        </p:spPr>
      </p:pic>
    </p:spTree>
    <p:extLst>
      <p:ext uri="{BB962C8B-B14F-4D97-AF65-F5344CB8AC3E}">
        <p14:creationId xmlns:p14="http://schemas.microsoft.com/office/powerpoint/2010/main" val="22496456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B03DD-70B6-90A6-DB75-1BFBCD80DBF8}"/>
              </a:ext>
            </a:extLst>
          </p:cNvPr>
          <p:cNvSpPr>
            <a:spLocks noGrp="1"/>
          </p:cNvSpPr>
          <p:nvPr>
            <p:ph type="title"/>
          </p:nvPr>
        </p:nvSpPr>
        <p:spPr>
          <a:xfrm>
            <a:off x="490538" y="1359362"/>
            <a:ext cx="11210924" cy="720000"/>
          </a:xfrm>
        </p:spPr>
        <p:txBody>
          <a:bodyPr anchor="t">
            <a:normAutofit/>
          </a:bodyPr>
          <a:lstStyle/>
          <a:p>
            <a:r>
              <a:rPr lang="en-GB" sz="3600" dirty="0">
                <a:solidFill>
                  <a:srgbClr val="770040"/>
                </a:solidFill>
                <a:latin typeface="Calibri" panose="020F0502020204030204" pitchFamily="34" charset="0"/>
                <a:cs typeface="Calibri" panose="020F0502020204030204" pitchFamily="34" charset="0"/>
              </a:rPr>
              <a:t>Developments in law and practice</a:t>
            </a:r>
            <a:endParaRPr lang="en-GB" dirty="0">
              <a:solidFill>
                <a:srgbClr val="770040"/>
              </a:solidFill>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F2B445F0-0422-677A-B925-4F9758C80870}"/>
              </a:ext>
            </a:extLst>
          </p:cNvPr>
          <p:cNvSpPr>
            <a:spLocks noGrp="1"/>
          </p:cNvSpPr>
          <p:nvPr>
            <p:ph sz="half" idx="2"/>
          </p:nvPr>
        </p:nvSpPr>
        <p:spPr>
          <a:xfrm>
            <a:off x="796785" y="2214236"/>
            <a:ext cx="8908608" cy="3534972"/>
          </a:xfrm>
        </p:spPr>
        <p:txBody>
          <a:bodyPr vert="horz" lIns="0" tIns="0" rIns="0" bIns="0" rtlCol="0" anchor="t">
            <a:normAutofit/>
          </a:bodyPr>
          <a:lstStyle/>
          <a:p>
            <a:pPr marL="251460" lvl="2" indent="-251460">
              <a:spcAft>
                <a:spcPct val="35000"/>
              </a:spcAft>
            </a:pPr>
            <a:endParaRPr lang="en-GB" sz="3200" dirty="0">
              <a:latin typeface="Noto Sans" panose="020B0502040504020204" pitchFamily="34" charset="0"/>
              <a:ea typeface="Noto Sans" panose="020B0502040504020204" pitchFamily="34" charset="0"/>
              <a:cs typeface="Noto Sans" panose="020B0502040504020204" pitchFamily="34" charset="0"/>
            </a:endParaRPr>
          </a:p>
          <a:p>
            <a:pPr marL="251460" lvl="2" indent="-251460">
              <a:spcAft>
                <a:spcPct val="35000"/>
              </a:spcAft>
            </a:pPr>
            <a:endParaRPr lang="en-GB" sz="3200" dirty="0">
              <a:latin typeface="Noto Sans"/>
              <a:ea typeface="Noto Sans"/>
              <a:cs typeface="Noto Sans"/>
            </a:endParaRPr>
          </a:p>
          <a:p>
            <a:pPr>
              <a:lnSpc>
                <a:spcPct val="90000"/>
              </a:lnSpc>
            </a:pPr>
            <a:endParaRPr lang="en-GB" sz="1400" dirty="0"/>
          </a:p>
          <a:p>
            <a:pPr>
              <a:lnSpc>
                <a:spcPct val="90000"/>
              </a:lnSpc>
            </a:pPr>
            <a:endParaRPr lang="en-GB" sz="1400" dirty="0"/>
          </a:p>
          <a:p>
            <a:pPr>
              <a:lnSpc>
                <a:spcPct val="90000"/>
              </a:lnSpc>
            </a:pPr>
            <a:endParaRPr lang="en-GB" sz="1400" dirty="0"/>
          </a:p>
        </p:txBody>
      </p:sp>
      <p:sp>
        <p:nvSpPr>
          <p:cNvPr id="5" name="Footer Placeholder 4">
            <a:extLst>
              <a:ext uri="{FF2B5EF4-FFF2-40B4-BE49-F238E27FC236}">
                <a16:creationId xmlns:a16="http://schemas.microsoft.com/office/drawing/2014/main" id="{9A1FBB4E-FCFA-9791-C439-D82001468522}"/>
              </a:ext>
            </a:extLst>
          </p:cNvPr>
          <p:cNvSpPr>
            <a:spLocks noGrp="1"/>
          </p:cNvSpPr>
          <p:nvPr>
            <p:ph type="ftr" sz="quarter" idx="11"/>
          </p:nvPr>
        </p:nvSpPr>
        <p:spPr>
          <a:xfrm>
            <a:off x="490538" y="6337302"/>
            <a:ext cx="5605462" cy="180000"/>
          </a:xfrm>
        </p:spPr>
        <p:txBody>
          <a:bodyPr anchor="t">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000" b="1" i="0" u="none" strike="noStrike" kern="1200" cap="none" spc="0" normalizeH="0" baseline="0" noProof="0">
                <a:ln>
                  <a:noFill/>
                </a:ln>
                <a:solidFill>
                  <a:srgbClr val="230050"/>
                </a:solidFill>
                <a:effectLst/>
                <a:uLnTx/>
                <a:uFillTx/>
                <a:latin typeface="Arial" panose="020B0604020202020204"/>
                <a:ea typeface="+mn-ea"/>
                <a:cs typeface="+mn-cs"/>
              </a:rPr>
              <a:t>Advancing social justice, promoting decent work</a:t>
            </a:r>
          </a:p>
        </p:txBody>
      </p:sp>
      <p:sp>
        <p:nvSpPr>
          <p:cNvPr id="6" name="Slide Number Placeholder 5">
            <a:extLst>
              <a:ext uri="{FF2B5EF4-FFF2-40B4-BE49-F238E27FC236}">
                <a16:creationId xmlns:a16="http://schemas.microsoft.com/office/drawing/2014/main" id="{B49530E1-7935-4E85-EC15-EDB91720ABAC}"/>
              </a:ext>
            </a:extLst>
          </p:cNvPr>
          <p:cNvSpPr>
            <a:spLocks noGrp="1"/>
          </p:cNvSpPr>
          <p:nvPr>
            <p:ph type="sldNum" sz="quarter" idx="12"/>
          </p:nvPr>
        </p:nvSpPr>
        <p:spPr>
          <a:xfrm>
            <a:off x="11161462" y="432000"/>
            <a:ext cx="540000" cy="288000"/>
          </a:xfrm>
        </p:spPr>
        <p:txBody>
          <a:bodyPr anchor="t">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sp>
        <p:nvSpPr>
          <p:cNvPr id="4" name="Date Placeholder 3">
            <a:extLst>
              <a:ext uri="{FF2B5EF4-FFF2-40B4-BE49-F238E27FC236}">
                <a16:creationId xmlns:a16="http://schemas.microsoft.com/office/drawing/2014/main" id="{660E221B-DDF7-3637-B770-3BC4806B3CE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7" name="TextBox 6">
            <a:extLst>
              <a:ext uri="{FF2B5EF4-FFF2-40B4-BE49-F238E27FC236}">
                <a16:creationId xmlns:a16="http://schemas.microsoft.com/office/drawing/2014/main" id="{F9CCC461-2C94-E0D9-1093-CF85E21ACCCC}"/>
              </a:ext>
            </a:extLst>
          </p:cNvPr>
          <p:cNvSpPr txBox="1"/>
          <p:nvPr/>
        </p:nvSpPr>
        <p:spPr>
          <a:xfrm>
            <a:off x="796785" y="2221985"/>
            <a:ext cx="9727295" cy="4168192"/>
          </a:xfrm>
          <a:prstGeom prst="rect">
            <a:avLst/>
          </a:prstGeom>
          <a:noFill/>
        </p:spPr>
        <p:txBody>
          <a:bodyPr wrap="square" rtlCol="0">
            <a:spAutoFit/>
          </a:bodyPr>
          <a:lstStyle/>
          <a:p>
            <a:pPr marL="355600" marR="0" lvl="0" indent="-355600" algn="l" defTabSz="914400" rtl="0" eaLnBrk="1" fontAlgn="auto" latinLnBrk="0" hangingPunct="1">
              <a:lnSpc>
                <a:spcPct val="110000"/>
              </a:lnSpc>
              <a:spcBef>
                <a:spcPts val="600"/>
              </a:spcBef>
              <a:spcAft>
                <a:spcPts val="0"/>
              </a:spcAft>
              <a:buClrTx/>
              <a:buSzTx/>
              <a:buFontTx/>
              <a:buBlip>
                <a:blip r:embed="rId3"/>
              </a:buBlip>
              <a:tabLst/>
              <a:defRPr/>
            </a:pPr>
            <a:r>
              <a:rPr kumimoji="0" lang="en-GB" sz="2800" b="0" i="0" u="none" strike="noStrike" kern="1200" cap="none" spc="0" normalizeH="0" baseline="0" noProof="0" dirty="0">
                <a:ln>
                  <a:noFill/>
                </a:ln>
                <a:solidFill>
                  <a:srgbClr val="230050"/>
                </a:solidFill>
                <a:effectLst/>
                <a:uLnTx/>
                <a:uFillTx/>
                <a:latin typeface="Calibri Light" panose="020F0302020204030204" pitchFamily="34" charset="0"/>
                <a:ea typeface="Noto Sans"/>
                <a:cs typeface="Calibri Light" panose="020F0302020204030204" pitchFamily="34" charset="0"/>
              </a:rPr>
              <a:t>Rules relating to deactivation or suspension of workers accounts</a:t>
            </a:r>
          </a:p>
          <a:p>
            <a:pPr marL="355600" marR="0" lvl="0" indent="-355600" algn="l" defTabSz="914400" rtl="0" eaLnBrk="1" fontAlgn="auto" latinLnBrk="0" hangingPunct="1">
              <a:lnSpc>
                <a:spcPct val="110000"/>
              </a:lnSpc>
              <a:spcBef>
                <a:spcPts val="600"/>
              </a:spcBef>
              <a:spcAft>
                <a:spcPts val="0"/>
              </a:spcAft>
              <a:buClrTx/>
              <a:buSzTx/>
              <a:buFontTx/>
              <a:buBlip>
                <a:blip r:embed="rId3"/>
              </a:buBlip>
              <a:tabLst/>
              <a:defRPr/>
            </a:pPr>
            <a:r>
              <a:rPr kumimoji="0" lang="en-GB" sz="2800" b="0" i="0" u="none" strike="noStrike" kern="1200" cap="none" spc="0" normalizeH="0" baseline="0" noProof="0" dirty="0">
                <a:ln>
                  <a:noFill/>
                </a:ln>
                <a:solidFill>
                  <a:srgbClr val="230050"/>
                </a:solidFill>
                <a:effectLst/>
                <a:uLnTx/>
                <a:uFillTx/>
                <a:latin typeface="Calibri Light" panose="020F0302020204030204" pitchFamily="34" charset="0"/>
                <a:ea typeface="Noto Sans" panose="020B0502040504020204" pitchFamily="34" charset="0"/>
                <a:cs typeface="Calibri Light" panose="020F0302020204030204" pitchFamily="34" charset="0"/>
              </a:rPr>
              <a:t>Transparency requirements relating using  algorithms and some safeguards to require human oversight of decisions</a:t>
            </a:r>
          </a:p>
          <a:p>
            <a:pPr marL="355600" marR="0" lvl="0" indent="-355600" algn="l" defTabSz="914400" rtl="0" eaLnBrk="1" fontAlgn="auto" latinLnBrk="0" hangingPunct="1">
              <a:lnSpc>
                <a:spcPct val="110000"/>
              </a:lnSpc>
              <a:spcBef>
                <a:spcPts val="600"/>
              </a:spcBef>
              <a:spcAft>
                <a:spcPts val="0"/>
              </a:spcAft>
              <a:buClrTx/>
              <a:buSzTx/>
              <a:buFontTx/>
              <a:buBlip>
                <a:blip r:embed="rId3"/>
              </a:buBlip>
              <a:tabLst/>
              <a:defRPr/>
            </a:pPr>
            <a:r>
              <a:rPr kumimoji="0" lang="en-GB" sz="2800" b="0" i="0" u="none" strike="noStrike" kern="1200" cap="none" spc="0" normalizeH="0" baseline="0" noProof="0" dirty="0">
                <a:ln>
                  <a:noFill/>
                </a:ln>
                <a:solidFill>
                  <a:srgbClr val="230050"/>
                </a:solidFill>
                <a:effectLst/>
                <a:uLnTx/>
                <a:uFillTx/>
                <a:latin typeface="Calibri Light" panose="020F0302020204030204" pitchFamily="34" charset="0"/>
                <a:ea typeface="Noto Sans" panose="020B0502040504020204" pitchFamily="34" charset="0"/>
                <a:cs typeface="Calibri Light" panose="020F0302020204030204" pitchFamily="34" charset="0"/>
              </a:rPr>
              <a:t>Minimum disclosure requirements about the terms and conditions of contracts</a:t>
            </a:r>
          </a:p>
          <a:p>
            <a:pPr marL="355600" marR="0" lvl="0" indent="-355600" algn="l" defTabSz="914400" rtl="0" eaLnBrk="1" fontAlgn="auto" latinLnBrk="0" hangingPunct="1">
              <a:lnSpc>
                <a:spcPct val="110000"/>
              </a:lnSpc>
              <a:spcBef>
                <a:spcPts val="600"/>
              </a:spcBef>
              <a:spcAft>
                <a:spcPts val="0"/>
              </a:spcAft>
              <a:buClrTx/>
              <a:buSzTx/>
              <a:buFontTx/>
              <a:buBlip>
                <a:blip r:embed="rId3"/>
              </a:buBlip>
              <a:tabLst/>
              <a:defRPr/>
            </a:pPr>
            <a:r>
              <a:rPr kumimoji="0" lang="en-GB" sz="2800" b="0" i="0" u="none" strike="noStrike" kern="1200" cap="none" spc="0" normalizeH="0" baseline="0" noProof="0" dirty="0">
                <a:ln>
                  <a:noFill/>
                </a:ln>
                <a:solidFill>
                  <a:srgbClr val="230050"/>
                </a:solidFill>
                <a:effectLst/>
                <a:uLnTx/>
                <a:uFillTx/>
                <a:latin typeface="Calibri Light" panose="020F0302020204030204" pitchFamily="34" charset="0"/>
                <a:ea typeface="Noto Sans" panose="020B0502040504020204" pitchFamily="34" charset="0"/>
                <a:cs typeface="Calibri Light" panose="020F0302020204030204" pitchFamily="34" charset="0"/>
              </a:rPr>
              <a:t>Protection of workers’ data and conditions on the use of workers’ data by platforms</a:t>
            </a:r>
            <a:endParaRPr kumimoji="0" lang="en-GB" sz="1600" b="0" i="0" u="none" strike="noStrike" kern="1200" cap="none" spc="0" normalizeH="0" baseline="0" noProof="0" dirty="0">
              <a:ln>
                <a:noFill/>
              </a:ln>
              <a:solidFill>
                <a:srgbClr val="230050"/>
              </a:solidFill>
              <a:effectLst/>
              <a:uLnTx/>
              <a:uFillTx/>
              <a:latin typeface="Calibri Light" panose="020F0302020204030204" pitchFamily="34" charset="0"/>
              <a:ea typeface="+mn-ea"/>
              <a:cs typeface="Calibri Light" panose="020F0302020204030204" pitchFamily="34" charset="0"/>
            </a:endParaRPr>
          </a:p>
          <a:p>
            <a:pPr marL="355600" marR="0" lvl="0" indent="-355600" algn="l" defTabSz="914400" rtl="0" eaLnBrk="1" fontAlgn="auto" latinLnBrk="0" hangingPunct="1">
              <a:lnSpc>
                <a:spcPct val="110000"/>
              </a:lnSpc>
              <a:spcBef>
                <a:spcPts val="600"/>
              </a:spcBef>
              <a:spcAft>
                <a:spcPts val="0"/>
              </a:spcAft>
              <a:buClrTx/>
              <a:buSzTx/>
              <a:buFontTx/>
              <a:buBlip>
                <a:blip r:embed="rId3"/>
              </a:buBlip>
              <a:tabLst/>
              <a:defRPr/>
            </a:pPr>
            <a:endParaRPr kumimoji="0" lang="en-GB" sz="2800" b="0" i="0" u="none" strike="noStrike" kern="1200" cap="none" spc="0" normalizeH="0" baseline="0" noProof="0" dirty="0">
              <a:ln>
                <a:noFill/>
              </a:ln>
              <a:solidFill>
                <a:srgbClr val="230050"/>
              </a:solidFill>
              <a:effectLst/>
              <a:uLnTx/>
              <a:uFillTx/>
              <a:latin typeface="Calibri Light" panose="020F0302020204030204" pitchFamily="34" charset="0"/>
              <a:ea typeface="Noto Sans"/>
              <a:cs typeface="Calibri Light" panose="020F0302020204030204" pitchFamily="34" charset="0"/>
            </a:endParaRPr>
          </a:p>
        </p:txBody>
      </p:sp>
    </p:spTree>
    <p:extLst>
      <p:ext uri="{BB962C8B-B14F-4D97-AF65-F5344CB8AC3E}">
        <p14:creationId xmlns:p14="http://schemas.microsoft.com/office/powerpoint/2010/main" val="9024858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D0896-4D33-7A8A-F610-E3AE917E4C5D}"/>
              </a:ext>
            </a:extLst>
          </p:cNvPr>
          <p:cNvSpPr>
            <a:spLocks noGrp="1"/>
          </p:cNvSpPr>
          <p:nvPr>
            <p:ph type="title"/>
          </p:nvPr>
        </p:nvSpPr>
        <p:spPr>
          <a:xfrm>
            <a:off x="336946" y="1250729"/>
            <a:ext cx="11210924" cy="720000"/>
          </a:xfrm>
        </p:spPr>
        <p:txBody>
          <a:bodyPr/>
          <a:lstStyle/>
          <a:p>
            <a:r>
              <a:rPr lang="en-US" sz="3200" dirty="0">
                <a:solidFill>
                  <a:srgbClr val="770040"/>
                </a:solidFill>
                <a:latin typeface="Calibri" panose="020F0502020204030204" pitchFamily="34" charset="0"/>
                <a:cs typeface="Calibri" panose="020F0502020204030204" pitchFamily="34" charset="0"/>
              </a:rPr>
              <a:t>Overview of the standard setting process</a:t>
            </a:r>
          </a:p>
        </p:txBody>
      </p:sp>
      <p:graphicFrame>
        <p:nvGraphicFramePr>
          <p:cNvPr id="7" name="Content Placeholder 6">
            <a:extLst>
              <a:ext uri="{FF2B5EF4-FFF2-40B4-BE49-F238E27FC236}">
                <a16:creationId xmlns:a16="http://schemas.microsoft.com/office/drawing/2014/main" id="{23533037-EFFB-507B-1B01-062B61D52C39}"/>
              </a:ext>
            </a:extLst>
          </p:cNvPr>
          <p:cNvGraphicFramePr>
            <a:graphicFrameLocks noGrp="1"/>
          </p:cNvGraphicFramePr>
          <p:nvPr>
            <p:ph idx="1"/>
          </p:nvPr>
        </p:nvGraphicFramePr>
        <p:xfrm>
          <a:off x="490538" y="2115150"/>
          <a:ext cx="11210924" cy="40307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041B01E9-903B-DC1E-6649-C2F296A82DD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noFill/>
                <a:effectLst/>
                <a:uLnTx/>
                <a:uFillTx/>
                <a:latin typeface="Arial" panose="020B0604020202020204"/>
                <a:ea typeface="+mn-ea"/>
                <a:cs typeface="+mn-cs"/>
              </a:rPr>
              <a:t>Date: Monday / 01 / October / 2019</a:t>
            </a:r>
          </a:p>
        </p:txBody>
      </p:sp>
      <p:sp>
        <p:nvSpPr>
          <p:cNvPr id="5" name="Footer Placeholder 4">
            <a:extLst>
              <a:ext uri="{FF2B5EF4-FFF2-40B4-BE49-F238E27FC236}">
                <a16:creationId xmlns:a16="http://schemas.microsoft.com/office/drawing/2014/main" id="{B201B6AC-445B-5E52-0394-63AC4D208942}"/>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230050"/>
                </a:solidFill>
                <a:effectLst/>
                <a:uLnTx/>
                <a:uFillTx/>
                <a:latin typeface="Arial" panose="020B0604020202020204"/>
                <a:ea typeface="+mn-ea"/>
                <a:cs typeface="+mn-cs"/>
              </a:rPr>
              <a:t>Advancing social justice, promoting decent work</a:t>
            </a:r>
          </a:p>
        </p:txBody>
      </p:sp>
      <p:sp>
        <p:nvSpPr>
          <p:cNvPr id="6" name="Slide Number Placeholder 5">
            <a:extLst>
              <a:ext uri="{FF2B5EF4-FFF2-40B4-BE49-F238E27FC236}">
                <a16:creationId xmlns:a16="http://schemas.microsoft.com/office/drawing/2014/main" id="{9BB23512-DBA3-C69B-E6CF-F622C1B7BBA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6227C0-AD57-4F9B-BAE3-EEFB0D0EE427}" type="slidenum">
              <a:rPr kumimoji="0" lang="en-GB" sz="1800" b="0" i="0" u="none" strike="noStrike" kern="1200" cap="none" spc="0" normalizeH="0" baseline="0" noProof="0" smtClean="0">
                <a:ln>
                  <a:noFill/>
                </a:ln>
                <a:solidFill>
                  <a:srgbClr val="1E2DBE"/>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800" b="0" i="0" u="none" strike="noStrike" kern="1200" cap="none" spc="0" normalizeH="0" baseline="0" noProof="0">
              <a:ln>
                <a:noFill/>
              </a:ln>
              <a:solidFill>
                <a:srgbClr val="1E2DBE"/>
              </a:solidFill>
              <a:effectLst/>
              <a:uLnTx/>
              <a:uFillTx/>
              <a:latin typeface="Arial" panose="020B0604020202020204"/>
              <a:ea typeface="+mn-ea"/>
              <a:cs typeface="+mn-cs"/>
            </a:endParaRPr>
          </a:p>
        </p:txBody>
      </p:sp>
      <p:graphicFrame>
        <p:nvGraphicFramePr>
          <p:cNvPr id="10" name="Diagram 9">
            <a:extLst>
              <a:ext uri="{FF2B5EF4-FFF2-40B4-BE49-F238E27FC236}">
                <a16:creationId xmlns:a16="http://schemas.microsoft.com/office/drawing/2014/main" id="{CE1795C2-4C87-678C-724E-A21EBF14D53E}"/>
              </a:ext>
            </a:extLst>
          </p:cNvPr>
          <p:cNvGraphicFramePr/>
          <p:nvPr>
            <p:extLst>
              <p:ext uri="{D42A27DB-BD31-4B8C-83A1-F6EECF244321}">
                <p14:modId xmlns:p14="http://schemas.microsoft.com/office/powerpoint/2010/main" val="3775676745"/>
              </p:ext>
            </p:extLst>
          </p:nvPr>
        </p:nvGraphicFramePr>
        <p:xfrm>
          <a:off x="336946" y="1970730"/>
          <a:ext cx="11210924" cy="452829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1" name="TextBox 10">
            <a:extLst>
              <a:ext uri="{FF2B5EF4-FFF2-40B4-BE49-F238E27FC236}">
                <a16:creationId xmlns:a16="http://schemas.microsoft.com/office/drawing/2014/main" id="{05EE856F-6C6E-EDBA-3494-E86EEFF81AE5}"/>
              </a:ext>
            </a:extLst>
          </p:cNvPr>
          <p:cNvSpPr txBox="1"/>
          <p:nvPr/>
        </p:nvSpPr>
        <p:spPr>
          <a:xfrm>
            <a:off x="793457" y="5660988"/>
            <a:ext cx="1111202" cy="67710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70040"/>
                </a:solidFill>
                <a:effectLst/>
                <a:uLnTx/>
                <a:uFillTx/>
                <a:latin typeface="Calibri" panose="020F0502020204030204" pitchFamily="34" charset="0"/>
                <a:ea typeface="+mn-ea"/>
                <a:cs typeface="Calibri" panose="020F0502020204030204" pitchFamily="34" charset="0"/>
              </a:rPr>
              <a:t>Jan 2024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0050"/>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E880C1FE-F2B9-DAAF-AE3C-6F1D65A3A58B}"/>
              </a:ext>
            </a:extLst>
          </p:cNvPr>
          <p:cNvSpPr txBox="1"/>
          <p:nvPr/>
        </p:nvSpPr>
        <p:spPr>
          <a:xfrm>
            <a:off x="9102239" y="5571950"/>
            <a:ext cx="1252266" cy="67710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70040"/>
                </a:solidFill>
                <a:effectLst/>
                <a:uLnTx/>
                <a:uFillTx/>
                <a:latin typeface="Calibri" panose="020F0502020204030204" pitchFamily="34" charset="0"/>
                <a:ea typeface="+mn-ea"/>
                <a:cs typeface="Calibri" panose="020F0502020204030204" pitchFamily="34" charset="0"/>
              </a:rPr>
              <a:t>June 2026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0050"/>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49D2D9BF-7BDC-588D-C5E0-72C1F3EFA5BD}"/>
              </a:ext>
            </a:extLst>
          </p:cNvPr>
          <p:cNvSpPr txBox="1"/>
          <p:nvPr/>
        </p:nvSpPr>
        <p:spPr>
          <a:xfrm>
            <a:off x="7576605" y="5594117"/>
            <a:ext cx="1204176" cy="67710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70040"/>
                </a:solidFill>
                <a:effectLst/>
                <a:uLnTx/>
                <a:uFillTx/>
                <a:latin typeface="Calibri" panose="020F0502020204030204" pitchFamily="34" charset="0"/>
                <a:ea typeface="+mn-ea"/>
                <a:cs typeface="Calibri" panose="020F0502020204030204" pitchFamily="34" charset="0"/>
              </a:rPr>
              <a:t>Mar 2026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0050"/>
              </a:solidFill>
              <a:effectLst/>
              <a:uLnTx/>
              <a:uFillTx/>
              <a:latin typeface="Arial" panose="020B0604020202020204"/>
              <a:ea typeface="+mn-ea"/>
              <a:cs typeface="+mn-cs"/>
            </a:endParaRPr>
          </a:p>
        </p:txBody>
      </p:sp>
      <p:sp>
        <p:nvSpPr>
          <p:cNvPr id="14" name="TextBox 13">
            <a:extLst>
              <a:ext uri="{FF2B5EF4-FFF2-40B4-BE49-F238E27FC236}">
                <a16:creationId xmlns:a16="http://schemas.microsoft.com/office/drawing/2014/main" id="{4A3B67BD-30D9-08FF-CA26-678F865E42B6}"/>
              </a:ext>
            </a:extLst>
          </p:cNvPr>
          <p:cNvSpPr txBox="1"/>
          <p:nvPr/>
        </p:nvSpPr>
        <p:spPr>
          <a:xfrm>
            <a:off x="5942408" y="5571950"/>
            <a:ext cx="1176925" cy="67710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70040"/>
                </a:solidFill>
                <a:effectLst/>
                <a:uLnTx/>
                <a:uFillTx/>
                <a:latin typeface="Calibri" panose="020F0502020204030204" pitchFamily="34" charset="0"/>
                <a:ea typeface="+mn-ea"/>
                <a:cs typeface="Calibri" panose="020F0502020204030204" pitchFamily="34" charset="0"/>
              </a:rPr>
              <a:t>Aug 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0050"/>
              </a:solidFill>
              <a:effectLst/>
              <a:uLnTx/>
              <a:uFillTx/>
              <a:latin typeface="Arial" panose="020B0604020202020204"/>
              <a:ea typeface="+mn-ea"/>
              <a:cs typeface="+mn-cs"/>
            </a:endParaRPr>
          </a:p>
        </p:txBody>
      </p:sp>
      <p:sp>
        <p:nvSpPr>
          <p:cNvPr id="15" name="TextBox 14">
            <a:extLst>
              <a:ext uri="{FF2B5EF4-FFF2-40B4-BE49-F238E27FC236}">
                <a16:creationId xmlns:a16="http://schemas.microsoft.com/office/drawing/2014/main" id="{5857F985-AF0B-0393-3EB0-E4EFD2DA76C9}"/>
              </a:ext>
            </a:extLst>
          </p:cNvPr>
          <p:cNvSpPr txBox="1"/>
          <p:nvPr/>
        </p:nvSpPr>
        <p:spPr>
          <a:xfrm>
            <a:off x="4195451" y="5599642"/>
            <a:ext cx="1252266" cy="67710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70040"/>
                </a:solidFill>
                <a:effectLst/>
                <a:uLnTx/>
                <a:uFillTx/>
                <a:latin typeface="Calibri" panose="020F0502020204030204" pitchFamily="34" charset="0"/>
                <a:ea typeface="+mn-ea"/>
                <a:cs typeface="Calibri" panose="020F0502020204030204" pitchFamily="34" charset="0"/>
              </a:rPr>
              <a:t>June 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0050"/>
              </a:solidFill>
              <a:effectLst/>
              <a:uLnTx/>
              <a:uFillTx/>
              <a:latin typeface="Arial" panose="020B0604020202020204"/>
              <a:ea typeface="+mn-ea"/>
              <a:cs typeface="+mn-cs"/>
            </a:endParaRPr>
          </a:p>
        </p:txBody>
      </p:sp>
      <p:sp>
        <p:nvSpPr>
          <p:cNvPr id="16" name="TextBox 15">
            <a:extLst>
              <a:ext uri="{FF2B5EF4-FFF2-40B4-BE49-F238E27FC236}">
                <a16:creationId xmlns:a16="http://schemas.microsoft.com/office/drawing/2014/main" id="{B7983DAA-D8BA-B38E-4CCD-2BFED6ABD9CF}"/>
              </a:ext>
            </a:extLst>
          </p:cNvPr>
          <p:cNvSpPr txBox="1"/>
          <p:nvPr/>
        </p:nvSpPr>
        <p:spPr>
          <a:xfrm>
            <a:off x="2478253" y="5658278"/>
            <a:ext cx="1142685" cy="95410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70040"/>
                </a:solidFill>
                <a:effectLst/>
                <a:uLnTx/>
                <a:uFillTx/>
                <a:latin typeface="Calibri" panose="020F0502020204030204" pitchFamily="34" charset="0"/>
                <a:ea typeface="+mn-ea"/>
                <a:cs typeface="Calibri" panose="020F0502020204030204" pitchFamily="34" charset="0"/>
              </a:rPr>
              <a:t>Feb 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230050">
                  <a:hueOff val="0"/>
                  <a:satOff val="0"/>
                  <a:lumOff val="0"/>
                  <a:alphaOff val="0"/>
                </a:srgbClr>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0050"/>
              </a:solidFill>
              <a:effectLst/>
              <a:uLnTx/>
              <a:uFillTx/>
              <a:latin typeface="Arial" panose="020B0604020202020204"/>
              <a:ea typeface="+mn-ea"/>
              <a:cs typeface="+mn-cs"/>
            </a:endParaRPr>
          </a:p>
        </p:txBody>
      </p:sp>
      <p:pic>
        <p:nvPicPr>
          <p:cNvPr id="3" name="Picture 2" descr="A cartoon of a person holding an umbrella&#10;&#10;Description automatically generated">
            <a:extLst>
              <a:ext uri="{FF2B5EF4-FFF2-40B4-BE49-F238E27FC236}">
                <a16:creationId xmlns:a16="http://schemas.microsoft.com/office/drawing/2014/main" id="{61C01C75-24A4-AACA-0394-1B139198412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690984" y="38884"/>
            <a:ext cx="1413584" cy="2355973"/>
          </a:xfrm>
          <a:prstGeom prst="rect">
            <a:avLst/>
          </a:prstGeom>
        </p:spPr>
      </p:pic>
    </p:spTree>
    <p:extLst>
      <p:ext uri="{BB962C8B-B14F-4D97-AF65-F5344CB8AC3E}">
        <p14:creationId xmlns:p14="http://schemas.microsoft.com/office/powerpoint/2010/main" val="31743455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86" y="0"/>
            <a:ext cx="12188228" cy="6858000"/>
          </a:xfrm>
          <a:prstGeom prst="rect">
            <a:avLst/>
          </a:prstGeom>
        </p:spPr>
      </p:pic>
    </p:spTree>
    <p:extLst>
      <p:ext uri="{BB962C8B-B14F-4D97-AF65-F5344CB8AC3E}">
        <p14:creationId xmlns:p14="http://schemas.microsoft.com/office/powerpoint/2010/main" val="2622628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86" y="0"/>
            <a:ext cx="12188228" cy="6858000"/>
          </a:xfrm>
          <a:prstGeom prst="rect">
            <a:avLst/>
          </a:prstGeom>
        </p:spPr>
      </p:pic>
    </p:spTree>
    <p:extLst>
      <p:ext uri="{BB962C8B-B14F-4D97-AF65-F5344CB8AC3E}">
        <p14:creationId xmlns:p14="http://schemas.microsoft.com/office/powerpoint/2010/main" val="4012376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oup 61">
            <a:extLst>
              <a:ext uri="{FF2B5EF4-FFF2-40B4-BE49-F238E27FC236}">
                <a16:creationId xmlns:a16="http://schemas.microsoft.com/office/drawing/2014/main" id="{DF61C96A-F26A-436A-9AED-B687D904889E}"/>
              </a:ext>
            </a:extLst>
          </p:cNvPr>
          <p:cNvGrpSpPr/>
          <p:nvPr/>
        </p:nvGrpSpPr>
        <p:grpSpPr>
          <a:xfrm>
            <a:off x="122610" y="34185"/>
            <a:ext cx="11933346" cy="6326339"/>
            <a:chOff x="168133" y="19749"/>
            <a:chExt cx="11933346" cy="6326339"/>
          </a:xfrm>
        </p:grpSpPr>
        <p:sp>
          <p:nvSpPr>
            <p:cNvPr id="42" name="Rectangle 41">
              <a:extLst>
                <a:ext uri="{FF2B5EF4-FFF2-40B4-BE49-F238E27FC236}">
                  <a16:creationId xmlns:a16="http://schemas.microsoft.com/office/drawing/2014/main" id="{AE29ED6C-3478-0D40-AF66-7FB7660DF3F0}"/>
                </a:ext>
              </a:extLst>
            </p:cNvPr>
            <p:cNvSpPr/>
            <p:nvPr/>
          </p:nvSpPr>
          <p:spPr>
            <a:xfrm>
              <a:off x="185974" y="19749"/>
              <a:ext cx="11857101" cy="840022"/>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2438" dirty="0"/>
            </a:p>
          </p:txBody>
        </p:sp>
        <p:grpSp>
          <p:nvGrpSpPr>
            <p:cNvPr id="27" name="Group 26">
              <a:extLst>
                <a:ext uri="{FF2B5EF4-FFF2-40B4-BE49-F238E27FC236}">
                  <a16:creationId xmlns:a16="http://schemas.microsoft.com/office/drawing/2014/main" id="{F1E30707-FAB1-0942-B121-2561FCF63875}"/>
                </a:ext>
              </a:extLst>
            </p:cNvPr>
            <p:cNvGrpSpPr/>
            <p:nvPr/>
          </p:nvGrpSpPr>
          <p:grpSpPr>
            <a:xfrm>
              <a:off x="168134" y="4456555"/>
              <a:ext cx="1805722" cy="1015517"/>
              <a:chOff x="211812" y="2209945"/>
              <a:chExt cx="1791310" cy="2577420"/>
            </a:xfrm>
          </p:grpSpPr>
          <p:grpSp>
            <p:nvGrpSpPr>
              <p:cNvPr id="28" name="Group 27">
                <a:extLst>
                  <a:ext uri="{FF2B5EF4-FFF2-40B4-BE49-F238E27FC236}">
                    <a16:creationId xmlns:a16="http://schemas.microsoft.com/office/drawing/2014/main" id="{16897018-53F9-5E43-8B22-B1AA73AD8FC0}"/>
                  </a:ext>
                </a:extLst>
              </p:cNvPr>
              <p:cNvGrpSpPr/>
              <p:nvPr/>
            </p:nvGrpSpPr>
            <p:grpSpPr>
              <a:xfrm>
                <a:off x="211812" y="2209945"/>
                <a:ext cx="1791310" cy="2577420"/>
                <a:chOff x="393427" y="1886832"/>
                <a:chExt cx="1334637" cy="1711153"/>
              </a:xfrm>
              <a:solidFill>
                <a:srgbClr val="131D79"/>
              </a:solidFill>
            </p:grpSpPr>
            <p:sp>
              <p:nvSpPr>
                <p:cNvPr id="30" name="Manual Input 29">
                  <a:extLst>
                    <a:ext uri="{FF2B5EF4-FFF2-40B4-BE49-F238E27FC236}">
                      <a16:creationId xmlns:a16="http://schemas.microsoft.com/office/drawing/2014/main" id="{7F86C135-E082-9546-AD3A-B0E45338014D}"/>
                    </a:ext>
                  </a:extLst>
                </p:cNvPr>
                <p:cNvSpPr/>
                <p:nvPr/>
              </p:nvSpPr>
              <p:spPr>
                <a:xfrm rot="5400000">
                  <a:off x="621825" y="2495604"/>
                  <a:ext cx="873983" cy="133078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198 w 10000"/>
                    <a:gd name="connsiteY0" fmla="*/ 1182 h 10000"/>
                    <a:gd name="connsiteX1" fmla="*/ 10000 w 10000"/>
                    <a:gd name="connsiteY1" fmla="*/ 0 h 10000"/>
                    <a:gd name="connsiteX2" fmla="*/ 10000 w 10000"/>
                    <a:gd name="connsiteY2" fmla="*/ 10000 h 10000"/>
                    <a:gd name="connsiteX3" fmla="*/ 0 w 10000"/>
                    <a:gd name="connsiteY3" fmla="*/ 10000 h 10000"/>
                    <a:gd name="connsiteX4" fmla="*/ 198 w 10000"/>
                    <a:gd name="connsiteY4" fmla="*/ 1182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98" y="1182"/>
                      </a:moveTo>
                      <a:lnTo>
                        <a:pt x="10000" y="0"/>
                      </a:lnTo>
                      <a:lnTo>
                        <a:pt x="10000" y="10000"/>
                      </a:lnTo>
                      <a:lnTo>
                        <a:pt x="0" y="10000"/>
                      </a:lnTo>
                      <a:lnTo>
                        <a:pt x="198" y="1182"/>
                      </a:lnTo>
                      <a:close/>
                    </a:path>
                  </a:pathLst>
                </a:custGeom>
                <a:solidFill>
                  <a:srgbClr val="54873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2438" dirty="0"/>
                </a:p>
              </p:txBody>
            </p:sp>
            <p:sp>
              <p:nvSpPr>
                <p:cNvPr id="31" name="Manual Input 30">
                  <a:extLst>
                    <a:ext uri="{FF2B5EF4-FFF2-40B4-BE49-F238E27FC236}">
                      <a16:creationId xmlns:a16="http://schemas.microsoft.com/office/drawing/2014/main" id="{A1D72CB7-FAD7-0B4E-A281-E0D345E2F6B9}"/>
                    </a:ext>
                  </a:extLst>
                </p:cNvPr>
                <p:cNvSpPr/>
                <p:nvPr/>
              </p:nvSpPr>
              <p:spPr>
                <a:xfrm rot="5400000" flipH="1">
                  <a:off x="625681" y="1658435"/>
                  <a:ext cx="873986" cy="133078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99"/>
                    <a:gd name="connsiteY0" fmla="*/ 1182 h 10000"/>
                    <a:gd name="connsiteX1" fmla="*/ 10099 w 10099"/>
                    <a:gd name="connsiteY1" fmla="*/ 0 h 10000"/>
                    <a:gd name="connsiteX2" fmla="*/ 10099 w 10099"/>
                    <a:gd name="connsiteY2" fmla="*/ 10000 h 10000"/>
                    <a:gd name="connsiteX3" fmla="*/ 99 w 10099"/>
                    <a:gd name="connsiteY3" fmla="*/ 10000 h 10000"/>
                    <a:gd name="connsiteX4" fmla="*/ 0 w 10099"/>
                    <a:gd name="connsiteY4" fmla="*/ 1182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99" h="10000">
                      <a:moveTo>
                        <a:pt x="0" y="1182"/>
                      </a:moveTo>
                      <a:lnTo>
                        <a:pt x="10099" y="0"/>
                      </a:lnTo>
                      <a:lnTo>
                        <a:pt x="10099" y="10000"/>
                      </a:lnTo>
                      <a:lnTo>
                        <a:pt x="99" y="10000"/>
                      </a:lnTo>
                      <a:cubicBezTo>
                        <a:pt x="66" y="7061"/>
                        <a:pt x="33" y="4121"/>
                        <a:pt x="0" y="1182"/>
                      </a:cubicBezTo>
                      <a:close/>
                    </a:path>
                  </a:pathLst>
                </a:custGeom>
                <a:solidFill>
                  <a:srgbClr val="54873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2438" dirty="0"/>
                </a:p>
              </p:txBody>
            </p:sp>
          </p:grpSp>
          <p:sp>
            <p:nvSpPr>
              <p:cNvPr id="29" name="TextBox 28">
                <a:extLst>
                  <a:ext uri="{FF2B5EF4-FFF2-40B4-BE49-F238E27FC236}">
                    <a16:creationId xmlns:a16="http://schemas.microsoft.com/office/drawing/2014/main" id="{9D6C2381-7397-C948-8E81-024087028347}"/>
                  </a:ext>
                </a:extLst>
              </p:cNvPr>
              <p:cNvSpPr txBox="1"/>
              <p:nvPr/>
            </p:nvSpPr>
            <p:spPr>
              <a:xfrm>
                <a:off x="343205" y="2609638"/>
                <a:ext cx="1483169" cy="1874757"/>
              </a:xfrm>
              <a:prstGeom prst="rect">
                <a:avLst/>
              </a:prstGeom>
              <a:noFill/>
            </p:spPr>
            <p:txBody>
              <a:bodyPr wrap="square" rtlCol="0">
                <a:spAutoFit/>
              </a:bodyPr>
              <a:lstStyle/>
              <a:p>
                <a:r>
                  <a:rPr lang="en-GB"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Facilitate or mediate</a:t>
                </a:r>
              </a:p>
              <a:p>
                <a:r>
                  <a:rPr lang="en-GB"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exchange</a:t>
                </a:r>
              </a:p>
            </p:txBody>
          </p:sp>
        </p:grpSp>
        <p:grpSp>
          <p:nvGrpSpPr>
            <p:cNvPr id="32" name="Group 31">
              <a:extLst>
                <a:ext uri="{FF2B5EF4-FFF2-40B4-BE49-F238E27FC236}">
                  <a16:creationId xmlns:a16="http://schemas.microsoft.com/office/drawing/2014/main" id="{C249E7BA-9764-EE4B-A341-8849190DDC01}"/>
                </a:ext>
              </a:extLst>
            </p:cNvPr>
            <p:cNvGrpSpPr/>
            <p:nvPr/>
          </p:nvGrpSpPr>
          <p:grpSpPr>
            <a:xfrm>
              <a:off x="168133" y="5553026"/>
              <a:ext cx="1813650" cy="793062"/>
              <a:chOff x="211822" y="2833757"/>
              <a:chExt cx="1799175" cy="2622415"/>
            </a:xfrm>
          </p:grpSpPr>
          <p:grpSp>
            <p:nvGrpSpPr>
              <p:cNvPr id="33" name="Group 32">
                <a:extLst>
                  <a:ext uri="{FF2B5EF4-FFF2-40B4-BE49-F238E27FC236}">
                    <a16:creationId xmlns:a16="http://schemas.microsoft.com/office/drawing/2014/main" id="{C6BF6014-E621-2C45-874B-93127A97218F}"/>
                  </a:ext>
                </a:extLst>
              </p:cNvPr>
              <p:cNvGrpSpPr/>
              <p:nvPr/>
            </p:nvGrpSpPr>
            <p:grpSpPr>
              <a:xfrm>
                <a:off x="211822" y="2833757"/>
                <a:ext cx="1799175" cy="2622415"/>
                <a:chOff x="393434" y="2300983"/>
                <a:chExt cx="1340496" cy="1741026"/>
              </a:xfrm>
              <a:solidFill>
                <a:srgbClr val="131D79"/>
              </a:solidFill>
            </p:grpSpPr>
            <p:sp>
              <p:nvSpPr>
                <p:cNvPr id="35" name="Manual Input 34">
                  <a:extLst>
                    <a:ext uri="{FF2B5EF4-FFF2-40B4-BE49-F238E27FC236}">
                      <a16:creationId xmlns:a16="http://schemas.microsoft.com/office/drawing/2014/main" id="{A14A9483-F153-FC4C-BE02-7C97A3A9F3DC}"/>
                    </a:ext>
                  </a:extLst>
                </p:cNvPr>
                <p:cNvSpPr/>
                <p:nvPr/>
              </p:nvSpPr>
              <p:spPr>
                <a:xfrm rot="5400000">
                  <a:off x="585116" y="2912626"/>
                  <a:ext cx="937701" cy="1321065"/>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101"/>
                    <a:gd name="connsiteY0" fmla="*/ 931 h 10000"/>
                    <a:gd name="connsiteX1" fmla="*/ 10101 w 10101"/>
                    <a:gd name="connsiteY1" fmla="*/ 0 h 10000"/>
                    <a:gd name="connsiteX2" fmla="*/ 10101 w 10101"/>
                    <a:gd name="connsiteY2" fmla="*/ 10000 h 10000"/>
                    <a:gd name="connsiteX3" fmla="*/ 101 w 10101"/>
                    <a:gd name="connsiteY3" fmla="*/ 10000 h 10000"/>
                    <a:gd name="connsiteX4" fmla="*/ 0 w 10101"/>
                    <a:gd name="connsiteY4" fmla="*/ 931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01" h="10000">
                      <a:moveTo>
                        <a:pt x="0" y="931"/>
                      </a:moveTo>
                      <a:lnTo>
                        <a:pt x="10101" y="0"/>
                      </a:lnTo>
                      <a:lnTo>
                        <a:pt x="10101" y="10000"/>
                      </a:lnTo>
                      <a:lnTo>
                        <a:pt x="101" y="10000"/>
                      </a:lnTo>
                      <a:cubicBezTo>
                        <a:pt x="67" y="6977"/>
                        <a:pt x="34" y="3954"/>
                        <a:pt x="0" y="931"/>
                      </a:cubicBezTo>
                      <a:close/>
                    </a:path>
                  </a:pathLst>
                </a:custGeom>
                <a:solidFill>
                  <a:srgbClr val="D7883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2438" dirty="0"/>
                </a:p>
              </p:txBody>
            </p:sp>
            <p:sp>
              <p:nvSpPr>
                <p:cNvPr id="36" name="Manual Input 35">
                  <a:extLst>
                    <a:ext uri="{FF2B5EF4-FFF2-40B4-BE49-F238E27FC236}">
                      <a16:creationId xmlns:a16="http://schemas.microsoft.com/office/drawing/2014/main" id="{638BC516-4348-8841-8687-268CB4E25259}"/>
                    </a:ext>
                  </a:extLst>
                </p:cNvPr>
                <p:cNvSpPr/>
                <p:nvPr/>
              </p:nvSpPr>
              <p:spPr>
                <a:xfrm rot="5400000" flipH="1">
                  <a:off x="619394" y="2075023"/>
                  <a:ext cx="888575" cy="1340496"/>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593 w 10000"/>
                    <a:gd name="connsiteY0" fmla="*/ 1061 h 10000"/>
                    <a:gd name="connsiteX1" fmla="*/ 10000 w 10000"/>
                    <a:gd name="connsiteY1" fmla="*/ 0 h 10000"/>
                    <a:gd name="connsiteX2" fmla="*/ 10000 w 10000"/>
                    <a:gd name="connsiteY2" fmla="*/ 10000 h 10000"/>
                    <a:gd name="connsiteX3" fmla="*/ 0 w 10000"/>
                    <a:gd name="connsiteY3" fmla="*/ 10000 h 10000"/>
                    <a:gd name="connsiteX4" fmla="*/ 593 w 10000"/>
                    <a:gd name="connsiteY4" fmla="*/ 1061 h 10000"/>
                    <a:gd name="connsiteX0" fmla="*/ 395 w 10000"/>
                    <a:gd name="connsiteY0" fmla="*/ 1089 h 10000"/>
                    <a:gd name="connsiteX1" fmla="*/ 10000 w 10000"/>
                    <a:gd name="connsiteY1" fmla="*/ 0 h 10000"/>
                    <a:gd name="connsiteX2" fmla="*/ 10000 w 10000"/>
                    <a:gd name="connsiteY2" fmla="*/ 10000 h 10000"/>
                    <a:gd name="connsiteX3" fmla="*/ 0 w 10000"/>
                    <a:gd name="connsiteY3" fmla="*/ 10000 h 10000"/>
                    <a:gd name="connsiteX4" fmla="*/ 395 w 10000"/>
                    <a:gd name="connsiteY4" fmla="*/ 1089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395" y="1089"/>
                      </a:moveTo>
                      <a:lnTo>
                        <a:pt x="10000" y="0"/>
                      </a:lnTo>
                      <a:lnTo>
                        <a:pt x="10000" y="10000"/>
                      </a:lnTo>
                      <a:lnTo>
                        <a:pt x="0" y="10000"/>
                      </a:lnTo>
                      <a:cubicBezTo>
                        <a:pt x="198" y="7020"/>
                        <a:pt x="197" y="4069"/>
                        <a:pt x="395" y="1089"/>
                      </a:cubicBezTo>
                      <a:close/>
                    </a:path>
                  </a:pathLst>
                </a:custGeom>
                <a:solidFill>
                  <a:srgbClr val="D7883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2438" dirty="0"/>
                </a:p>
              </p:txBody>
            </p:sp>
          </p:grpSp>
          <p:sp>
            <p:nvSpPr>
              <p:cNvPr id="34" name="TextBox 33">
                <a:extLst>
                  <a:ext uri="{FF2B5EF4-FFF2-40B4-BE49-F238E27FC236}">
                    <a16:creationId xmlns:a16="http://schemas.microsoft.com/office/drawing/2014/main" id="{65F5AED7-C748-924E-8910-C94319F373BF}"/>
                  </a:ext>
                </a:extLst>
              </p:cNvPr>
              <p:cNvSpPr txBox="1"/>
              <p:nvPr/>
            </p:nvSpPr>
            <p:spPr>
              <a:xfrm>
                <a:off x="383842" y="3351867"/>
                <a:ext cx="1349190" cy="1730130"/>
              </a:xfrm>
              <a:prstGeom prst="rect">
                <a:avLst/>
              </a:prstGeom>
              <a:noFill/>
            </p:spPr>
            <p:txBody>
              <a:bodyPr wrap="square" rtlCol="0">
                <a:spAutoFit/>
              </a:bodyPr>
              <a:lstStyle/>
              <a:p>
                <a:r>
                  <a:rPr lang="en-GB"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Other digital services</a:t>
                </a:r>
              </a:p>
            </p:txBody>
          </p:sp>
        </p:grpSp>
        <p:grpSp>
          <p:nvGrpSpPr>
            <p:cNvPr id="22" name="Group 21">
              <a:extLst>
                <a:ext uri="{FF2B5EF4-FFF2-40B4-BE49-F238E27FC236}">
                  <a16:creationId xmlns:a16="http://schemas.microsoft.com/office/drawing/2014/main" id="{14BD4618-307F-6249-82A8-2C3A0C4BCD80}"/>
                </a:ext>
              </a:extLst>
            </p:cNvPr>
            <p:cNvGrpSpPr/>
            <p:nvPr/>
          </p:nvGrpSpPr>
          <p:grpSpPr>
            <a:xfrm>
              <a:off x="185419" y="857349"/>
              <a:ext cx="1803502" cy="3511870"/>
              <a:chOff x="140878" y="-561703"/>
              <a:chExt cx="1876268" cy="4322244"/>
            </a:xfrm>
          </p:grpSpPr>
          <p:grpSp>
            <p:nvGrpSpPr>
              <p:cNvPr id="23" name="Group 22">
                <a:extLst>
                  <a:ext uri="{FF2B5EF4-FFF2-40B4-BE49-F238E27FC236}">
                    <a16:creationId xmlns:a16="http://schemas.microsoft.com/office/drawing/2014/main" id="{83AD8A23-39B8-2146-BFB4-B423DC1C3D4B}"/>
                  </a:ext>
                </a:extLst>
              </p:cNvPr>
              <p:cNvGrpSpPr/>
              <p:nvPr/>
            </p:nvGrpSpPr>
            <p:grpSpPr>
              <a:xfrm>
                <a:off x="140878" y="-561703"/>
                <a:ext cx="1876268" cy="4322244"/>
                <a:chOff x="340576" y="46730"/>
                <a:chExt cx="1397936" cy="2869547"/>
              </a:xfrm>
              <a:solidFill>
                <a:srgbClr val="131D79"/>
              </a:solidFill>
            </p:grpSpPr>
            <p:sp>
              <p:nvSpPr>
                <p:cNvPr id="25" name="Manual Input 24">
                  <a:extLst>
                    <a:ext uri="{FF2B5EF4-FFF2-40B4-BE49-F238E27FC236}">
                      <a16:creationId xmlns:a16="http://schemas.microsoft.com/office/drawing/2014/main" id="{224A23DF-7B53-1A4B-B6FF-E40B347E6FDF}"/>
                    </a:ext>
                  </a:extLst>
                </p:cNvPr>
                <p:cNvSpPr/>
                <p:nvPr/>
              </p:nvSpPr>
              <p:spPr>
                <a:xfrm rot="5400000">
                  <a:off x="353750" y="1531514"/>
                  <a:ext cx="1372020" cy="1397505"/>
                </a:xfrm>
                <a:prstGeom prst="flowChartManualInput">
                  <a:avLst/>
                </a:prstGeom>
                <a:solidFill>
                  <a:srgbClr val="152185"/>
                </a:solidFill>
                <a:ln>
                  <a:solidFill>
                    <a:srgbClr val="131D7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2438" dirty="0"/>
                </a:p>
              </p:txBody>
            </p:sp>
            <p:sp>
              <p:nvSpPr>
                <p:cNvPr id="26" name="Manual Input 25">
                  <a:extLst>
                    <a:ext uri="{FF2B5EF4-FFF2-40B4-BE49-F238E27FC236}">
                      <a16:creationId xmlns:a16="http://schemas.microsoft.com/office/drawing/2014/main" id="{7372EEB2-55B3-E24F-AD14-235C2C34CEAC}"/>
                    </a:ext>
                  </a:extLst>
                </p:cNvPr>
                <p:cNvSpPr/>
                <p:nvPr/>
              </p:nvSpPr>
              <p:spPr>
                <a:xfrm rot="5400000" flipH="1">
                  <a:off x="324856" y="62450"/>
                  <a:ext cx="1428946" cy="1397506"/>
                </a:xfrm>
                <a:prstGeom prst="flowChartManualInput">
                  <a:avLst/>
                </a:prstGeom>
                <a:solidFill>
                  <a:srgbClr val="131D79"/>
                </a:solidFill>
                <a:ln>
                  <a:solidFill>
                    <a:srgbClr val="131D7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2438" dirty="0"/>
                </a:p>
              </p:txBody>
            </p:sp>
          </p:grpSp>
          <p:sp>
            <p:nvSpPr>
              <p:cNvPr id="24" name="TextBox 23">
                <a:extLst>
                  <a:ext uri="{FF2B5EF4-FFF2-40B4-BE49-F238E27FC236}">
                    <a16:creationId xmlns:a16="http://schemas.microsoft.com/office/drawing/2014/main" id="{60258F07-68E4-2844-B0F2-DA1EC1B31613}"/>
                  </a:ext>
                </a:extLst>
              </p:cNvPr>
              <p:cNvSpPr txBox="1"/>
              <p:nvPr/>
            </p:nvSpPr>
            <p:spPr>
              <a:xfrm>
                <a:off x="185655" y="1282704"/>
                <a:ext cx="1786135" cy="378797"/>
              </a:xfrm>
              <a:prstGeom prst="rect">
                <a:avLst/>
              </a:prstGeom>
              <a:noFill/>
            </p:spPr>
            <p:txBody>
              <a:bodyPr wrap="square" rtlCol="0">
                <a:spAutoFit/>
              </a:bodyPr>
              <a:lstStyle/>
              <a:p>
                <a:r>
                  <a:rPr lang="en-GB"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Mediate</a:t>
                </a:r>
                <a:r>
                  <a:rPr lang="en-GB" sz="1200" b="1" dirty="0">
                    <a:solidFill>
                      <a:schemeClr val="bg1"/>
                    </a:solidFill>
                    <a:latin typeface="Noto Sans" panose="020B0502040504020204" pitchFamily="34" charset="0"/>
                    <a:ea typeface="Noto Sans" panose="020B0502040504020204" pitchFamily="34" charset="0"/>
                    <a:cs typeface="Noto Sans" panose="020B0502040504020204" pitchFamily="34" charset="0"/>
                  </a:rPr>
                  <a:t> </a:t>
                </a:r>
                <a:r>
                  <a:rPr lang="en-GB" sz="1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work</a:t>
                </a:r>
              </a:p>
            </p:txBody>
          </p:sp>
        </p:grpSp>
        <p:sp>
          <p:nvSpPr>
            <p:cNvPr id="72" name="TextBox 71">
              <a:extLst>
                <a:ext uri="{FF2B5EF4-FFF2-40B4-BE49-F238E27FC236}">
                  <a16:creationId xmlns:a16="http://schemas.microsoft.com/office/drawing/2014/main" id="{BCB12262-FE76-A44D-9983-BA0CA87EF24C}"/>
                </a:ext>
              </a:extLst>
            </p:cNvPr>
            <p:cNvSpPr txBox="1"/>
            <p:nvPr/>
          </p:nvSpPr>
          <p:spPr>
            <a:xfrm>
              <a:off x="2122764" y="2507302"/>
              <a:ext cx="2317196" cy="307777"/>
            </a:xfrm>
            <a:prstGeom prst="rect">
              <a:avLst/>
            </a:prstGeom>
            <a:noFill/>
          </p:spPr>
          <p:txBody>
            <a:bodyPr wrap="square" rtlCol="0">
              <a:spAutoFit/>
            </a:bodyPr>
            <a:lstStyle/>
            <a:p>
              <a:r>
                <a:rPr lang="en-GB" sz="1400" b="1" spc="-20" dirty="0">
                  <a:solidFill>
                    <a:srgbClr val="131D79"/>
                  </a:solidFill>
                  <a:latin typeface="Noto Sans" panose="020B0502040504020204" pitchFamily="34" charset="0"/>
                  <a:ea typeface="Noto Sans" panose="020B0502040504020204" pitchFamily="34" charset="0"/>
                  <a:cs typeface="Noto Sans" panose="020B0502040504020204" pitchFamily="34" charset="0"/>
                </a:rPr>
                <a:t>Digital labour platforms</a:t>
              </a:r>
            </a:p>
          </p:txBody>
        </p:sp>
        <p:sp>
          <p:nvSpPr>
            <p:cNvPr id="75" name="TextBox 74">
              <a:extLst>
                <a:ext uri="{FF2B5EF4-FFF2-40B4-BE49-F238E27FC236}">
                  <a16:creationId xmlns:a16="http://schemas.microsoft.com/office/drawing/2014/main" id="{15AE0BB0-E398-F844-89C5-44C88D2A891C}"/>
                </a:ext>
              </a:extLst>
            </p:cNvPr>
            <p:cNvSpPr txBox="1"/>
            <p:nvPr/>
          </p:nvSpPr>
          <p:spPr>
            <a:xfrm>
              <a:off x="2461253" y="1561367"/>
              <a:ext cx="2926134" cy="292388"/>
            </a:xfrm>
            <a:prstGeom prst="rect">
              <a:avLst/>
            </a:prstGeom>
            <a:noFill/>
          </p:spPr>
          <p:txBody>
            <a:bodyPr wrap="square" rtlCol="0">
              <a:spAutoFit/>
            </a:bodyPr>
            <a:lstStyle/>
            <a:p>
              <a:r>
                <a:rPr lang="en-GB" sz="1300" dirty="0">
                  <a:solidFill>
                    <a:srgbClr val="152185"/>
                  </a:solidFill>
                  <a:latin typeface="Noto Sans" panose="020B0502040504020204" pitchFamily="34" charset="0"/>
                  <a:ea typeface="Noto Sans" panose="020B0502040504020204" pitchFamily="34" charset="0"/>
                  <a:cs typeface="Noto Sans" panose="020B0502040504020204" pitchFamily="34" charset="0"/>
                </a:rPr>
                <a:t>Online web-based platforms</a:t>
              </a:r>
            </a:p>
          </p:txBody>
        </p:sp>
        <p:sp>
          <p:nvSpPr>
            <p:cNvPr id="76" name="TextBox 75">
              <a:extLst>
                <a:ext uri="{FF2B5EF4-FFF2-40B4-BE49-F238E27FC236}">
                  <a16:creationId xmlns:a16="http://schemas.microsoft.com/office/drawing/2014/main" id="{B06EF62D-72F0-0940-A268-E329B43C3659}"/>
                </a:ext>
              </a:extLst>
            </p:cNvPr>
            <p:cNvSpPr txBox="1"/>
            <p:nvPr/>
          </p:nvSpPr>
          <p:spPr>
            <a:xfrm>
              <a:off x="2461253" y="3405787"/>
              <a:ext cx="2317196" cy="292388"/>
            </a:xfrm>
            <a:prstGeom prst="rect">
              <a:avLst/>
            </a:prstGeom>
            <a:noFill/>
          </p:spPr>
          <p:txBody>
            <a:bodyPr wrap="square" rtlCol="0">
              <a:spAutoFit/>
            </a:bodyPr>
            <a:lstStyle/>
            <a:p>
              <a:r>
                <a:rPr lang="en-GB" sz="1300" dirty="0">
                  <a:solidFill>
                    <a:srgbClr val="152185"/>
                  </a:solidFill>
                  <a:latin typeface="Noto Sans" panose="020B0502040504020204" pitchFamily="34" charset="0"/>
                  <a:ea typeface="Noto Sans" panose="020B0502040504020204" pitchFamily="34" charset="0"/>
                  <a:cs typeface="Noto Sans" panose="020B0502040504020204" pitchFamily="34" charset="0"/>
                </a:rPr>
                <a:t>Location-based platforms</a:t>
              </a:r>
            </a:p>
          </p:txBody>
        </p:sp>
        <p:grpSp>
          <p:nvGrpSpPr>
            <p:cNvPr id="223" name="Group 222">
              <a:extLst>
                <a:ext uri="{FF2B5EF4-FFF2-40B4-BE49-F238E27FC236}">
                  <a16:creationId xmlns:a16="http://schemas.microsoft.com/office/drawing/2014/main" id="{1DC3BDAC-6793-1344-A99E-126D1524F274}"/>
                </a:ext>
              </a:extLst>
            </p:cNvPr>
            <p:cNvGrpSpPr/>
            <p:nvPr/>
          </p:nvGrpSpPr>
          <p:grpSpPr>
            <a:xfrm>
              <a:off x="4970550" y="1091247"/>
              <a:ext cx="3676515" cy="1143229"/>
              <a:chOff x="5023118" y="1047280"/>
              <a:chExt cx="3676515" cy="1183096"/>
            </a:xfrm>
          </p:grpSpPr>
          <p:grpSp>
            <p:nvGrpSpPr>
              <p:cNvPr id="224" name="Group 223">
                <a:extLst>
                  <a:ext uri="{FF2B5EF4-FFF2-40B4-BE49-F238E27FC236}">
                    <a16:creationId xmlns:a16="http://schemas.microsoft.com/office/drawing/2014/main" id="{B918860B-A891-6544-83D2-5A612E5984A6}"/>
                  </a:ext>
                </a:extLst>
              </p:cNvPr>
              <p:cNvGrpSpPr/>
              <p:nvPr/>
            </p:nvGrpSpPr>
            <p:grpSpPr>
              <a:xfrm>
                <a:off x="5023118" y="1453828"/>
                <a:ext cx="2555464" cy="776548"/>
                <a:chOff x="5025806" y="1460109"/>
                <a:chExt cx="2555464" cy="776548"/>
              </a:xfrm>
            </p:grpSpPr>
            <p:sp>
              <p:nvSpPr>
                <p:cNvPr id="237" name="TextBox 236">
                  <a:extLst>
                    <a:ext uri="{FF2B5EF4-FFF2-40B4-BE49-F238E27FC236}">
                      <a16:creationId xmlns:a16="http://schemas.microsoft.com/office/drawing/2014/main" id="{6CE9F647-6FB7-204B-81FC-093B47A1CA55}"/>
                    </a:ext>
                  </a:extLst>
                </p:cNvPr>
                <p:cNvSpPr txBox="1"/>
                <p:nvPr/>
              </p:nvSpPr>
              <p:spPr>
                <a:xfrm>
                  <a:off x="5035464" y="1460109"/>
                  <a:ext cx="2545806" cy="270733"/>
                </a:xfrm>
                <a:prstGeom prst="rect">
                  <a:avLst/>
                </a:prstGeom>
                <a:noFill/>
              </p:spPr>
              <p:txBody>
                <a:bodyPr wrap="square" rtlCol="0">
                  <a:spAutoFit/>
                </a:bodyPr>
                <a:lstStyle/>
                <a:p>
                  <a:r>
                    <a:rPr lang="en-GB" sz="1100" dirty="0">
                      <a:solidFill>
                        <a:srgbClr val="152185"/>
                      </a:solidFill>
                      <a:latin typeface="Noto Sans" panose="020B0502040504020204" pitchFamily="34" charset="0"/>
                      <a:ea typeface="Noto Sans" panose="020B0502040504020204" pitchFamily="34" charset="0"/>
                      <a:cs typeface="Noto Sans" panose="020B0502040504020204" pitchFamily="34" charset="0"/>
                    </a:rPr>
                    <a:t>Microtask</a:t>
                  </a:r>
                </a:p>
              </p:txBody>
            </p:sp>
            <p:sp>
              <p:nvSpPr>
                <p:cNvPr id="233" name="TextBox 232">
                  <a:extLst>
                    <a:ext uri="{FF2B5EF4-FFF2-40B4-BE49-F238E27FC236}">
                      <a16:creationId xmlns:a16="http://schemas.microsoft.com/office/drawing/2014/main" id="{B8E379B6-52D0-084E-ACA1-48CE89E6FA0F}"/>
                    </a:ext>
                  </a:extLst>
                </p:cNvPr>
                <p:cNvSpPr txBox="1"/>
                <p:nvPr/>
              </p:nvSpPr>
              <p:spPr>
                <a:xfrm>
                  <a:off x="5025806" y="1965924"/>
                  <a:ext cx="2545806" cy="270733"/>
                </a:xfrm>
                <a:prstGeom prst="rect">
                  <a:avLst/>
                </a:prstGeom>
                <a:noFill/>
              </p:spPr>
              <p:txBody>
                <a:bodyPr wrap="square" rtlCol="0">
                  <a:spAutoFit/>
                </a:bodyPr>
                <a:lstStyle/>
                <a:p>
                  <a:r>
                    <a:rPr lang="en-GB" sz="1100" dirty="0">
                      <a:solidFill>
                        <a:srgbClr val="152185"/>
                      </a:solidFill>
                      <a:latin typeface="Noto Sans" panose="020B0502040504020204" pitchFamily="34" charset="0"/>
                      <a:ea typeface="Noto Sans" panose="020B0502040504020204" pitchFamily="34" charset="0"/>
                      <a:cs typeface="Noto Sans" panose="020B0502040504020204" pitchFamily="34" charset="0"/>
                    </a:rPr>
                    <a:t>Legal and Patent Services</a:t>
                  </a:r>
                </a:p>
              </p:txBody>
            </p:sp>
          </p:grpSp>
          <p:cxnSp>
            <p:nvCxnSpPr>
              <p:cNvPr id="225" name="Straight Arrow Connector 224">
                <a:extLst>
                  <a:ext uri="{FF2B5EF4-FFF2-40B4-BE49-F238E27FC236}">
                    <a16:creationId xmlns:a16="http://schemas.microsoft.com/office/drawing/2014/main" id="{3C512A31-CA78-E64D-B961-2468A117069E}"/>
                  </a:ext>
                </a:extLst>
              </p:cNvPr>
              <p:cNvCxnSpPr>
                <a:cxnSpLocks/>
              </p:cNvCxnSpPr>
              <p:nvPr/>
            </p:nvCxnSpPr>
            <p:spPr>
              <a:xfrm>
                <a:off x="5919968" y="1047280"/>
                <a:ext cx="2779665" cy="0"/>
              </a:xfrm>
              <a:prstGeom prst="straightConnector1">
                <a:avLst/>
              </a:prstGeom>
              <a:ln w="12700">
                <a:solidFill>
                  <a:srgbClr val="131D79"/>
                </a:solidFill>
                <a:tailEnd type="oval"/>
              </a:ln>
            </p:spPr>
            <p:style>
              <a:lnRef idx="1">
                <a:schemeClr val="accent1"/>
              </a:lnRef>
              <a:fillRef idx="0">
                <a:schemeClr val="accent1"/>
              </a:fillRef>
              <a:effectRef idx="0">
                <a:schemeClr val="accent1"/>
              </a:effectRef>
              <a:fontRef idx="minor">
                <a:schemeClr val="tx1"/>
              </a:fontRef>
            </p:style>
          </p:cxnSp>
          <p:cxnSp>
            <p:nvCxnSpPr>
              <p:cNvPr id="226" name="Straight Arrow Connector 225">
                <a:extLst>
                  <a:ext uri="{FF2B5EF4-FFF2-40B4-BE49-F238E27FC236}">
                    <a16:creationId xmlns:a16="http://schemas.microsoft.com/office/drawing/2014/main" id="{3CBEAF69-3F05-C341-91D2-1D1AE9489175}"/>
                  </a:ext>
                </a:extLst>
              </p:cNvPr>
              <p:cNvCxnSpPr>
                <a:cxnSpLocks/>
              </p:cNvCxnSpPr>
              <p:nvPr/>
            </p:nvCxnSpPr>
            <p:spPr>
              <a:xfrm flipV="1">
                <a:off x="5870438" y="1565205"/>
                <a:ext cx="2829195" cy="5665"/>
              </a:xfrm>
              <a:prstGeom prst="straightConnector1">
                <a:avLst/>
              </a:prstGeom>
              <a:ln w="12700">
                <a:solidFill>
                  <a:srgbClr val="131D79"/>
                </a:solidFill>
                <a:tailEnd type="oval"/>
              </a:ln>
            </p:spPr>
            <p:style>
              <a:lnRef idx="1">
                <a:schemeClr val="accent1"/>
              </a:lnRef>
              <a:fillRef idx="0">
                <a:schemeClr val="accent1"/>
              </a:fillRef>
              <a:effectRef idx="0">
                <a:schemeClr val="accent1"/>
              </a:effectRef>
              <a:fontRef idx="minor">
                <a:schemeClr val="tx1"/>
              </a:fontRef>
            </p:style>
          </p:cxnSp>
          <p:cxnSp>
            <p:nvCxnSpPr>
              <p:cNvPr id="228" name="Straight Arrow Connector 227">
                <a:extLst>
                  <a:ext uri="{FF2B5EF4-FFF2-40B4-BE49-F238E27FC236}">
                    <a16:creationId xmlns:a16="http://schemas.microsoft.com/office/drawing/2014/main" id="{7B123D30-573C-2849-A3AA-E851514C08EF}"/>
                  </a:ext>
                </a:extLst>
              </p:cNvPr>
              <p:cNvCxnSpPr>
                <a:cxnSpLocks/>
              </p:cNvCxnSpPr>
              <p:nvPr/>
            </p:nvCxnSpPr>
            <p:spPr>
              <a:xfrm>
                <a:off x="7285035" y="1309805"/>
                <a:ext cx="1414598" cy="0"/>
              </a:xfrm>
              <a:prstGeom prst="straightConnector1">
                <a:avLst/>
              </a:prstGeom>
              <a:ln w="12700">
                <a:solidFill>
                  <a:srgbClr val="131D79"/>
                </a:solidFill>
                <a:tailEnd type="oval"/>
              </a:ln>
            </p:spPr>
            <p:style>
              <a:lnRef idx="1">
                <a:schemeClr val="accent1"/>
              </a:lnRef>
              <a:fillRef idx="0">
                <a:schemeClr val="accent1"/>
              </a:fillRef>
              <a:effectRef idx="0">
                <a:schemeClr val="accent1"/>
              </a:effectRef>
              <a:fontRef idx="minor">
                <a:schemeClr val="tx1"/>
              </a:fontRef>
            </p:style>
          </p:cxnSp>
        </p:grpSp>
        <p:grpSp>
          <p:nvGrpSpPr>
            <p:cNvPr id="274" name="Group 273">
              <a:extLst>
                <a:ext uri="{FF2B5EF4-FFF2-40B4-BE49-F238E27FC236}">
                  <a16:creationId xmlns:a16="http://schemas.microsoft.com/office/drawing/2014/main" id="{9B75E9FE-7205-9A49-958F-99447E6A3000}"/>
                </a:ext>
              </a:extLst>
            </p:cNvPr>
            <p:cNvGrpSpPr/>
            <p:nvPr/>
          </p:nvGrpSpPr>
          <p:grpSpPr>
            <a:xfrm>
              <a:off x="4947696" y="966413"/>
              <a:ext cx="3699369" cy="3373829"/>
              <a:chOff x="5000264" y="133817"/>
              <a:chExt cx="3699369" cy="3213076"/>
            </a:xfrm>
          </p:grpSpPr>
          <p:grpSp>
            <p:nvGrpSpPr>
              <p:cNvPr id="275" name="Group 274">
                <a:extLst>
                  <a:ext uri="{FF2B5EF4-FFF2-40B4-BE49-F238E27FC236}">
                    <a16:creationId xmlns:a16="http://schemas.microsoft.com/office/drawing/2014/main" id="{D8DB08A1-FDD7-3041-AA16-8ECCEA21E0DB}"/>
                  </a:ext>
                </a:extLst>
              </p:cNvPr>
              <p:cNvGrpSpPr/>
              <p:nvPr/>
            </p:nvGrpSpPr>
            <p:grpSpPr>
              <a:xfrm>
                <a:off x="5000264" y="133817"/>
                <a:ext cx="2563318" cy="3213076"/>
                <a:chOff x="5002952" y="140098"/>
                <a:chExt cx="2563318" cy="3213076"/>
              </a:xfrm>
            </p:grpSpPr>
            <p:grpSp>
              <p:nvGrpSpPr>
                <p:cNvPr id="282" name="Group 281">
                  <a:extLst>
                    <a:ext uri="{FF2B5EF4-FFF2-40B4-BE49-F238E27FC236}">
                      <a16:creationId xmlns:a16="http://schemas.microsoft.com/office/drawing/2014/main" id="{1520D4B3-A659-5546-AB56-9A4B03445179}"/>
                    </a:ext>
                  </a:extLst>
                </p:cNvPr>
                <p:cNvGrpSpPr/>
                <p:nvPr/>
              </p:nvGrpSpPr>
              <p:grpSpPr>
                <a:xfrm>
                  <a:off x="5010629" y="140098"/>
                  <a:ext cx="2555641" cy="1552536"/>
                  <a:chOff x="5330669" y="138862"/>
                  <a:chExt cx="2555641" cy="1552536"/>
                </a:xfrm>
              </p:grpSpPr>
              <p:sp>
                <p:nvSpPr>
                  <p:cNvPr id="288" name="TextBox 287">
                    <a:extLst>
                      <a:ext uri="{FF2B5EF4-FFF2-40B4-BE49-F238E27FC236}">
                        <a16:creationId xmlns:a16="http://schemas.microsoft.com/office/drawing/2014/main" id="{502F40B3-5E54-714B-988F-9785A813AEC4}"/>
                      </a:ext>
                    </a:extLst>
                  </p:cNvPr>
                  <p:cNvSpPr txBox="1"/>
                  <p:nvPr/>
                </p:nvSpPr>
                <p:spPr>
                  <a:xfrm>
                    <a:off x="5330669" y="1442253"/>
                    <a:ext cx="2545806" cy="249145"/>
                  </a:xfrm>
                  <a:prstGeom prst="rect">
                    <a:avLst/>
                  </a:prstGeom>
                  <a:noFill/>
                </p:spPr>
                <p:txBody>
                  <a:bodyPr wrap="square" rtlCol="0">
                    <a:spAutoFit/>
                  </a:bodyPr>
                  <a:lstStyle/>
                  <a:p>
                    <a:r>
                      <a:rPr lang="en-GB" sz="1100" dirty="0">
                        <a:solidFill>
                          <a:srgbClr val="152185"/>
                        </a:solidFill>
                        <a:latin typeface="Noto Sans" panose="020B0502040504020204" pitchFamily="34" charset="0"/>
                        <a:ea typeface="Noto Sans" panose="020B0502040504020204" pitchFamily="34" charset="0"/>
                        <a:cs typeface="Noto Sans" panose="020B0502040504020204" pitchFamily="34" charset="0"/>
                      </a:rPr>
                      <a:t>Medical consultation</a:t>
                    </a:r>
                  </a:p>
                </p:txBody>
              </p:sp>
              <p:sp>
                <p:nvSpPr>
                  <p:cNvPr id="299" name="TextBox 298">
                    <a:extLst>
                      <a:ext uri="{FF2B5EF4-FFF2-40B4-BE49-F238E27FC236}">
                        <a16:creationId xmlns:a16="http://schemas.microsoft.com/office/drawing/2014/main" id="{7F4ECB0A-F5A6-D94D-BA54-4958960BF78F}"/>
                      </a:ext>
                    </a:extLst>
                  </p:cNvPr>
                  <p:cNvSpPr txBox="1"/>
                  <p:nvPr/>
                </p:nvSpPr>
                <p:spPr>
                  <a:xfrm>
                    <a:off x="5340504" y="138862"/>
                    <a:ext cx="2545806" cy="249145"/>
                  </a:xfrm>
                  <a:prstGeom prst="rect">
                    <a:avLst/>
                  </a:prstGeom>
                  <a:noFill/>
                </p:spPr>
                <p:txBody>
                  <a:bodyPr wrap="square" rtlCol="0">
                    <a:spAutoFit/>
                  </a:bodyPr>
                  <a:lstStyle/>
                  <a:p>
                    <a:r>
                      <a:rPr lang="en-GB" sz="1100" dirty="0">
                        <a:solidFill>
                          <a:srgbClr val="152185"/>
                        </a:solidFill>
                        <a:latin typeface="Noto Sans" panose="020B0502040504020204" pitchFamily="34" charset="0"/>
                        <a:ea typeface="Noto Sans" panose="020B0502040504020204" pitchFamily="34" charset="0"/>
                        <a:cs typeface="Noto Sans" panose="020B0502040504020204" pitchFamily="34" charset="0"/>
                      </a:rPr>
                      <a:t>Education </a:t>
                    </a:r>
                  </a:p>
                </p:txBody>
              </p:sp>
            </p:grpSp>
            <p:grpSp>
              <p:nvGrpSpPr>
                <p:cNvPr id="283" name="Group 282">
                  <a:extLst>
                    <a:ext uri="{FF2B5EF4-FFF2-40B4-BE49-F238E27FC236}">
                      <a16:creationId xmlns:a16="http://schemas.microsoft.com/office/drawing/2014/main" id="{6B4C727D-F442-084E-BE4F-8F638D8CD30C}"/>
                    </a:ext>
                  </a:extLst>
                </p:cNvPr>
                <p:cNvGrpSpPr/>
                <p:nvPr/>
              </p:nvGrpSpPr>
              <p:grpSpPr>
                <a:xfrm>
                  <a:off x="5002952" y="2120672"/>
                  <a:ext cx="2553483" cy="1232502"/>
                  <a:chOff x="5002952" y="2120672"/>
                  <a:chExt cx="2553483" cy="1232502"/>
                </a:xfrm>
              </p:grpSpPr>
              <p:sp>
                <p:nvSpPr>
                  <p:cNvPr id="284" name="TextBox 283">
                    <a:extLst>
                      <a:ext uri="{FF2B5EF4-FFF2-40B4-BE49-F238E27FC236}">
                        <a16:creationId xmlns:a16="http://schemas.microsoft.com/office/drawing/2014/main" id="{C6459EF6-3BDD-304F-8C9D-FC2483E8E386}"/>
                      </a:ext>
                    </a:extLst>
                  </p:cNvPr>
                  <p:cNvSpPr txBox="1"/>
                  <p:nvPr/>
                </p:nvSpPr>
                <p:spPr>
                  <a:xfrm>
                    <a:off x="5002952" y="2120672"/>
                    <a:ext cx="2545806" cy="249145"/>
                  </a:xfrm>
                  <a:prstGeom prst="rect">
                    <a:avLst/>
                  </a:prstGeom>
                  <a:noFill/>
                </p:spPr>
                <p:txBody>
                  <a:bodyPr wrap="square" rtlCol="0">
                    <a:spAutoFit/>
                  </a:bodyPr>
                  <a:lstStyle/>
                  <a:p>
                    <a:r>
                      <a:rPr lang="en-GB" sz="1100" dirty="0">
                        <a:solidFill>
                          <a:srgbClr val="152185"/>
                        </a:solidFill>
                        <a:latin typeface="Noto Sans" panose="020B0502040504020204" pitchFamily="34" charset="0"/>
                        <a:ea typeface="Noto Sans" panose="020B0502040504020204" pitchFamily="34" charset="0"/>
                        <a:cs typeface="Noto Sans" panose="020B0502040504020204" pitchFamily="34" charset="0"/>
                      </a:rPr>
                      <a:t>Personal  services</a:t>
                    </a:r>
                  </a:p>
                </p:txBody>
              </p:sp>
              <p:sp>
                <p:nvSpPr>
                  <p:cNvPr id="285" name="TextBox 284">
                    <a:extLst>
                      <a:ext uri="{FF2B5EF4-FFF2-40B4-BE49-F238E27FC236}">
                        <a16:creationId xmlns:a16="http://schemas.microsoft.com/office/drawing/2014/main" id="{5BF19F06-BA80-414F-8E41-292F744FA4C4}"/>
                      </a:ext>
                    </a:extLst>
                  </p:cNvPr>
                  <p:cNvSpPr txBox="1"/>
                  <p:nvPr/>
                </p:nvSpPr>
                <p:spPr>
                  <a:xfrm>
                    <a:off x="5003617" y="2612948"/>
                    <a:ext cx="2545806" cy="249145"/>
                  </a:xfrm>
                  <a:prstGeom prst="rect">
                    <a:avLst/>
                  </a:prstGeom>
                  <a:noFill/>
                </p:spPr>
                <p:txBody>
                  <a:bodyPr wrap="square" rtlCol="0">
                    <a:spAutoFit/>
                  </a:bodyPr>
                  <a:lstStyle/>
                  <a:p>
                    <a:r>
                      <a:rPr lang="en-GB" sz="1100" dirty="0">
                        <a:solidFill>
                          <a:srgbClr val="152185"/>
                        </a:solidFill>
                        <a:latin typeface="Noto Sans" panose="020B0502040504020204" pitchFamily="34" charset="0"/>
                        <a:ea typeface="Noto Sans" panose="020B0502040504020204" pitchFamily="34" charset="0"/>
                        <a:cs typeface="Noto Sans" panose="020B0502040504020204" pitchFamily="34" charset="0"/>
                      </a:rPr>
                      <a:t>Logistics and Delivery</a:t>
                    </a:r>
                  </a:p>
                </p:txBody>
              </p:sp>
              <p:sp>
                <p:nvSpPr>
                  <p:cNvPr id="286" name="TextBox 285">
                    <a:extLst>
                      <a:ext uri="{FF2B5EF4-FFF2-40B4-BE49-F238E27FC236}">
                        <a16:creationId xmlns:a16="http://schemas.microsoft.com/office/drawing/2014/main" id="{E4CBEA68-1705-FC49-B2BF-EB0285894664}"/>
                      </a:ext>
                    </a:extLst>
                  </p:cNvPr>
                  <p:cNvSpPr txBox="1"/>
                  <p:nvPr/>
                </p:nvSpPr>
                <p:spPr>
                  <a:xfrm>
                    <a:off x="5010629" y="3104029"/>
                    <a:ext cx="2545806" cy="249145"/>
                  </a:xfrm>
                  <a:prstGeom prst="rect">
                    <a:avLst/>
                  </a:prstGeom>
                  <a:noFill/>
                </p:spPr>
                <p:txBody>
                  <a:bodyPr wrap="square" rtlCol="0">
                    <a:spAutoFit/>
                  </a:bodyPr>
                  <a:lstStyle/>
                  <a:p>
                    <a:r>
                      <a:rPr lang="en-GB" sz="1100" dirty="0">
                        <a:solidFill>
                          <a:srgbClr val="152185"/>
                        </a:solidFill>
                        <a:latin typeface="Noto Sans" panose="020B0502040504020204" pitchFamily="34" charset="0"/>
                        <a:ea typeface="Noto Sans" panose="020B0502040504020204" pitchFamily="34" charset="0"/>
                        <a:cs typeface="Noto Sans" panose="020B0502040504020204" pitchFamily="34" charset="0"/>
                      </a:rPr>
                      <a:t>Healthcare</a:t>
                    </a:r>
                  </a:p>
                </p:txBody>
              </p:sp>
            </p:grpSp>
          </p:grpSp>
          <p:cxnSp>
            <p:nvCxnSpPr>
              <p:cNvPr id="276" name="Straight Arrow Connector 275">
                <a:extLst>
                  <a:ext uri="{FF2B5EF4-FFF2-40B4-BE49-F238E27FC236}">
                    <a16:creationId xmlns:a16="http://schemas.microsoft.com/office/drawing/2014/main" id="{CA165374-83F1-EB46-B83A-237E89A296AA}"/>
                  </a:ext>
                </a:extLst>
              </p:cNvPr>
              <p:cNvCxnSpPr>
                <a:cxnSpLocks/>
              </p:cNvCxnSpPr>
              <p:nvPr/>
            </p:nvCxnSpPr>
            <p:spPr>
              <a:xfrm>
                <a:off x="6824208" y="1217849"/>
                <a:ext cx="1875425" cy="1"/>
              </a:xfrm>
              <a:prstGeom prst="straightConnector1">
                <a:avLst/>
              </a:prstGeom>
              <a:ln w="12700">
                <a:solidFill>
                  <a:srgbClr val="131D79"/>
                </a:solidFill>
                <a:tailEnd type="oval"/>
              </a:ln>
            </p:spPr>
            <p:style>
              <a:lnRef idx="1">
                <a:schemeClr val="accent1"/>
              </a:lnRef>
              <a:fillRef idx="0">
                <a:schemeClr val="accent1"/>
              </a:fillRef>
              <a:effectRef idx="0">
                <a:schemeClr val="accent1"/>
              </a:effectRef>
              <a:fontRef idx="minor">
                <a:schemeClr val="tx1"/>
              </a:fontRef>
            </p:style>
          </p:cxnSp>
          <p:cxnSp>
            <p:nvCxnSpPr>
              <p:cNvPr id="277" name="Straight Arrow Connector 276">
                <a:extLst>
                  <a:ext uri="{FF2B5EF4-FFF2-40B4-BE49-F238E27FC236}">
                    <a16:creationId xmlns:a16="http://schemas.microsoft.com/office/drawing/2014/main" id="{699572B8-929C-9C44-9E79-270A25F69426}"/>
                  </a:ext>
                </a:extLst>
              </p:cNvPr>
              <p:cNvCxnSpPr>
                <a:cxnSpLocks/>
              </p:cNvCxnSpPr>
              <p:nvPr/>
            </p:nvCxnSpPr>
            <p:spPr>
              <a:xfrm>
                <a:off x="6755205" y="1561781"/>
                <a:ext cx="1936385" cy="0"/>
              </a:xfrm>
              <a:prstGeom prst="straightConnector1">
                <a:avLst/>
              </a:prstGeom>
              <a:ln w="12700">
                <a:solidFill>
                  <a:srgbClr val="131D79"/>
                </a:solidFill>
                <a:tailEnd type="oval"/>
              </a:ln>
            </p:spPr>
            <p:style>
              <a:lnRef idx="1">
                <a:schemeClr val="accent1"/>
              </a:lnRef>
              <a:fillRef idx="0">
                <a:schemeClr val="accent1"/>
              </a:fillRef>
              <a:effectRef idx="0">
                <a:schemeClr val="accent1"/>
              </a:effectRef>
              <a:fontRef idx="minor">
                <a:schemeClr val="tx1"/>
              </a:fontRef>
            </p:style>
          </p:cxnSp>
          <p:cxnSp>
            <p:nvCxnSpPr>
              <p:cNvPr id="280" name="Straight Arrow Connector 279">
                <a:extLst>
                  <a:ext uri="{FF2B5EF4-FFF2-40B4-BE49-F238E27FC236}">
                    <a16:creationId xmlns:a16="http://schemas.microsoft.com/office/drawing/2014/main" id="{187AA363-94BD-E146-911D-41562381F872}"/>
                  </a:ext>
                </a:extLst>
              </p:cNvPr>
              <p:cNvCxnSpPr>
                <a:cxnSpLocks/>
              </p:cNvCxnSpPr>
              <p:nvPr/>
            </p:nvCxnSpPr>
            <p:spPr>
              <a:xfrm>
                <a:off x="6569829" y="2275764"/>
                <a:ext cx="2129804" cy="5109"/>
              </a:xfrm>
              <a:prstGeom prst="straightConnector1">
                <a:avLst/>
              </a:prstGeom>
              <a:ln w="12700">
                <a:solidFill>
                  <a:srgbClr val="131D79"/>
                </a:solidFill>
                <a:tailEnd type="oval"/>
              </a:ln>
            </p:spPr>
            <p:style>
              <a:lnRef idx="1">
                <a:schemeClr val="accent1"/>
              </a:lnRef>
              <a:fillRef idx="0">
                <a:schemeClr val="accent1"/>
              </a:fillRef>
              <a:effectRef idx="0">
                <a:schemeClr val="accent1"/>
              </a:effectRef>
              <a:fontRef idx="minor">
                <a:schemeClr val="tx1"/>
              </a:fontRef>
            </p:style>
          </p:cxnSp>
        </p:grpSp>
        <p:sp>
          <p:nvSpPr>
            <p:cNvPr id="315" name="TextBox 314">
              <a:extLst>
                <a:ext uri="{FF2B5EF4-FFF2-40B4-BE49-F238E27FC236}">
                  <a16:creationId xmlns:a16="http://schemas.microsoft.com/office/drawing/2014/main" id="{DC5F8BC8-637C-B145-80B9-9A8FCD715EBD}"/>
                </a:ext>
              </a:extLst>
            </p:cNvPr>
            <p:cNvSpPr txBox="1"/>
            <p:nvPr/>
          </p:nvSpPr>
          <p:spPr>
            <a:xfrm>
              <a:off x="2131545" y="4870677"/>
              <a:ext cx="2976611" cy="307777"/>
            </a:xfrm>
            <a:prstGeom prst="rect">
              <a:avLst/>
            </a:prstGeom>
            <a:noFill/>
          </p:spPr>
          <p:txBody>
            <a:bodyPr wrap="square" rtlCol="0">
              <a:spAutoFit/>
            </a:bodyPr>
            <a:lstStyle/>
            <a:p>
              <a:r>
                <a:rPr lang="en-GB" sz="1400" b="1" spc="-30" dirty="0">
                  <a:solidFill>
                    <a:srgbClr val="54873C"/>
                  </a:solidFill>
                  <a:latin typeface="Noto Sans" panose="020B0502040504020204" pitchFamily="34" charset="0"/>
                  <a:ea typeface="Noto Sans" panose="020B0502040504020204" pitchFamily="34" charset="0"/>
                  <a:cs typeface="Noto Sans" panose="020B0502040504020204" pitchFamily="34" charset="0"/>
                </a:rPr>
                <a:t>B2B and B2C platforms</a:t>
              </a:r>
            </a:p>
          </p:txBody>
        </p:sp>
        <p:grpSp>
          <p:nvGrpSpPr>
            <p:cNvPr id="318" name="Group 317">
              <a:extLst>
                <a:ext uri="{FF2B5EF4-FFF2-40B4-BE49-F238E27FC236}">
                  <a16:creationId xmlns:a16="http://schemas.microsoft.com/office/drawing/2014/main" id="{B0731FDC-F9E9-3F41-BF6E-B3805F7C543F}"/>
                </a:ext>
              </a:extLst>
            </p:cNvPr>
            <p:cNvGrpSpPr/>
            <p:nvPr/>
          </p:nvGrpSpPr>
          <p:grpSpPr>
            <a:xfrm>
              <a:off x="4947696" y="4602025"/>
              <a:ext cx="3990356" cy="796250"/>
              <a:chOff x="5017923" y="2442652"/>
              <a:chExt cx="3990356" cy="824020"/>
            </a:xfrm>
          </p:grpSpPr>
          <p:grpSp>
            <p:nvGrpSpPr>
              <p:cNvPr id="319" name="Group 318">
                <a:extLst>
                  <a:ext uri="{FF2B5EF4-FFF2-40B4-BE49-F238E27FC236}">
                    <a16:creationId xmlns:a16="http://schemas.microsoft.com/office/drawing/2014/main" id="{E9FFCC7E-20FA-5045-9877-123EC6A2D1D6}"/>
                  </a:ext>
                </a:extLst>
              </p:cNvPr>
              <p:cNvGrpSpPr/>
              <p:nvPr/>
            </p:nvGrpSpPr>
            <p:grpSpPr>
              <a:xfrm>
                <a:off x="5017923" y="2442652"/>
                <a:ext cx="3990356" cy="824020"/>
                <a:chOff x="5020611" y="2448933"/>
                <a:chExt cx="3990356" cy="824020"/>
              </a:xfrm>
            </p:grpSpPr>
            <p:grpSp>
              <p:nvGrpSpPr>
                <p:cNvPr id="324" name="Group 323">
                  <a:extLst>
                    <a:ext uri="{FF2B5EF4-FFF2-40B4-BE49-F238E27FC236}">
                      <a16:creationId xmlns:a16="http://schemas.microsoft.com/office/drawing/2014/main" id="{AE6137AE-D98C-B04D-BB9F-D44D4B0E7B7A}"/>
                    </a:ext>
                  </a:extLst>
                </p:cNvPr>
                <p:cNvGrpSpPr/>
                <p:nvPr/>
              </p:nvGrpSpPr>
              <p:grpSpPr>
                <a:xfrm>
                  <a:off x="5020611" y="2448933"/>
                  <a:ext cx="3990356" cy="726360"/>
                  <a:chOff x="5340651" y="2447697"/>
                  <a:chExt cx="3990356" cy="726360"/>
                </a:xfrm>
              </p:grpSpPr>
              <p:sp>
                <p:nvSpPr>
                  <p:cNvPr id="328" name="TextBox 327">
                    <a:extLst>
                      <a:ext uri="{FF2B5EF4-FFF2-40B4-BE49-F238E27FC236}">
                        <a16:creationId xmlns:a16="http://schemas.microsoft.com/office/drawing/2014/main" id="{129CFB97-1C14-2B49-8640-8504BB9CC5A1}"/>
                      </a:ext>
                    </a:extLst>
                  </p:cNvPr>
                  <p:cNvSpPr txBox="1"/>
                  <p:nvPr/>
                </p:nvSpPr>
                <p:spPr>
                  <a:xfrm>
                    <a:off x="5340651" y="2447697"/>
                    <a:ext cx="2545806" cy="445914"/>
                  </a:xfrm>
                  <a:prstGeom prst="rect">
                    <a:avLst/>
                  </a:prstGeom>
                  <a:noFill/>
                </p:spPr>
                <p:txBody>
                  <a:bodyPr wrap="square" rtlCol="0">
                    <a:spAutoFit/>
                  </a:bodyPr>
                  <a:lstStyle/>
                  <a:p>
                    <a:r>
                      <a:rPr lang="en-GB" sz="1100" dirty="0">
                        <a:solidFill>
                          <a:srgbClr val="152185"/>
                        </a:solidFill>
                        <a:latin typeface="Noto Sans" panose="020B0502040504020204" pitchFamily="34" charset="0"/>
                        <a:ea typeface="Noto Sans" panose="020B0502040504020204" pitchFamily="34" charset="0"/>
                        <a:cs typeface="Noto Sans" panose="020B0502040504020204" pitchFamily="34" charset="0"/>
                      </a:rPr>
                      <a:t>Wholesale and Retail eCommerce</a:t>
                    </a:r>
                  </a:p>
                  <a:p>
                    <a:endParaRPr lang="en-GB" sz="1100" dirty="0">
                      <a:solidFill>
                        <a:srgbClr val="152185"/>
                      </a:solidFill>
                      <a:latin typeface="Noto Sans" panose="020B0502040504020204" pitchFamily="34" charset="0"/>
                      <a:ea typeface="Noto Sans" panose="020B0502040504020204" pitchFamily="34" charset="0"/>
                      <a:cs typeface="Noto Sans" panose="020B0502040504020204" pitchFamily="34" charset="0"/>
                    </a:endParaRPr>
                  </a:p>
                </p:txBody>
              </p:sp>
              <p:sp>
                <p:nvSpPr>
                  <p:cNvPr id="337" name="TextBox 336">
                    <a:extLst>
                      <a:ext uri="{FF2B5EF4-FFF2-40B4-BE49-F238E27FC236}">
                        <a16:creationId xmlns:a16="http://schemas.microsoft.com/office/drawing/2014/main" id="{7A5817D9-D476-2342-9EBC-33D968198DDF}"/>
                      </a:ext>
                    </a:extLst>
                  </p:cNvPr>
                  <p:cNvSpPr txBox="1"/>
                  <p:nvPr/>
                </p:nvSpPr>
                <p:spPr>
                  <a:xfrm>
                    <a:off x="5344500" y="2728143"/>
                    <a:ext cx="3986507" cy="445914"/>
                  </a:xfrm>
                  <a:prstGeom prst="rect">
                    <a:avLst/>
                  </a:prstGeom>
                  <a:noFill/>
                </p:spPr>
                <p:txBody>
                  <a:bodyPr wrap="square" rtlCol="0">
                    <a:spAutoFit/>
                  </a:bodyPr>
                  <a:lstStyle/>
                  <a:p>
                    <a:r>
                      <a:rPr lang="en-GB" sz="1100" dirty="0">
                        <a:solidFill>
                          <a:srgbClr val="152185"/>
                        </a:solidFill>
                        <a:latin typeface="Noto Sans" panose="020B0502040504020204" pitchFamily="34" charset="0"/>
                        <a:ea typeface="Noto Sans" panose="020B0502040504020204" pitchFamily="34" charset="0"/>
                        <a:cs typeface="Noto Sans" panose="020B0502040504020204" pitchFamily="34" charset="0"/>
                      </a:rPr>
                      <a:t>Payment services</a:t>
                    </a:r>
                  </a:p>
                  <a:p>
                    <a:endParaRPr lang="en-GB" sz="1100" dirty="0">
                      <a:solidFill>
                        <a:srgbClr val="152185"/>
                      </a:solidFill>
                      <a:latin typeface="Noto Sans" panose="020B0502040504020204" pitchFamily="34" charset="0"/>
                      <a:ea typeface="Noto Sans" panose="020B0502040504020204" pitchFamily="34" charset="0"/>
                      <a:cs typeface="Noto Sans" panose="020B0502040504020204" pitchFamily="34" charset="0"/>
                    </a:endParaRPr>
                  </a:p>
                </p:txBody>
              </p:sp>
            </p:grpSp>
            <p:sp>
              <p:nvSpPr>
                <p:cNvPr id="326" name="TextBox 325">
                  <a:extLst>
                    <a:ext uri="{FF2B5EF4-FFF2-40B4-BE49-F238E27FC236}">
                      <a16:creationId xmlns:a16="http://schemas.microsoft.com/office/drawing/2014/main" id="{54E7E8AD-67FA-7B4F-A5B4-5687E2F3E150}"/>
                    </a:ext>
                  </a:extLst>
                </p:cNvPr>
                <p:cNvSpPr txBox="1"/>
                <p:nvPr/>
              </p:nvSpPr>
              <p:spPr>
                <a:xfrm>
                  <a:off x="5024460" y="3002219"/>
                  <a:ext cx="3015553" cy="270734"/>
                </a:xfrm>
                <a:prstGeom prst="rect">
                  <a:avLst/>
                </a:prstGeom>
                <a:noFill/>
              </p:spPr>
              <p:txBody>
                <a:bodyPr wrap="square" rtlCol="0">
                  <a:spAutoFit/>
                </a:bodyPr>
                <a:lstStyle/>
                <a:p>
                  <a:r>
                    <a:rPr lang="en-GB" sz="1100" dirty="0">
                      <a:solidFill>
                        <a:srgbClr val="152185"/>
                      </a:solidFill>
                      <a:latin typeface="Noto Sans" panose="020B0502040504020204" pitchFamily="34" charset="0"/>
                      <a:ea typeface="Noto Sans" panose="020B0502040504020204" pitchFamily="34" charset="0"/>
                      <a:cs typeface="Noto Sans" panose="020B0502040504020204" pitchFamily="34" charset="0"/>
                    </a:rPr>
                    <a:t>Agritrading</a:t>
                  </a:r>
                </a:p>
              </p:txBody>
            </p:sp>
          </p:grpSp>
          <p:cxnSp>
            <p:nvCxnSpPr>
              <p:cNvPr id="320" name="Straight Arrow Connector 319">
                <a:extLst>
                  <a:ext uri="{FF2B5EF4-FFF2-40B4-BE49-F238E27FC236}">
                    <a16:creationId xmlns:a16="http://schemas.microsoft.com/office/drawing/2014/main" id="{9A96FF59-E728-9249-A186-7FF65788806E}"/>
                  </a:ext>
                </a:extLst>
              </p:cNvPr>
              <p:cNvCxnSpPr>
                <a:cxnSpLocks/>
              </p:cNvCxnSpPr>
              <p:nvPr/>
            </p:nvCxnSpPr>
            <p:spPr>
              <a:xfrm>
                <a:off x="7349003" y="2580262"/>
                <a:ext cx="1369049" cy="1"/>
              </a:xfrm>
              <a:prstGeom prst="straightConnector1">
                <a:avLst/>
              </a:prstGeom>
              <a:ln w="12700">
                <a:solidFill>
                  <a:srgbClr val="5F8243"/>
                </a:solidFill>
                <a:tailEnd type="oval"/>
              </a:ln>
            </p:spPr>
            <p:style>
              <a:lnRef idx="1">
                <a:schemeClr val="accent1"/>
              </a:lnRef>
              <a:fillRef idx="0">
                <a:schemeClr val="accent1"/>
              </a:fillRef>
              <a:effectRef idx="0">
                <a:schemeClr val="accent1"/>
              </a:effectRef>
              <a:fontRef idx="minor">
                <a:schemeClr val="tx1"/>
              </a:fontRef>
            </p:style>
          </p:cxnSp>
          <p:cxnSp>
            <p:nvCxnSpPr>
              <p:cNvPr id="321" name="Straight Arrow Connector 320">
                <a:extLst>
                  <a:ext uri="{FF2B5EF4-FFF2-40B4-BE49-F238E27FC236}">
                    <a16:creationId xmlns:a16="http://schemas.microsoft.com/office/drawing/2014/main" id="{E091791F-9E26-3448-B625-00B93F831DB2}"/>
                  </a:ext>
                </a:extLst>
              </p:cNvPr>
              <p:cNvCxnSpPr>
                <a:cxnSpLocks/>
              </p:cNvCxnSpPr>
              <p:nvPr/>
            </p:nvCxnSpPr>
            <p:spPr>
              <a:xfrm>
                <a:off x="5947787" y="3125798"/>
                <a:ext cx="2764814" cy="1"/>
              </a:xfrm>
              <a:prstGeom prst="straightConnector1">
                <a:avLst/>
              </a:prstGeom>
              <a:ln w="12700">
                <a:solidFill>
                  <a:srgbClr val="5F8243"/>
                </a:solidFill>
                <a:tailEnd type="oval"/>
              </a:ln>
            </p:spPr>
            <p:style>
              <a:lnRef idx="1">
                <a:schemeClr val="accent1"/>
              </a:lnRef>
              <a:fillRef idx="0">
                <a:schemeClr val="accent1"/>
              </a:fillRef>
              <a:effectRef idx="0">
                <a:schemeClr val="accent1"/>
              </a:effectRef>
              <a:fontRef idx="minor">
                <a:schemeClr val="tx1"/>
              </a:fontRef>
            </p:style>
          </p:cxnSp>
          <p:cxnSp>
            <p:nvCxnSpPr>
              <p:cNvPr id="322" name="Straight Arrow Connector 321">
                <a:extLst>
                  <a:ext uri="{FF2B5EF4-FFF2-40B4-BE49-F238E27FC236}">
                    <a16:creationId xmlns:a16="http://schemas.microsoft.com/office/drawing/2014/main" id="{CE7EF407-4F54-CE47-ACA1-3D6767DBBCD3}"/>
                  </a:ext>
                </a:extLst>
              </p:cNvPr>
              <p:cNvCxnSpPr>
                <a:cxnSpLocks/>
              </p:cNvCxnSpPr>
              <p:nvPr/>
            </p:nvCxnSpPr>
            <p:spPr>
              <a:xfrm flipV="1">
                <a:off x="6318498" y="2848525"/>
                <a:ext cx="2394103" cy="40"/>
              </a:xfrm>
              <a:prstGeom prst="straightConnector1">
                <a:avLst/>
              </a:prstGeom>
              <a:ln w="12700">
                <a:solidFill>
                  <a:srgbClr val="5F8243"/>
                </a:solidFill>
                <a:tailEnd type="oval"/>
              </a:ln>
            </p:spPr>
            <p:style>
              <a:lnRef idx="1">
                <a:schemeClr val="accent1"/>
              </a:lnRef>
              <a:fillRef idx="0">
                <a:schemeClr val="accent1"/>
              </a:fillRef>
              <a:effectRef idx="0">
                <a:schemeClr val="accent1"/>
              </a:effectRef>
              <a:fontRef idx="minor">
                <a:schemeClr val="tx1"/>
              </a:fontRef>
            </p:style>
          </p:cxnSp>
        </p:grpSp>
        <p:grpSp>
          <p:nvGrpSpPr>
            <p:cNvPr id="345" name="Group 344">
              <a:extLst>
                <a:ext uri="{FF2B5EF4-FFF2-40B4-BE49-F238E27FC236}">
                  <a16:creationId xmlns:a16="http://schemas.microsoft.com/office/drawing/2014/main" id="{FE3279B2-AEA2-0F42-A9A2-C084C6611696}"/>
                </a:ext>
              </a:extLst>
            </p:cNvPr>
            <p:cNvGrpSpPr/>
            <p:nvPr/>
          </p:nvGrpSpPr>
          <p:grpSpPr>
            <a:xfrm>
              <a:off x="4988392" y="5687011"/>
              <a:ext cx="2545806" cy="506448"/>
              <a:chOff x="5168726" y="2489524"/>
              <a:chExt cx="2545806" cy="524110"/>
            </a:xfrm>
          </p:grpSpPr>
          <p:sp>
            <p:nvSpPr>
              <p:cNvPr id="349" name="TextBox 348">
                <a:extLst>
                  <a:ext uri="{FF2B5EF4-FFF2-40B4-BE49-F238E27FC236}">
                    <a16:creationId xmlns:a16="http://schemas.microsoft.com/office/drawing/2014/main" id="{0197D492-3A2A-0D48-BD40-CC2321166FF7}"/>
                  </a:ext>
                </a:extLst>
              </p:cNvPr>
              <p:cNvSpPr txBox="1"/>
              <p:nvPr/>
            </p:nvSpPr>
            <p:spPr>
              <a:xfrm>
                <a:off x="5168726" y="2489524"/>
                <a:ext cx="2545806" cy="270734"/>
              </a:xfrm>
              <a:prstGeom prst="rect">
                <a:avLst/>
              </a:prstGeom>
              <a:noFill/>
            </p:spPr>
            <p:txBody>
              <a:bodyPr wrap="square" rtlCol="0">
                <a:spAutoFit/>
              </a:bodyPr>
              <a:lstStyle/>
              <a:p>
                <a:r>
                  <a:rPr lang="en-GB" sz="1100" dirty="0">
                    <a:solidFill>
                      <a:srgbClr val="152185"/>
                    </a:solidFill>
                    <a:latin typeface="Noto Sans" panose="020B0502040504020204" pitchFamily="34" charset="0"/>
                    <a:ea typeface="Noto Sans" panose="020B0502040504020204" pitchFamily="34" charset="0"/>
                    <a:cs typeface="Noto Sans" panose="020B0502040504020204" pitchFamily="34" charset="0"/>
                  </a:rPr>
                  <a:t>Classifieds</a:t>
                </a:r>
              </a:p>
            </p:txBody>
          </p:sp>
          <p:sp>
            <p:nvSpPr>
              <p:cNvPr id="358" name="TextBox 357">
                <a:extLst>
                  <a:ext uri="{FF2B5EF4-FFF2-40B4-BE49-F238E27FC236}">
                    <a16:creationId xmlns:a16="http://schemas.microsoft.com/office/drawing/2014/main" id="{2EDB7532-D2B7-2F48-A2A6-7FF9AB5E0653}"/>
                  </a:ext>
                </a:extLst>
              </p:cNvPr>
              <p:cNvSpPr txBox="1"/>
              <p:nvPr/>
            </p:nvSpPr>
            <p:spPr>
              <a:xfrm>
                <a:off x="5168726" y="2742900"/>
                <a:ext cx="2545806" cy="270734"/>
              </a:xfrm>
              <a:prstGeom prst="rect">
                <a:avLst/>
              </a:prstGeom>
              <a:noFill/>
            </p:spPr>
            <p:txBody>
              <a:bodyPr wrap="square" rtlCol="0">
                <a:spAutoFit/>
              </a:bodyPr>
              <a:lstStyle/>
              <a:p>
                <a:r>
                  <a:rPr lang="en-GB" sz="1100" dirty="0">
                    <a:solidFill>
                      <a:srgbClr val="152185"/>
                    </a:solidFill>
                    <a:latin typeface="Noto Sans" panose="020B0502040504020204" pitchFamily="34" charset="0"/>
                    <a:ea typeface="Noto Sans" panose="020B0502040504020204" pitchFamily="34" charset="0"/>
                    <a:cs typeface="Noto Sans" panose="020B0502040504020204" pitchFamily="34" charset="0"/>
                  </a:rPr>
                  <a:t>Job Listings</a:t>
                </a:r>
              </a:p>
            </p:txBody>
          </p:sp>
        </p:grpSp>
        <p:sp>
          <p:nvSpPr>
            <p:cNvPr id="429" name="TextBox 428">
              <a:extLst>
                <a:ext uri="{FF2B5EF4-FFF2-40B4-BE49-F238E27FC236}">
                  <a16:creationId xmlns:a16="http://schemas.microsoft.com/office/drawing/2014/main" id="{433B4033-78BE-7140-B5B3-C64FB0284781}"/>
                </a:ext>
              </a:extLst>
            </p:cNvPr>
            <p:cNvSpPr txBox="1"/>
            <p:nvPr/>
          </p:nvSpPr>
          <p:spPr>
            <a:xfrm>
              <a:off x="8814977" y="939646"/>
              <a:ext cx="3232938" cy="261610"/>
            </a:xfrm>
            <a:prstGeom prst="rect">
              <a:avLst/>
            </a:prstGeom>
            <a:noFill/>
          </p:spPr>
          <p:txBody>
            <a:bodyPr wrap="square" rtlCol="0">
              <a:spAutoFit/>
            </a:bodyPr>
            <a:lstStyle/>
            <a:p>
              <a:r>
                <a:rPr lang="en-GB" sz="11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Byju’s  ~   Unacademy   ~  Vedantu</a:t>
              </a:r>
            </a:p>
          </p:txBody>
        </p:sp>
        <p:sp>
          <p:nvSpPr>
            <p:cNvPr id="363" name="TextBox 362">
              <a:extLst>
                <a:ext uri="{FF2B5EF4-FFF2-40B4-BE49-F238E27FC236}">
                  <a16:creationId xmlns:a16="http://schemas.microsoft.com/office/drawing/2014/main" id="{71E236BD-C29E-9D43-A970-78582DE5D9C6}"/>
                </a:ext>
              </a:extLst>
            </p:cNvPr>
            <p:cNvSpPr txBox="1"/>
            <p:nvPr/>
          </p:nvSpPr>
          <p:spPr>
            <a:xfrm>
              <a:off x="2122764" y="262252"/>
              <a:ext cx="7773874" cy="369332"/>
            </a:xfrm>
            <a:prstGeom prst="rect">
              <a:avLst/>
            </a:prstGeom>
            <a:noFill/>
          </p:spPr>
          <p:txBody>
            <a:bodyPr wrap="square" rtlCol="0">
              <a:spAutoFit/>
            </a:bodyPr>
            <a:lstStyle/>
            <a:p>
              <a:r>
                <a:rPr lang="en-GB" sz="1800" b="1" dirty="0">
                  <a:solidFill>
                    <a:schemeClr val="bg1">
                      <a:lumMod val="95000"/>
                    </a:schemeClr>
                  </a:solidFill>
                  <a:latin typeface="Arial" panose="020B0604020202020204" pitchFamily="34" charset="0"/>
                  <a:ea typeface="Noto Sans" panose="020B0502040504020204" pitchFamily="34" charset="0"/>
                  <a:cs typeface="Arial" panose="020B0604020202020204" pitchFamily="34" charset="0"/>
                </a:rPr>
                <a:t>Penetration of digital platforms in different sectors of the economy</a:t>
              </a:r>
            </a:p>
          </p:txBody>
        </p:sp>
        <p:sp>
          <p:nvSpPr>
            <p:cNvPr id="235" name="TextBox 234">
              <a:extLst>
                <a:ext uri="{FF2B5EF4-FFF2-40B4-BE49-F238E27FC236}">
                  <a16:creationId xmlns:a16="http://schemas.microsoft.com/office/drawing/2014/main" id="{C188969B-3B60-473E-885B-D22FC793EEF8}"/>
                </a:ext>
              </a:extLst>
            </p:cNvPr>
            <p:cNvSpPr txBox="1"/>
            <p:nvPr/>
          </p:nvSpPr>
          <p:spPr>
            <a:xfrm>
              <a:off x="4965208" y="1217608"/>
              <a:ext cx="2545806" cy="261610"/>
            </a:xfrm>
            <a:prstGeom prst="rect">
              <a:avLst/>
            </a:prstGeom>
            <a:noFill/>
          </p:spPr>
          <p:txBody>
            <a:bodyPr wrap="square" rtlCol="0">
              <a:spAutoFit/>
            </a:bodyPr>
            <a:lstStyle/>
            <a:p>
              <a:r>
                <a:rPr lang="en-GB" sz="1100" dirty="0">
                  <a:solidFill>
                    <a:srgbClr val="152185"/>
                  </a:solidFill>
                  <a:latin typeface="Noto Sans" panose="020B0502040504020204" pitchFamily="34" charset="0"/>
                  <a:ea typeface="Noto Sans" panose="020B0502040504020204" pitchFamily="34" charset="0"/>
                  <a:cs typeface="Noto Sans" panose="020B0502040504020204" pitchFamily="34" charset="0"/>
                </a:rPr>
                <a:t>Software coding/programming</a:t>
              </a:r>
            </a:p>
          </p:txBody>
        </p:sp>
        <p:sp>
          <p:nvSpPr>
            <p:cNvPr id="236" name="TextBox 235">
              <a:extLst>
                <a:ext uri="{FF2B5EF4-FFF2-40B4-BE49-F238E27FC236}">
                  <a16:creationId xmlns:a16="http://schemas.microsoft.com/office/drawing/2014/main" id="{EF6243EE-3139-461B-BBA3-BDB3DEF0AC89}"/>
                </a:ext>
              </a:extLst>
            </p:cNvPr>
            <p:cNvSpPr txBox="1"/>
            <p:nvPr/>
          </p:nvSpPr>
          <p:spPr>
            <a:xfrm>
              <a:off x="4948361" y="3307102"/>
              <a:ext cx="2545806" cy="261610"/>
            </a:xfrm>
            <a:prstGeom prst="rect">
              <a:avLst/>
            </a:prstGeom>
            <a:noFill/>
          </p:spPr>
          <p:txBody>
            <a:bodyPr wrap="square" rtlCol="0">
              <a:spAutoFit/>
            </a:bodyPr>
            <a:lstStyle/>
            <a:p>
              <a:r>
                <a:rPr lang="en-GB" sz="1100" dirty="0">
                  <a:solidFill>
                    <a:srgbClr val="152185"/>
                  </a:solidFill>
                  <a:latin typeface="Noto Sans" panose="020B0502040504020204" pitchFamily="34" charset="0"/>
                  <a:ea typeface="Noto Sans" panose="020B0502040504020204" pitchFamily="34" charset="0"/>
                  <a:cs typeface="Noto Sans" panose="020B0502040504020204" pitchFamily="34" charset="0"/>
                </a:rPr>
                <a:t>Ride-hailing</a:t>
              </a:r>
            </a:p>
          </p:txBody>
        </p:sp>
        <p:sp>
          <p:nvSpPr>
            <p:cNvPr id="246" name="TextBox 245">
              <a:extLst>
                <a:ext uri="{FF2B5EF4-FFF2-40B4-BE49-F238E27FC236}">
                  <a16:creationId xmlns:a16="http://schemas.microsoft.com/office/drawing/2014/main" id="{C66DC870-E82D-441C-B63F-1AEC2EEE3045}"/>
                </a:ext>
              </a:extLst>
            </p:cNvPr>
            <p:cNvSpPr txBox="1"/>
            <p:nvPr/>
          </p:nvSpPr>
          <p:spPr>
            <a:xfrm>
              <a:off x="4965208" y="3829473"/>
              <a:ext cx="2545806" cy="261610"/>
            </a:xfrm>
            <a:prstGeom prst="rect">
              <a:avLst/>
            </a:prstGeom>
            <a:noFill/>
          </p:spPr>
          <p:txBody>
            <a:bodyPr wrap="square" rtlCol="0">
              <a:spAutoFit/>
            </a:bodyPr>
            <a:lstStyle/>
            <a:p>
              <a:r>
                <a:rPr lang="en-GB" sz="1100" dirty="0">
                  <a:solidFill>
                    <a:srgbClr val="152185"/>
                  </a:solidFill>
                  <a:latin typeface="Noto Sans" panose="020B0502040504020204" pitchFamily="34" charset="0"/>
                  <a:ea typeface="Noto Sans" panose="020B0502040504020204" pitchFamily="34" charset="0"/>
                  <a:cs typeface="Noto Sans" panose="020B0502040504020204" pitchFamily="34" charset="0"/>
                </a:rPr>
                <a:t>Agriculture</a:t>
              </a:r>
            </a:p>
          </p:txBody>
        </p:sp>
        <p:cxnSp>
          <p:nvCxnSpPr>
            <p:cNvPr id="251" name="Straight Arrow Connector 250">
              <a:extLst>
                <a:ext uri="{FF2B5EF4-FFF2-40B4-BE49-F238E27FC236}">
                  <a16:creationId xmlns:a16="http://schemas.microsoft.com/office/drawing/2014/main" id="{479E9325-7EFD-4FA1-A8FB-766276C6DBCB}"/>
                </a:ext>
              </a:extLst>
            </p:cNvPr>
            <p:cNvCxnSpPr>
              <a:cxnSpLocks/>
            </p:cNvCxnSpPr>
            <p:nvPr/>
          </p:nvCxnSpPr>
          <p:spPr>
            <a:xfrm>
              <a:off x="6517261" y="3679629"/>
              <a:ext cx="2121761" cy="15378"/>
            </a:xfrm>
            <a:prstGeom prst="straightConnector1">
              <a:avLst/>
            </a:prstGeom>
            <a:ln w="12700">
              <a:solidFill>
                <a:srgbClr val="131D79"/>
              </a:solidFill>
              <a:tailEnd type="oval"/>
            </a:ln>
          </p:spPr>
          <p:style>
            <a:lnRef idx="1">
              <a:schemeClr val="accent1"/>
            </a:lnRef>
            <a:fillRef idx="0">
              <a:schemeClr val="accent1"/>
            </a:fillRef>
            <a:effectRef idx="0">
              <a:schemeClr val="accent1"/>
            </a:effectRef>
            <a:fontRef idx="minor">
              <a:schemeClr val="tx1"/>
            </a:fontRef>
          </p:style>
        </p:cxnSp>
        <p:cxnSp>
          <p:nvCxnSpPr>
            <p:cNvPr id="252" name="Straight Arrow Connector 251">
              <a:extLst>
                <a:ext uri="{FF2B5EF4-FFF2-40B4-BE49-F238E27FC236}">
                  <a16:creationId xmlns:a16="http://schemas.microsoft.com/office/drawing/2014/main" id="{944F80B9-9EA2-4932-A933-84F0B160620C}"/>
                </a:ext>
              </a:extLst>
            </p:cNvPr>
            <p:cNvCxnSpPr>
              <a:cxnSpLocks/>
            </p:cNvCxnSpPr>
            <p:nvPr/>
          </p:nvCxnSpPr>
          <p:spPr>
            <a:xfrm>
              <a:off x="5867400" y="3959461"/>
              <a:ext cx="2780181" cy="10048"/>
            </a:xfrm>
            <a:prstGeom prst="straightConnector1">
              <a:avLst/>
            </a:prstGeom>
            <a:ln w="12700">
              <a:solidFill>
                <a:srgbClr val="131D79"/>
              </a:solidFill>
              <a:tailEnd type="oval"/>
            </a:ln>
          </p:spPr>
          <p:style>
            <a:lnRef idx="1">
              <a:schemeClr val="accent1"/>
            </a:lnRef>
            <a:fillRef idx="0">
              <a:schemeClr val="accent1"/>
            </a:fillRef>
            <a:effectRef idx="0">
              <a:schemeClr val="accent1"/>
            </a:effectRef>
            <a:fontRef idx="minor">
              <a:schemeClr val="tx1"/>
            </a:fontRef>
          </p:style>
        </p:cxnSp>
        <p:cxnSp>
          <p:nvCxnSpPr>
            <p:cNvPr id="253" name="Straight Arrow Connector 252">
              <a:extLst>
                <a:ext uri="{FF2B5EF4-FFF2-40B4-BE49-F238E27FC236}">
                  <a16:creationId xmlns:a16="http://schemas.microsoft.com/office/drawing/2014/main" id="{97339366-C7E3-4FF1-8BD6-68822EB8BA13}"/>
                </a:ext>
              </a:extLst>
            </p:cNvPr>
            <p:cNvCxnSpPr>
              <a:cxnSpLocks/>
            </p:cNvCxnSpPr>
            <p:nvPr/>
          </p:nvCxnSpPr>
          <p:spPr>
            <a:xfrm>
              <a:off x="5817870" y="4205829"/>
              <a:ext cx="2833517" cy="20315"/>
            </a:xfrm>
            <a:prstGeom prst="straightConnector1">
              <a:avLst/>
            </a:prstGeom>
            <a:ln w="12700">
              <a:solidFill>
                <a:srgbClr val="131D79"/>
              </a:solidFill>
              <a:tailEnd type="oval"/>
            </a:ln>
          </p:spPr>
          <p:style>
            <a:lnRef idx="1">
              <a:schemeClr val="accent1"/>
            </a:lnRef>
            <a:fillRef idx="0">
              <a:schemeClr val="accent1"/>
            </a:fillRef>
            <a:effectRef idx="0">
              <a:schemeClr val="accent1"/>
            </a:effectRef>
            <a:fontRef idx="minor">
              <a:schemeClr val="tx1"/>
            </a:fontRef>
          </p:style>
        </p:cxnSp>
        <p:sp>
          <p:nvSpPr>
            <p:cNvPr id="254" name="TextBox 253">
              <a:extLst>
                <a:ext uri="{FF2B5EF4-FFF2-40B4-BE49-F238E27FC236}">
                  <a16:creationId xmlns:a16="http://schemas.microsoft.com/office/drawing/2014/main" id="{972F8DD2-305D-4787-819B-D4983372C51C}"/>
                </a:ext>
              </a:extLst>
            </p:cNvPr>
            <p:cNvSpPr txBox="1"/>
            <p:nvPr/>
          </p:nvSpPr>
          <p:spPr>
            <a:xfrm>
              <a:off x="8810137" y="1185185"/>
              <a:ext cx="3232938" cy="261610"/>
            </a:xfrm>
            <a:prstGeom prst="rect">
              <a:avLst/>
            </a:prstGeom>
            <a:noFill/>
          </p:spPr>
          <p:txBody>
            <a:bodyPr wrap="square" rtlCol="0">
              <a:spAutoFit/>
            </a:bodyPr>
            <a:lstStyle/>
            <a:p>
              <a:r>
                <a:rPr lang="en-GB" sz="11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Topcoder</a:t>
              </a:r>
              <a:r>
                <a:rPr lang="en-GB" sz="11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 </a:t>
              </a:r>
              <a:r>
                <a:rPr lang="en-GB" sz="11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HackerRank</a:t>
              </a:r>
              <a:r>
                <a:rPr lang="en-GB" sz="11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   Kaggle</a:t>
              </a:r>
            </a:p>
          </p:txBody>
        </p:sp>
        <p:sp>
          <p:nvSpPr>
            <p:cNvPr id="255" name="TextBox 254">
              <a:extLst>
                <a:ext uri="{FF2B5EF4-FFF2-40B4-BE49-F238E27FC236}">
                  <a16:creationId xmlns:a16="http://schemas.microsoft.com/office/drawing/2014/main" id="{D2B46392-F9B3-42EC-A327-0D40DAEEF5B7}"/>
                </a:ext>
              </a:extLst>
            </p:cNvPr>
            <p:cNvSpPr txBox="1"/>
            <p:nvPr/>
          </p:nvSpPr>
          <p:spPr>
            <a:xfrm>
              <a:off x="8814977" y="1432972"/>
              <a:ext cx="3232938" cy="261610"/>
            </a:xfrm>
            <a:prstGeom prst="rect">
              <a:avLst/>
            </a:prstGeom>
            <a:noFill/>
          </p:spPr>
          <p:txBody>
            <a:bodyPr wrap="square" rtlCol="0">
              <a:spAutoFit/>
            </a:bodyPr>
            <a:lstStyle/>
            <a:p>
              <a:r>
                <a:rPr lang="en-GB" sz="11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FlexingIT  ~   AMT ~   </a:t>
              </a:r>
              <a:r>
                <a:rPr lang="en-GB" sz="11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Clickworker</a:t>
              </a:r>
              <a:endParaRPr lang="en-GB" sz="11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endParaRPr>
            </a:p>
          </p:txBody>
        </p:sp>
        <p:sp>
          <p:nvSpPr>
            <p:cNvPr id="257" name="TextBox 256">
              <a:extLst>
                <a:ext uri="{FF2B5EF4-FFF2-40B4-BE49-F238E27FC236}">
                  <a16:creationId xmlns:a16="http://schemas.microsoft.com/office/drawing/2014/main" id="{26F6D7F3-EFD2-483F-9BDF-9CDA4028A34F}"/>
                </a:ext>
              </a:extLst>
            </p:cNvPr>
            <p:cNvSpPr txBox="1"/>
            <p:nvPr/>
          </p:nvSpPr>
          <p:spPr>
            <a:xfrm>
              <a:off x="8836452" y="1971701"/>
              <a:ext cx="3232938" cy="261610"/>
            </a:xfrm>
            <a:prstGeom prst="rect">
              <a:avLst/>
            </a:prstGeom>
            <a:noFill/>
          </p:spPr>
          <p:txBody>
            <a:bodyPr wrap="square" rtlCol="0">
              <a:spAutoFit/>
            </a:bodyPr>
            <a:lstStyle/>
            <a:p>
              <a:r>
                <a:rPr lang="en-GB" sz="11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VakilSearch</a:t>
              </a:r>
              <a:r>
                <a:rPr lang="en-GB" sz="11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   Legistify</a:t>
              </a:r>
            </a:p>
          </p:txBody>
        </p:sp>
        <p:sp>
          <p:nvSpPr>
            <p:cNvPr id="259" name="TextBox 258">
              <a:extLst>
                <a:ext uri="{FF2B5EF4-FFF2-40B4-BE49-F238E27FC236}">
                  <a16:creationId xmlns:a16="http://schemas.microsoft.com/office/drawing/2014/main" id="{DF9F5863-2E4D-4E9C-BA5C-31CFB43ED2A4}"/>
                </a:ext>
              </a:extLst>
            </p:cNvPr>
            <p:cNvSpPr txBox="1"/>
            <p:nvPr/>
          </p:nvSpPr>
          <p:spPr>
            <a:xfrm>
              <a:off x="8836452" y="2319150"/>
              <a:ext cx="3232938" cy="261610"/>
            </a:xfrm>
            <a:prstGeom prst="rect">
              <a:avLst/>
            </a:prstGeom>
            <a:noFill/>
          </p:spPr>
          <p:txBody>
            <a:bodyPr wrap="square" rtlCol="0">
              <a:spAutoFit/>
            </a:bodyPr>
            <a:lstStyle/>
            <a:p>
              <a:r>
                <a:rPr lang="en-GB" sz="11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Practo   ~   DigiQure   ~   DocsApp</a:t>
              </a:r>
            </a:p>
          </p:txBody>
        </p:sp>
        <p:sp>
          <p:nvSpPr>
            <p:cNvPr id="260" name="TextBox 259">
              <a:extLst>
                <a:ext uri="{FF2B5EF4-FFF2-40B4-BE49-F238E27FC236}">
                  <a16:creationId xmlns:a16="http://schemas.microsoft.com/office/drawing/2014/main" id="{2AD6D6CA-1F2E-47D5-8669-6C900DD4E534}"/>
                </a:ext>
              </a:extLst>
            </p:cNvPr>
            <p:cNvSpPr txBox="1"/>
            <p:nvPr/>
          </p:nvSpPr>
          <p:spPr>
            <a:xfrm>
              <a:off x="8836452" y="2809839"/>
              <a:ext cx="3232938" cy="261610"/>
            </a:xfrm>
            <a:prstGeom prst="rect">
              <a:avLst/>
            </a:prstGeom>
            <a:noFill/>
          </p:spPr>
          <p:txBody>
            <a:bodyPr wrap="square" rtlCol="0">
              <a:spAutoFit/>
            </a:bodyPr>
            <a:lstStyle/>
            <a:p>
              <a:r>
                <a:rPr lang="en-GB" sz="11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SweepSouth</a:t>
              </a:r>
              <a:r>
                <a:rPr lang="en-GB" sz="11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  </a:t>
              </a:r>
              <a:r>
                <a:rPr lang="en-GB" sz="11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Batmaid</a:t>
              </a:r>
              <a:r>
                <a:rPr lang="en-GB" sz="11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  BookMyBai</a:t>
              </a:r>
            </a:p>
          </p:txBody>
        </p:sp>
        <p:sp>
          <p:nvSpPr>
            <p:cNvPr id="261" name="TextBox 260">
              <a:extLst>
                <a:ext uri="{FF2B5EF4-FFF2-40B4-BE49-F238E27FC236}">
                  <a16:creationId xmlns:a16="http://schemas.microsoft.com/office/drawing/2014/main" id="{839190EB-DDE3-46F3-AA0F-16642AD04855}"/>
                </a:ext>
              </a:extLst>
            </p:cNvPr>
            <p:cNvSpPr txBox="1"/>
            <p:nvPr/>
          </p:nvSpPr>
          <p:spPr>
            <a:xfrm>
              <a:off x="8868541" y="3312087"/>
              <a:ext cx="3232938" cy="261610"/>
            </a:xfrm>
            <a:prstGeom prst="rect">
              <a:avLst/>
            </a:prstGeom>
            <a:noFill/>
          </p:spPr>
          <p:txBody>
            <a:bodyPr wrap="square" rtlCol="0">
              <a:spAutoFit/>
            </a:bodyPr>
            <a:lstStyle/>
            <a:p>
              <a:r>
                <a:rPr lang="en-GB" sz="11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Uber ~   Bolt ~   Rapido</a:t>
              </a:r>
            </a:p>
          </p:txBody>
        </p:sp>
        <p:sp>
          <p:nvSpPr>
            <p:cNvPr id="262" name="TextBox 261">
              <a:extLst>
                <a:ext uri="{FF2B5EF4-FFF2-40B4-BE49-F238E27FC236}">
                  <a16:creationId xmlns:a16="http://schemas.microsoft.com/office/drawing/2014/main" id="{465157DA-C901-4F22-A334-6489B831A114}"/>
                </a:ext>
              </a:extLst>
            </p:cNvPr>
            <p:cNvSpPr txBox="1"/>
            <p:nvPr/>
          </p:nvSpPr>
          <p:spPr>
            <a:xfrm>
              <a:off x="8866990" y="3571765"/>
              <a:ext cx="3232938" cy="261610"/>
            </a:xfrm>
            <a:prstGeom prst="rect">
              <a:avLst/>
            </a:prstGeom>
            <a:noFill/>
          </p:spPr>
          <p:txBody>
            <a:bodyPr wrap="square" rtlCol="0">
              <a:spAutoFit/>
            </a:bodyPr>
            <a:lstStyle/>
            <a:p>
              <a:r>
                <a:rPr lang="en-GB" sz="11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Deliveroo ~   </a:t>
              </a:r>
              <a:r>
                <a:rPr lang="en-GB" sz="11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Rappi</a:t>
              </a:r>
              <a:r>
                <a:rPr lang="en-GB" sz="11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   Zomato</a:t>
              </a:r>
            </a:p>
          </p:txBody>
        </p:sp>
        <p:sp>
          <p:nvSpPr>
            <p:cNvPr id="263" name="TextBox 262">
              <a:extLst>
                <a:ext uri="{FF2B5EF4-FFF2-40B4-BE49-F238E27FC236}">
                  <a16:creationId xmlns:a16="http://schemas.microsoft.com/office/drawing/2014/main" id="{D969FBB1-23FB-4771-B302-8EE9F1FCD398}"/>
                </a:ext>
              </a:extLst>
            </p:cNvPr>
            <p:cNvSpPr txBox="1"/>
            <p:nvPr/>
          </p:nvSpPr>
          <p:spPr>
            <a:xfrm>
              <a:off x="8856830" y="3838606"/>
              <a:ext cx="3232938" cy="261610"/>
            </a:xfrm>
            <a:prstGeom prst="rect">
              <a:avLst/>
            </a:prstGeom>
            <a:noFill/>
          </p:spPr>
          <p:txBody>
            <a:bodyPr wrap="square" rtlCol="0">
              <a:spAutoFit/>
            </a:bodyPr>
            <a:lstStyle/>
            <a:p>
              <a:r>
                <a:rPr lang="en-GB" sz="11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DeHaat   ~   Big </a:t>
              </a:r>
              <a:r>
                <a:rPr lang="en-GB" sz="11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Haat</a:t>
              </a:r>
              <a:r>
                <a:rPr lang="en-GB" sz="11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   Ninjacart</a:t>
              </a:r>
            </a:p>
          </p:txBody>
        </p:sp>
        <p:sp>
          <p:nvSpPr>
            <p:cNvPr id="264" name="TextBox 263">
              <a:extLst>
                <a:ext uri="{FF2B5EF4-FFF2-40B4-BE49-F238E27FC236}">
                  <a16:creationId xmlns:a16="http://schemas.microsoft.com/office/drawing/2014/main" id="{4A00B4DC-C6E4-4C6E-B5C7-657D5932212B}"/>
                </a:ext>
              </a:extLst>
            </p:cNvPr>
            <p:cNvSpPr txBox="1"/>
            <p:nvPr/>
          </p:nvSpPr>
          <p:spPr>
            <a:xfrm>
              <a:off x="8854317" y="4092398"/>
              <a:ext cx="2833517" cy="261610"/>
            </a:xfrm>
            <a:prstGeom prst="rect">
              <a:avLst/>
            </a:prstGeom>
            <a:noFill/>
          </p:spPr>
          <p:txBody>
            <a:bodyPr wrap="square" rtlCol="0">
              <a:spAutoFit/>
            </a:bodyPr>
            <a:lstStyle/>
            <a:p>
              <a:r>
                <a:rPr lang="en-GB" sz="11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Care24  ~   </a:t>
              </a:r>
              <a:r>
                <a:rPr lang="en-GB" sz="11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Carelinx</a:t>
              </a:r>
              <a:r>
                <a:rPr lang="en-GB" sz="11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   </a:t>
              </a:r>
              <a:r>
                <a:rPr lang="en-GB" sz="11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Greymate</a:t>
              </a:r>
              <a:r>
                <a:rPr lang="en-GB" sz="11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care</a:t>
              </a:r>
            </a:p>
          </p:txBody>
        </p:sp>
        <p:sp>
          <p:nvSpPr>
            <p:cNvPr id="265" name="TextBox 264">
              <a:extLst>
                <a:ext uri="{FF2B5EF4-FFF2-40B4-BE49-F238E27FC236}">
                  <a16:creationId xmlns:a16="http://schemas.microsoft.com/office/drawing/2014/main" id="{10E9C98D-40FC-4C49-A895-EDC540F742CE}"/>
                </a:ext>
              </a:extLst>
            </p:cNvPr>
            <p:cNvSpPr txBox="1"/>
            <p:nvPr/>
          </p:nvSpPr>
          <p:spPr>
            <a:xfrm>
              <a:off x="8856830" y="4590905"/>
              <a:ext cx="3232938" cy="261610"/>
            </a:xfrm>
            <a:prstGeom prst="rect">
              <a:avLst/>
            </a:prstGeom>
            <a:noFill/>
          </p:spPr>
          <p:txBody>
            <a:bodyPr wrap="square" rtlCol="0">
              <a:spAutoFit/>
            </a:bodyPr>
            <a:lstStyle/>
            <a:p>
              <a:r>
                <a:rPr lang="en-GB" sz="11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Amazon ~   Flipkart   ~   Jumia</a:t>
              </a:r>
            </a:p>
          </p:txBody>
        </p:sp>
        <p:sp>
          <p:nvSpPr>
            <p:cNvPr id="266" name="TextBox 265">
              <a:extLst>
                <a:ext uri="{FF2B5EF4-FFF2-40B4-BE49-F238E27FC236}">
                  <a16:creationId xmlns:a16="http://schemas.microsoft.com/office/drawing/2014/main" id="{88DB088B-A0D7-41A6-8CD3-2E6AC148DC93}"/>
                </a:ext>
              </a:extLst>
            </p:cNvPr>
            <p:cNvSpPr txBox="1"/>
            <p:nvPr/>
          </p:nvSpPr>
          <p:spPr>
            <a:xfrm>
              <a:off x="8857462" y="4853294"/>
              <a:ext cx="3232938" cy="261610"/>
            </a:xfrm>
            <a:prstGeom prst="rect">
              <a:avLst/>
            </a:prstGeom>
            <a:noFill/>
          </p:spPr>
          <p:txBody>
            <a:bodyPr wrap="square" rtlCol="0">
              <a:spAutoFit/>
            </a:bodyPr>
            <a:lstStyle/>
            <a:p>
              <a:r>
                <a:rPr lang="en-GB" sz="11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PhonePe   ~   Razorpay   ~   Paytm</a:t>
              </a:r>
            </a:p>
          </p:txBody>
        </p:sp>
        <p:sp>
          <p:nvSpPr>
            <p:cNvPr id="267" name="TextBox 266">
              <a:extLst>
                <a:ext uri="{FF2B5EF4-FFF2-40B4-BE49-F238E27FC236}">
                  <a16:creationId xmlns:a16="http://schemas.microsoft.com/office/drawing/2014/main" id="{EA61C53A-BCD0-4D3B-A4FE-F8702D373A28}"/>
                </a:ext>
              </a:extLst>
            </p:cNvPr>
            <p:cNvSpPr txBox="1"/>
            <p:nvPr/>
          </p:nvSpPr>
          <p:spPr>
            <a:xfrm>
              <a:off x="8858368" y="5139595"/>
              <a:ext cx="3232938" cy="261610"/>
            </a:xfrm>
            <a:prstGeom prst="rect">
              <a:avLst/>
            </a:prstGeom>
            <a:noFill/>
          </p:spPr>
          <p:txBody>
            <a:bodyPr wrap="square" rtlCol="0">
              <a:spAutoFit/>
            </a:bodyPr>
            <a:lstStyle/>
            <a:p>
              <a:r>
                <a:rPr lang="en-GB" sz="11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Farm Crowdy ~   Agri10x   ~   Ninja</a:t>
              </a:r>
            </a:p>
          </p:txBody>
        </p:sp>
        <p:cxnSp>
          <p:nvCxnSpPr>
            <p:cNvPr id="270" name="Straight Arrow Connector 269">
              <a:extLst>
                <a:ext uri="{FF2B5EF4-FFF2-40B4-BE49-F238E27FC236}">
                  <a16:creationId xmlns:a16="http://schemas.microsoft.com/office/drawing/2014/main" id="{C78AAC56-265B-4008-8861-59EAF39530DD}"/>
                </a:ext>
              </a:extLst>
            </p:cNvPr>
            <p:cNvCxnSpPr>
              <a:cxnSpLocks/>
            </p:cNvCxnSpPr>
            <p:nvPr/>
          </p:nvCxnSpPr>
          <p:spPr>
            <a:xfrm>
              <a:off x="5867400" y="3450616"/>
              <a:ext cx="2780181" cy="13003"/>
            </a:xfrm>
            <a:prstGeom prst="straightConnector1">
              <a:avLst/>
            </a:prstGeom>
            <a:ln w="12700">
              <a:solidFill>
                <a:srgbClr val="131D79"/>
              </a:solidFill>
              <a:tailEnd type="oval"/>
            </a:ln>
          </p:spPr>
          <p:style>
            <a:lnRef idx="1">
              <a:schemeClr val="accent1"/>
            </a:lnRef>
            <a:fillRef idx="0">
              <a:schemeClr val="accent1"/>
            </a:fillRef>
            <a:effectRef idx="0">
              <a:schemeClr val="accent1"/>
            </a:effectRef>
            <a:fontRef idx="minor">
              <a:schemeClr val="tx1"/>
            </a:fontRef>
          </p:style>
        </p:cxnSp>
      </p:grpSp>
      <p:sp>
        <p:nvSpPr>
          <p:cNvPr id="90" name="TextBox 89">
            <a:extLst>
              <a:ext uri="{FF2B5EF4-FFF2-40B4-BE49-F238E27FC236}">
                <a16:creationId xmlns:a16="http://schemas.microsoft.com/office/drawing/2014/main" id="{0205012F-978B-B947-AB50-2F5DBBE70B70}"/>
              </a:ext>
            </a:extLst>
          </p:cNvPr>
          <p:cNvSpPr txBox="1"/>
          <p:nvPr/>
        </p:nvSpPr>
        <p:spPr>
          <a:xfrm>
            <a:off x="4900217" y="2784755"/>
            <a:ext cx="2545806" cy="261610"/>
          </a:xfrm>
          <a:prstGeom prst="rect">
            <a:avLst/>
          </a:prstGeom>
          <a:noFill/>
        </p:spPr>
        <p:txBody>
          <a:bodyPr wrap="square" rtlCol="0">
            <a:spAutoFit/>
          </a:bodyPr>
          <a:lstStyle/>
          <a:p>
            <a:r>
              <a:rPr lang="en-GB" sz="1100" dirty="0">
                <a:solidFill>
                  <a:srgbClr val="152185"/>
                </a:solidFill>
                <a:latin typeface="Noto Sans" panose="020B0502040504020204" pitchFamily="34" charset="0"/>
                <a:ea typeface="Noto Sans" panose="020B0502040504020204" pitchFamily="34" charset="0"/>
                <a:cs typeface="Noto Sans" panose="020B0502040504020204" pitchFamily="34" charset="0"/>
              </a:rPr>
              <a:t>Domestic services</a:t>
            </a:r>
          </a:p>
        </p:txBody>
      </p:sp>
      <p:cxnSp>
        <p:nvCxnSpPr>
          <p:cNvPr id="91" name="Straight Arrow Connector 90">
            <a:extLst>
              <a:ext uri="{FF2B5EF4-FFF2-40B4-BE49-F238E27FC236}">
                <a16:creationId xmlns:a16="http://schemas.microsoft.com/office/drawing/2014/main" id="{E3D7812C-E21E-A84A-915D-0250AE63388A}"/>
              </a:ext>
            </a:extLst>
          </p:cNvPr>
          <p:cNvCxnSpPr>
            <a:cxnSpLocks/>
          </p:cNvCxnSpPr>
          <p:nvPr/>
        </p:nvCxnSpPr>
        <p:spPr>
          <a:xfrm>
            <a:off x="6523866" y="2915710"/>
            <a:ext cx="2129804" cy="4434"/>
          </a:xfrm>
          <a:prstGeom prst="straightConnector1">
            <a:avLst/>
          </a:prstGeom>
          <a:ln w="12700">
            <a:solidFill>
              <a:srgbClr val="131D79"/>
            </a:solidFill>
            <a:tailEnd type="oval"/>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59FCD151-EC3F-A043-AA3A-2B1D85B5D41A}"/>
              </a:ext>
            </a:extLst>
          </p:cNvPr>
          <p:cNvSpPr txBox="1"/>
          <p:nvPr/>
        </p:nvSpPr>
        <p:spPr>
          <a:xfrm>
            <a:off x="4909850" y="1744540"/>
            <a:ext cx="3394304" cy="261610"/>
          </a:xfrm>
          <a:prstGeom prst="rect">
            <a:avLst/>
          </a:prstGeom>
          <a:noFill/>
        </p:spPr>
        <p:txBody>
          <a:bodyPr wrap="square" rtlCol="0">
            <a:spAutoFit/>
          </a:bodyPr>
          <a:lstStyle/>
          <a:p>
            <a:r>
              <a:rPr lang="en-GB" sz="1100" dirty="0">
                <a:solidFill>
                  <a:srgbClr val="152185"/>
                </a:solidFill>
                <a:latin typeface="Noto Sans" panose="020B0502040504020204" pitchFamily="34" charset="0"/>
                <a:ea typeface="Noto Sans" panose="020B0502040504020204" pitchFamily="34" charset="0"/>
                <a:cs typeface="Noto Sans" panose="020B0502040504020204" pitchFamily="34" charset="0"/>
              </a:rPr>
              <a:t>Freelance – All kinds of Professional services</a:t>
            </a:r>
          </a:p>
        </p:txBody>
      </p:sp>
      <p:cxnSp>
        <p:nvCxnSpPr>
          <p:cNvPr id="93" name="Straight Arrow Connector 92">
            <a:extLst>
              <a:ext uri="{FF2B5EF4-FFF2-40B4-BE49-F238E27FC236}">
                <a16:creationId xmlns:a16="http://schemas.microsoft.com/office/drawing/2014/main" id="{198E86AD-FFA0-464F-A28D-48F6BB2C5DC9}"/>
              </a:ext>
            </a:extLst>
          </p:cNvPr>
          <p:cNvCxnSpPr>
            <a:cxnSpLocks/>
          </p:cNvCxnSpPr>
          <p:nvPr/>
        </p:nvCxnSpPr>
        <p:spPr>
          <a:xfrm>
            <a:off x="8034531" y="1860913"/>
            <a:ext cx="612534" cy="847"/>
          </a:xfrm>
          <a:prstGeom prst="straightConnector1">
            <a:avLst/>
          </a:prstGeom>
          <a:ln w="12700">
            <a:solidFill>
              <a:srgbClr val="131D79"/>
            </a:solidFill>
            <a:tailEnd type="oval"/>
          </a:ln>
        </p:spPr>
        <p:style>
          <a:lnRef idx="1">
            <a:schemeClr val="accent1"/>
          </a:lnRef>
          <a:fillRef idx="0">
            <a:schemeClr val="accent1"/>
          </a:fillRef>
          <a:effectRef idx="0">
            <a:schemeClr val="accent1"/>
          </a:effectRef>
          <a:fontRef idx="minor">
            <a:schemeClr val="tx1"/>
          </a:fontRef>
        </p:style>
      </p:cxnSp>
      <p:sp>
        <p:nvSpPr>
          <p:cNvPr id="95" name="TextBox 94">
            <a:extLst>
              <a:ext uri="{FF2B5EF4-FFF2-40B4-BE49-F238E27FC236}">
                <a16:creationId xmlns:a16="http://schemas.microsoft.com/office/drawing/2014/main" id="{91494EC8-AC18-9B48-A449-F9F49B6AD8A0}"/>
              </a:ext>
            </a:extLst>
          </p:cNvPr>
          <p:cNvSpPr txBox="1"/>
          <p:nvPr/>
        </p:nvSpPr>
        <p:spPr>
          <a:xfrm>
            <a:off x="8836452" y="1711935"/>
            <a:ext cx="3232938" cy="261610"/>
          </a:xfrm>
          <a:prstGeom prst="rect">
            <a:avLst/>
          </a:prstGeom>
          <a:noFill/>
        </p:spPr>
        <p:txBody>
          <a:bodyPr wrap="square" rtlCol="0">
            <a:spAutoFit/>
          </a:bodyPr>
          <a:lstStyle/>
          <a:p>
            <a:r>
              <a:rPr lang="en-GB" sz="11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Upwork  ~  Freelancer ~   </a:t>
            </a:r>
            <a:r>
              <a:rPr lang="en-GB" sz="11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Toptal</a:t>
            </a:r>
            <a:endParaRPr lang="en-GB" sz="11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endParaRPr>
          </a:p>
        </p:txBody>
      </p:sp>
      <p:sp>
        <p:nvSpPr>
          <p:cNvPr id="96" name="TextBox 95">
            <a:extLst>
              <a:ext uri="{FF2B5EF4-FFF2-40B4-BE49-F238E27FC236}">
                <a16:creationId xmlns:a16="http://schemas.microsoft.com/office/drawing/2014/main" id="{8C6E5FCD-CB6B-1B48-87C1-345B76A787D9}"/>
              </a:ext>
            </a:extLst>
          </p:cNvPr>
          <p:cNvSpPr txBox="1"/>
          <p:nvPr/>
        </p:nvSpPr>
        <p:spPr>
          <a:xfrm>
            <a:off x="8858368" y="3103872"/>
            <a:ext cx="3232938" cy="261610"/>
          </a:xfrm>
          <a:prstGeom prst="rect">
            <a:avLst/>
          </a:prstGeom>
          <a:noFill/>
        </p:spPr>
        <p:txBody>
          <a:bodyPr wrap="square" rtlCol="0">
            <a:spAutoFit/>
          </a:bodyPr>
          <a:lstStyle/>
          <a:p>
            <a:r>
              <a:rPr lang="en-GB" sz="11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Task Rabbit  ~  Doit4u ~  Urban Company</a:t>
            </a:r>
          </a:p>
        </p:txBody>
      </p:sp>
    </p:spTree>
    <p:extLst>
      <p:ext uri="{BB962C8B-B14F-4D97-AF65-F5344CB8AC3E}">
        <p14:creationId xmlns:p14="http://schemas.microsoft.com/office/powerpoint/2010/main" val="2403688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332AC68-3758-4245-896E-ACDB67BDD6FB}"/>
              </a:ext>
            </a:extLst>
          </p:cNvPr>
          <p:cNvSpPr>
            <a:spLocks noGrp="1"/>
          </p:cNvSpPr>
          <p:nvPr>
            <p:ph type="title"/>
          </p:nvPr>
        </p:nvSpPr>
        <p:spPr>
          <a:xfrm>
            <a:off x="199528" y="1378391"/>
            <a:ext cx="2842778" cy="907609"/>
          </a:xfrm>
        </p:spPr>
        <p:txBody>
          <a:bodyPr>
            <a:normAutofit fontScale="90000"/>
          </a:bodyPr>
          <a:lstStyle/>
          <a:p>
            <a:pPr>
              <a:lnSpc>
                <a:spcPct val="114000"/>
              </a:lnSpc>
            </a:pPr>
            <a:r>
              <a:rPr lang="en-CH" sz="2400" b="0" dirty="0">
                <a:solidFill>
                  <a:srgbClr val="1F2FAF"/>
                </a:solidFill>
                <a:latin typeface="Arial" panose="020B0604020202020204" pitchFamily="34" charset="0"/>
                <a:cs typeface="Arial" panose="020B0604020202020204" pitchFamily="34" charset="0"/>
              </a:rPr>
              <a:t>Digital labour platforms</a:t>
            </a:r>
            <a:br>
              <a:rPr lang="en-CH" sz="2400" b="0" dirty="0">
                <a:solidFill>
                  <a:srgbClr val="1F2FAF"/>
                </a:solidFill>
                <a:latin typeface="Arial" panose="020B0604020202020204" pitchFamily="34" charset="0"/>
                <a:cs typeface="Arial" panose="020B0604020202020204" pitchFamily="34" charset="0"/>
              </a:rPr>
            </a:br>
            <a:endParaRPr lang="en-CH" sz="2400" b="0" dirty="0">
              <a:solidFill>
                <a:srgbClr val="1F2FAF"/>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6778F25F-A8ED-C348-990B-32984A91748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60C5E2-772D-4C09-B4B2-05AEE6FE2094}"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5" name="Diagram 4">
            <a:extLst>
              <a:ext uri="{FF2B5EF4-FFF2-40B4-BE49-F238E27FC236}">
                <a16:creationId xmlns:a16="http://schemas.microsoft.com/office/drawing/2014/main" id="{A8C38979-7910-3EAB-90B8-6813F0028661}"/>
              </a:ext>
            </a:extLst>
          </p:cNvPr>
          <p:cNvGraphicFramePr/>
          <p:nvPr>
            <p:extLst>
              <p:ext uri="{D42A27DB-BD31-4B8C-83A1-F6EECF244321}">
                <p14:modId xmlns:p14="http://schemas.microsoft.com/office/powerpoint/2010/main" val="1906637170"/>
              </p:ext>
            </p:extLst>
          </p:nvPr>
        </p:nvGraphicFramePr>
        <p:xfrm>
          <a:off x="2416521" y="1832195"/>
          <a:ext cx="9014941" cy="3815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0587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462BE-BB38-CEA5-83A8-738D0A23DB5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5E80406-D0C3-DA73-C91A-903697E531EA}"/>
              </a:ext>
            </a:extLst>
          </p:cNvPr>
          <p:cNvSpPr>
            <a:spLocks noGrp="1"/>
          </p:cNvSpPr>
          <p:nvPr>
            <p:ph type="title"/>
          </p:nvPr>
        </p:nvSpPr>
        <p:spPr>
          <a:xfrm>
            <a:off x="199528" y="1378391"/>
            <a:ext cx="2842778" cy="907609"/>
          </a:xfrm>
        </p:spPr>
        <p:txBody>
          <a:bodyPr>
            <a:normAutofit fontScale="90000"/>
          </a:bodyPr>
          <a:lstStyle/>
          <a:p>
            <a:pPr>
              <a:lnSpc>
                <a:spcPct val="114000"/>
              </a:lnSpc>
            </a:pPr>
            <a:r>
              <a:rPr lang="en-CH" sz="2400" b="0" dirty="0">
                <a:solidFill>
                  <a:srgbClr val="1F2FAF"/>
                </a:solidFill>
                <a:latin typeface="Arial" panose="020B0604020202020204" pitchFamily="34" charset="0"/>
                <a:cs typeface="Arial" panose="020B0604020202020204" pitchFamily="34" charset="0"/>
              </a:rPr>
              <a:t>Home-based workers on digital labour platforms</a:t>
            </a:r>
            <a:br>
              <a:rPr lang="en-CH" sz="2400" b="0" dirty="0">
                <a:solidFill>
                  <a:srgbClr val="1F2FAF"/>
                </a:solidFill>
                <a:latin typeface="Arial" panose="020B0604020202020204" pitchFamily="34" charset="0"/>
                <a:cs typeface="Arial" panose="020B0604020202020204" pitchFamily="34" charset="0"/>
              </a:rPr>
            </a:br>
            <a:endParaRPr lang="en-CH" sz="2400" b="0" dirty="0">
              <a:solidFill>
                <a:srgbClr val="1F2FAF"/>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D7902667-5B7C-960F-B1A4-C96BE67499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60C5E2-772D-4C09-B4B2-05AEE6FE2094}"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5" name="Diagram 4">
            <a:extLst>
              <a:ext uri="{FF2B5EF4-FFF2-40B4-BE49-F238E27FC236}">
                <a16:creationId xmlns:a16="http://schemas.microsoft.com/office/drawing/2014/main" id="{B68F8D83-7FED-858C-5DC7-A3A020D757E0}"/>
              </a:ext>
            </a:extLst>
          </p:cNvPr>
          <p:cNvGraphicFramePr/>
          <p:nvPr>
            <p:extLst>
              <p:ext uri="{D42A27DB-BD31-4B8C-83A1-F6EECF244321}">
                <p14:modId xmlns:p14="http://schemas.microsoft.com/office/powerpoint/2010/main" val="3789372959"/>
              </p:ext>
            </p:extLst>
          </p:nvPr>
        </p:nvGraphicFramePr>
        <p:xfrm>
          <a:off x="2146521" y="1378391"/>
          <a:ext cx="9014941" cy="3815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8028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3F573-4BA3-8D94-84E0-E5CD6E79B8A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82DAA67-43AE-E97C-8CF6-2706CB3D5931}"/>
              </a:ext>
            </a:extLst>
          </p:cNvPr>
          <p:cNvSpPr>
            <a:spLocks noGrp="1"/>
          </p:cNvSpPr>
          <p:nvPr>
            <p:ph type="title"/>
          </p:nvPr>
        </p:nvSpPr>
        <p:spPr>
          <a:xfrm>
            <a:off x="199528" y="1378391"/>
            <a:ext cx="2842778" cy="2878332"/>
          </a:xfrm>
        </p:spPr>
        <p:txBody>
          <a:bodyPr>
            <a:normAutofit/>
          </a:bodyPr>
          <a:lstStyle/>
          <a:p>
            <a:pPr>
              <a:lnSpc>
                <a:spcPct val="114000"/>
              </a:lnSpc>
            </a:pPr>
            <a:r>
              <a:rPr lang="en-CH" sz="2400" b="0" dirty="0">
                <a:solidFill>
                  <a:srgbClr val="1F2FAF"/>
                </a:solidFill>
                <a:latin typeface="Arial" panose="020B0604020202020204" pitchFamily="34" charset="0"/>
                <a:cs typeface="Arial" panose="020B0604020202020204" pitchFamily="34" charset="0"/>
              </a:rPr>
              <a:t>Outsourcing of tasks on a major freelance platform:</a:t>
            </a:r>
            <a:br>
              <a:rPr lang="en-CH" sz="2400" b="0" dirty="0">
                <a:solidFill>
                  <a:srgbClr val="1F2FAF"/>
                </a:solidFill>
                <a:latin typeface="Arial" panose="020B0604020202020204" pitchFamily="34" charset="0"/>
                <a:cs typeface="Arial" panose="020B0604020202020204" pitchFamily="34" charset="0"/>
              </a:rPr>
            </a:br>
            <a:r>
              <a:rPr lang="en-CH" sz="2400" b="0" dirty="0">
                <a:solidFill>
                  <a:srgbClr val="1F2FAF"/>
                </a:solidFill>
                <a:latin typeface="Arial" panose="020B0604020202020204" pitchFamily="34" charset="0"/>
                <a:cs typeface="Arial" panose="020B0604020202020204" pitchFamily="34" charset="0"/>
              </a:rPr>
              <a:t>Inflow of work and earnings, 2019 </a:t>
            </a:r>
          </a:p>
        </p:txBody>
      </p:sp>
      <p:pic>
        <p:nvPicPr>
          <p:cNvPr id="12" name="Content Placeholder 11" descr="Chart&#10;&#10;Description automatically generated with medium confidence">
            <a:extLst>
              <a:ext uri="{FF2B5EF4-FFF2-40B4-BE49-F238E27FC236}">
                <a16:creationId xmlns:a16="http://schemas.microsoft.com/office/drawing/2014/main" id="{67B6528B-1EE6-98FB-9B3E-407D8CEB3AD5}"/>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6758"/>
          <a:stretch/>
        </p:blipFill>
        <p:spPr>
          <a:xfrm>
            <a:off x="3471861" y="2509"/>
            <a:ext cx="8720139" cy="6871310"/>
          </a:xfrm>
        </p:spPr>
      </p:pic>
      <p:sp>
        <p:nvSpPr>
          <p:cNvPr id="6" name="Slide Number Placeholder 5">
            <a:extLst>
              <a:ext uri="{FF2B5EF4-FFF2-40B4-BE49-F238E27FC236}">
                <a16:creationId xmlns:a16="http://schemas.microsoft.com/office/drawing/2014/main" id="{8BA260EE-1D69-2EC5-AE92-7E39C401EE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60C5E2-772D-4C09-B4B2-05AEE6FE2094}"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9057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86" y="0"/>
            <a:ext cx="12188228" cy="6858000"/>
          </a:xfrm>
          <a:prstGeom prst="rect">
            <a:avLst/>
          </a:prstGeom>
        </p:spPr>
      </p:pic>
    </p:spTree>
    <p:extLst>
      <p:ext uri="{BB962C8B-B14F-4D97-AF65-F5344CB8AC3E}">
        <p14:creationId xmlns:p14="http://schemas.microsoft.com/office/powerpoint/2010/main" val="1378272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86" y="-1"/>
            <a:ext cx="12190114" cy="6859061"/>
          </a:xfrm>
          <a:prstGeom prst="rect">
            <a:avLst/>
          </a:prstGeom>
        </p:spPr>
      </p:pic>
    </p:spTree>
    <p:extLst>
      <p:ext uri="{BB962C8B-B14F-4D97-AF65-F5344CB8AC3E}">
        <p14:creationId xmlns:p14="http://schemas.microsoft.com/office/powerpoint/2010/main" val="16022883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3.xml><?xml version="1.0" encoding="utf-8"?>
<a:theme xmlns:a="http://schemas.openxmlformats.org/drawingml/2006/main" name="2_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nglish PowerPoint Presentation" id="{8C1655DC-F382-794B-A9D0-E611FF401CD9}" vid="{94661D02-612A-A042-A427-1B928FD15C6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9092</TotalTime>
  <Words>1716</Words>
  <Application>Microsoft Macintosh PowerPoint</Application>
  <PresentationFormat>Widescreen</PresentationFormat>
  <Paragraphs>208</Paragraphs>
  <Slides>22</Slides>
  <Notes>11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22</vt:i4>
      </vt:variant>
    </vt:vector>
  </HeadingPairs>
  <TitlesOfParts>
    <vt:vector size="32" baseType="lpstr">
      <vt:lpstr>Arial</vt:lpstr>
      <vt:lpstr>Calibri</vt:lpstr>
      <vt:lpstr>Calibri Light</vt:lpstr>
      <vt:lpstr>Helvetica Neue</vt:lpstr>
      <vt:lpstr>Noto Sans</vt:lpstr>
      <vt:lpstr>Wingdings</vt:lpstr>
      <vt:lpstr>Wingdings 3</vt:lpstr>
      <vt:lpstr>Office Theme</vt:lpstr>
      <vt:lpstr>1_ILO 2020</vt:lpstr>
      <vt:lpstr>2_ILO 2020</vt:lpstr>
      <vt:lpstr>Digital labour platforms: a global picture</vt:lpstr>
      <vt:lpstr>How do we define platforms?</vt:lpstr>
      <vt:lpstr>PowerPoint Presentation</vt:lpstr>
      <vt:lpstr>PowerPoint Presentation</vt:lpstr>
      <vt:lpstr>Digital labour platforms </vt:lpstr>
      <vt:lpstr>Home-based workers on digital labour platforms </vt:lpstr>
      <vt:lpstr>Outsourcing of tasks on a major freelance platform: Inflow of work and earnings, 2019 </vt:lpstr>
      <vt:lpstr>PowerPoint Presentation</vt:lpstr>
      <vt:lpstr>PowerPoint Presentation</vt:lpstr>
      <vt:lpstr>PowerPoint Presentation</vt:lpstr>
      <vt:lpstr>PowerPoint Presentation</vt:lpstr>
      <vt:lpstr>Indeed, there are a number of challenges… </vt:lpstr>
      <vt:lpstr>Challenges faced by sellers in India, Kenya &amp; Uganda</vt:lpstr>
      <vt:lpstr>Context of developing countries… </vt:lpstr>
      <vt:lpstr>PowerPoint Presentation</vt:lpstr>
      <vt:lpstr>PowerPoint Presentation</vt:lpstr>
      <vt:lpstr>Normative gap analysis</vt:lpstr>
      <vt:lpstr>Scope of regulatory intervention in Member States</vt:lpstr>
      <vt:lpstr>Developments in law and practice</vt:lpstr>
      <vt:lpstr>Developments in law and practice</vt:lpstr>
      <vt:lpstr>Overview of the standard setting process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lastModifiedBy>uma r</cp:lastModifiedBy>
  <cp:revision>36</cp:revision>
  <cp:lastPrinted>2024-02-12T22:01:56Z</cp:lastPrinted>
  <dcterms:created xsi:type="dcterms:W3CDTF">2021-03-10T15:11:40Z</dcterms:created>
  <dcterms:modified xsi:type="dcterms:W3CDTF">2026-07-28T09:08:49Z</dcterms:modified>
  <cp:category/>
</cp:coreProperties>
</file>