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12192000" cy="6858000"/>
  <p:embeddedFontLst>
    <p:embeddedFont>
      <p:font typeface="Gill Sans"/>
      <p:regular r:id="rId17"/>
      <p:bold r:id="rId18"/>
    </p:embeddedFon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23" roundtripDataSignature="AMtx7mi6Id5lme6wwO/5BlAIN8XqYSjS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6.xml"/><Relationship Id="rId22" Type="http://schemas.openxmlformats.org/officeDocument/2006/relationships/font" Target="fonts/CenturyGothic-boldItalic.fntdata"/><Relationship Id="rId10" Type="http://schemas.openxmlformats.org/officeDocument/2006/relationships/slide" Target="slides/slide5.xml"/><Relationship Id="rId21"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GillSans-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enturyGothic-regular.fntdata"/><Relationship Id="rId6" Type="http://schemas.openxmlformats.org/officeDocument/2006/relationships/slide" Target="slides/slide1.xml"/><Relationship Id="rId18" Type="http://schemas.openxmlformats.org/officeDocument/2006/relationships/font" Target="fonts/Gill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13"/>
          <p:cNvSpPr txBox="1"/>
          <p:nvPr>
            <p:ph type="title"/>
          </p:nvPr>
        </p:nvSpPr>
        <p:spPr>
          <a:xfrm>
            <a:off x="3871340" y="740790"/>
            <a:ext cx="7825740" cy="72009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0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3"/>
          <p:cNvSpPr txBox="1"/>
          <p:nvPr>
            <p:ph idx="1" type="body"/>
          </p:nvPr>
        </p:nvSpPr>
        <p:spPr>
          <a:xfrm>
            <a:off x="535940" y="1886965"/>
            <a:ext cx="11421110" cy="459549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000">
                <a:solidFill>
                  <a:schemeClr val="dk1"/>
                </a:solidFill>
                <a:latin typeface="Calibri"/>
                <a:ea typeface="Calibri"/>
                <a:cs typeface="Calibri"/>
                <a:sym typeface="Calibri"/>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 name="Google Shape;15;p1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 name="Shape 18"/>
        <p:cNvGrpSpPr/>
        <p:nvPr/>
      </p:nvGrpSpPr>
      <p:grpSpPr>
        <a:xfrm>
          <a:off x="0" y="0"/>
          <a:ext cx="0" cy="0"/>
          <a:chOff x="0" y="0"/>
          <a:chExt cx="0" cy="0"/>
        </a:xfrm>
      </p:grpSpPr>
      <p:sp>
        <p:nvSpPr>
          <p:cNvPr id="19" name="Google Shape;19;p14"/>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 name="Shape 22"/>
        <p:cNvGrpSpPr/>
        <p:nvPr/>
      </p:nvGrpSpPr>
      <p:grpSpPr>
        <a:xfrm>
          <a:off x="0" y="0"/>
          <a:ext cx="0" cy="0"/>
          <a:chOff x="0" y="0"/>
          <a:chExt cx="0" cy="0"/>
        </a:xfrm>
      </p:grpSpPr>
      <p:sp>
        <p:nvSpPr>
          <p:cNvPr id="23" name="Google Shape;23;p15"/>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0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5"/>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0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5"/>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8" name="Shape 28"/>
        <p:cNvGrpSpPr/>
        <p:nvPr/>
      </p:nvGrpSpPr>
      <p:grpSpPr>
        <a:xfrm>
          <a:off x="0" y="0"/>
          <a:ext cx="0" cy="0"/>
          <a:chOff x="0" y="0"/>
          <a:chExt cx="0" cy="0"/>
        </a:xfrm>
      </p:grpSpPr>
      <p:sp>
        <p:nvSpPr>
          <p:cNvPr id="29" name="Google Shape;29;p16"/>
          <p:cNvSpPr txBox="1"/>
          <p:nvPr>
            <p:ph type="title"/>
          </p:nvPr>
        </p:nvSpPr>
        <p:spPr>
          <a:xfrm>
            <a:off x="3871340" y="740790"/>
            <a:ext cx="7825740" cy="72009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0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6"/>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16"/>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16"/>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6"/>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5" name="Shape 35"/>
        <p:cNvGrpSpPr/>
        <p:nvPr/>
      </p:nvGrpSpPr>
      <p:grpSpPr>
        <a:xfrm>
          <a:off x="0" y="0"/>
          <a:ext cx="0" cy="0"/>
          <a:chOff x="0" y="0"/>
          <a:chExt cx="0" cy="0"/>
        </a:xfrm>
      </p:grpSpPr>
      <p:sp>
        <p:nvSpPr>
          <p:cNvPr id="36" name="Google Shape;36;p17"/>
          <p:cNvSpPr txBox="1"/>
          <p:nvPr>
            <p:ph type="title"/>
          </p:nvPr>
        </p:nvSpPr>
        <p:spPr>
          <a:xfrm>
            <a:off x="3871340" y="740790"/>
            <a:ext cx="7825740" cy="72009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0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7"/>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2"/>
          <p:cNvPicPr preferRelativeResize="0"/>
          <p:nvPr/>
        </p:nvPicPr>
        <p:blipFill rotWithShape="1">
          <a:blip r:embed="rId1">
            <a:alphaModFix/>
          </a:blip>
          <a:srcRect b="0" l="0" r="0" t="0"/>
          <a:stretch/>
        </p:blipFill>
        <p:spPr>
          <a:xfrm>
            <a:off x="0" y="0"/>
            <a:ext cx="12191999" cy="1441450"/>
          </a:xfrm>
          <a:prstGeom prst="rect">
            <a:avLst/>
          </a:prstGeom>
          <a:noFill/>
          <a:ln>
            <a:noFill/>
          </a:ln>
        </p:spPr>
      </p:pic>
      <p:sp>
        <p:nvSpPr>
          <p:cNvPr id="7" name="Google Shape;7;p12"/>
          <p:cNvSpPr txBox="1"/>
          <p:nvPr>
            <p:ph type="title"/>
          </p:nvPr>
        </p:nvSpPr>
        <p:spPr>
          <a:xfrm>
            <a:off x="3871340" y="740790"/>
            <a:ext cx="7825740" cy="72009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2"/>
          <p:cNvSpPr txBox="1"/>
          <p:nvPr>
            <p:ph idx="1" type="body"/>
          </p:nvPr>
        </p:nvSpPr>
        <p:spPr>
          <a:xfrm>
            <a:off x="535940" y="1886965"/>
            <a:ext cx="11421110" cy="459549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1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1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1.png"/><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36.png"/><Relationship Id="rId5" Type="http://schemas.openxmlformats.org/officeDocument/2006/relationships/image" Target="../media/image23.png"/></Relationships>
</file>

<file path=ppt/slides/_rels/slide11.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jpg"/><Relationship Id="rId4" Type="http://schemas.openxmlformats.org/officeDocument/2006/relationships/image" Target="../media/image28.png"/><Relationship Id="rId9" Type="http://schemas.openxmlformats.org/officeDocument/2006/relationships/image" Target="../media/image34.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27.png"/><Relationship Id="rId8"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1" Type="http://schemas.openxmlformats.org/officeDocument/2006/relationships/image" Target="../media/image25.jpg"/><Relationship Id="rId10" Type="http://schemas.openxmlformats.org/officeDocument/2006/relationships/image" Target="../media/image21.png"/><Relationship Id="rId13" Type="http://schemas.openxmlformats.org/officeDocument/2006/relationships/image" Target="../media/image2.jpg"/><Relationship Id="rId12" Type="http://schemas.openxmlformats.org/officeDocument/2006/relationships/image" Target="../media/image40.jp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6.jpg"/><Relationship Id="rId9" Type="http://schemas.openxmlformats.org/officeDocument/2006/relationships/image" Target="../media/image7.jpg"/><Relationship Id="rId15" Type="http://schemas.openxmlformats.org/officeDocument/2006/relationships/image" Target="../media/image12.jpg"/><Relationship Id="rId14" Type="http://schemas.openxmlformats.org/officeDocument/2006/relationships/image" Target="../media/image11.png"/><Relationship Id="rId5" Type="http://schemas.openxmlformats.org/officeDocument/2006/relationships/image" Target="../media/image10.jpg"/><Relationship Id="rId6" Type="http://schemas.openxmlformats.org/officeDocument/2006/relationships/image" Target="../media/image5.jpg"/><Relationship Id="rId7" Type="http://schemas.openxmlformats.org/officeDocument/2006/relationships/image" Target="../media/image13.jpg"/><Relationship Id="rId8"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19.png"/><Relationship Id="rId6" Type="http://schemas.openxmlformats.org/officeDocument/2006/relationships/image" Target="../media/image18.png"/><Relationship Id="rId7"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33.png"/><Relationship Id="rId5" Type="http://schemas.openxmlformats.org/officeDocument/2006/relationships/image" Target="../media/image30.png"/><Relationship Id="rId6" Type="http://schemas.openxmlformats.org/officeDocument/2006/relationships/image" Target="../media/image16.png"/><Relationship Id="rId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pic>
        <p:nvPicPr>
          <p:cNvPr id="44" name="Google Shape;44;p1"/>
          <p:cNvPicPr preferRelativeResize="0"/>
          <p:nvPr/>
        </p:nvPicPr>
        <p:blipFill rotWithShape="1">
          <a:blip r:embed="rId3">
            <a:alphaModFix/>
          </a:blip>
          <a:srcRect b="0" l="0" r="0" t="0"/>
          <a:stretch/>
        </p:blipFill>
        <p:spPr>
          <a:xfrm>
            <a:off x="0" y="4375149"/>
            <a:ext cx="12191999" cy="2482849"/>
          </a:xfrm>
          <a:prstGeom prst="rect">
            <a:avLst/>
          </a:prstGeom>
          <a:noFill/>
          <a:ln>
            <a:noFill/>
          </a:ln>
        </p:spPr>
      </p:pic>
      <p:sp>
        <p:nvSpPr>
          <p:cNvPr descr="$PPTXTitle" id="45" name="Google Shape;45;p1"/>
          <p:cNvSpPr txBox="1"/>
          <p:nvPr>
            <p:ph type="title"/>
          </p:nvPr>
        </p:nvSpPr>
        <p:spPr>
          <a:xfrm>
            <a:off x="1205230" y="1800859"/>
            <a:ext cx="9783445" cy="1562100"/>
          </a:xfrm>
          <a:prstGeom prst="rect">
            <a:avLst/>
          </a:prstGeom>
          <a:noFill/>
          <a:ln>
            <a:noFill/>
          </a:ln>
        </p:spPr>
        <p:txBody>
          <a:bodyPr anchorCtr="0" anchor="t" bIns="0" lIns="0" spcFirstLastPara="1" rIns="0" wrap="square" tIns="74275">
            <a:spAutoFit/>
          </a:bodyPr>
          <a:lstStyle/>
          <a:p>
            <a:pPr indent="0" lvl="0" marL="12065" marR="5080" rtl="0" algn="ctr">
              <a:lnSpc>
                <a:spcPct val="108055"/>
              </a:lnSpc>
              <a:spcBef>
                <a:spcPts val="0"/>
              </a:spcBef>
              <a:spcAft>
                <a:spcPts val="0"/>
              </a:spcAft>
              <a:buNone/>
            </a:pPr>
            <a:r>
              <a:rPr lang="en-US" sz="3600">
                <a:solidFill>
                  <a:srgbClr val="006FC0"/>
                </a:solidFill>
                <a:latin typeface="Century Gothic"/>
                <a:ea typeface="Century Gothic"/>
                <a:cs typeface="Century Gothic"/>
                <a:sym typeface="Century Gothic"/>
              </a:rPr>
              <a:t>PAMBANSANG KALIPUNAN NG MGA MANGGAGAWANG IMPORMAL SA PILIPINAS (PATAMABA) INC.</a:t>
            </a:r>
            <a:endParaRPr sz="3600">
              <a:latin typeface="Century Gothic"/>
              <a:ea typeface="Century Gothic"/>
              <a:cs typeface="Century Gothic"/>
              <a:sym typeface="Century Gothic"/>
            </a:endParaRPr>
          </a:p>
        </p:txBody>
      </p:sp>
      <p:pic>
        <p:nvPicPr>
          <p:cNvPr id="46" name="Google Shape;46;p1"/>
          <p:cNvPicPr preferRelativeResize="0"/>
          <p:nvPr/>
        </p:nvPicPr>
        <p:blipFill rotWithShape="1">
          <a:blip r:embed="rId4">
            <a:alphaModFix/>
          </a:blip>
          <a:srcRect b="0" l="0" r="0" t="0"/>
          <a:stretch/>
        </p:blipFill>
        <p:spPr>
          <a:xfrm>
            <a:off x="9514840" y="222250"/>
            <a:ext cx="2066290" cy="1619250"/>
          </a:xfrm>
          <a:prstGeom prst="rect">
            <a:avLst/>
          </a:prstGeom>
          <a:noFill/>
          <a:ln>
            <a:noFill/>
          </a:ln>
        </p:spPr>
      </p:pic>
      <p:sp>
        <p:nvSpPr>
          <p:cNvPr id="47" name="Google Shape;47;p1"/>
          <p:cNvSpPr txBox="1"/>
          <p:nvPr/>
        </p:nvSpPr>
        <p:spPr>
          <a:xfrm>
            <a:off x="1037000" y="3823508"/>
            <a:ext cx="10119900" cy="1768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2400">
                <a:solidFill>
                  <a:srgbClr val="006FC0"/>
                </a:solidFill>
                <a:latin typeface="Century Gothic"/>
                <a:ea typeface="Century Gothic"/>
                <a:cs typeface="Century Gothic"/>
                <a:sym typeface="Century Gothic"/>
              </a:rPr>
              <a:t>(THE NATIONAL NETWORK OF INFORMAL WORKERS IN THE PHILIPPINES)</a:t>
            </a:r>
            <a:endParaRPr sz="2400">
              <a:latin typeface="Century Gothic"/>
              <a:ea typeface="Century Gothic"/>
              <a:cs typeface="Century Gothic"/>
              <a:sym typeface="Century Gothic"/>
            </a:endParaRPr>
          </a:p>
          <a:p>
            <a:pPr indent="0" lvl="0" marL="226059" rtl="0" algn="l">
              <a:lnSpc>
                <a:spcPct val="100000"/>
              </a:lnSpc>
              <a:spcBef>
                <a:spcPts val="2165"/>
              </a:spcBef>
              <a:spcAft>
                <a:spcPts val="0"/>
              </a:spcAft>
              <a:buNone/>
            </a:pPr>
            <a:r>
              <a:rPr b="1" lang="en-US" sz="1800">
                <a:solidFill>
                  <a:srgbClr val="2264C8"/>
                </a:solidFill>
                <a:latin typeface="Century Gothic"/>
                <a:ea typeface="Century Gothic"/>
                <a:cs typeface="Century Gothic"/>
                <a:sym typeface="Century Gothic"/>
              </a:rPr>
              <a:t>Webinar on ADVANCING JUSTICE ON THE GROUND: THE WORK OF HBWs ORGANIZATION</a:t>
            </a:r>
            <a:endParaRPr sz="1800">
              <a:latin typeface="Century Gothic"/>
              <a:ea typeface="Century Gothic"/>
              <a:cs typeface="Century Gothic"/>
              <a:sym typeface="Century Gothic"/>
            </a:endParaRPr>
          </a:p>
          <a:p>
            <a:pPr indent="0" lvl="0" marL="154305" rtl="0" algn="ctr">
              <a:lnSpc>
                <a:spcPct val="100000"/>
              </a:lnSpc>
              <a:spcBef>
                <a:spcPts val="2160"/>
              </a:spcBef>
              <a:spcAft>
                <a:spcPts val="0"/>
              </a:spcAft>
              <a:buNone/>
            </a:pPr>
            <a:r>
              <a:rPr b="1" lang="en-US" sz="1800">
                <a:solidFill>
                  <a:srgbClr val="2264C8"/>
                </a:solidFill>
                <a:latin typeface="Century Gothic"/>
                <a:ea typeface="Century Gothic"/>
                <a:cs typeface="Century Gothic"/>
                <a:sym typeface="Century Gothic"/>
              </a:rPr>
              <a:t>HOW HAS PATAMABA SUPPORTING THE EMPOWERMENT OF HBWs</a:t>
            </a:r>
            <a:endParaRPr sz="1800">
              <a:latin typeface="Century Gothic"/>
              <a:ea typeface="Century Gothic"/>
              <a:cs typeface="Century Gothic"/>
              <a:sym typeface="Century Gothic"/>
            </a:endParaRPr>
          </a:p>
          <a:p>
            <a:pPr indent="0" lvl="0" marL="153035" rtl="0" algn="ctr">
              <a:lnSpc>
                <a:spcPct val="100000"/>
              </a:lnSpc>
              <a:spcBef>
                <a:spcPts val="5"/>
              </a:spcBef>
              <a:spcAft>
                <a:spcPts val="0"/>
              </a:spcAft>
              <a:buNone/>
            </a:pPr>
            <a:r>
              <a:rPr b="1" lang="en-US" sz="1800">
                <a:solidFill>
                  <a:srgbClr val="2264C8"/>
                </a:solidFill>
                <a:latin typeface="Century Gothic"/>
                <a:ea typeface="Century Gothic"/>
                <a:cs typeface="Century Gothic"/>
                <a:sym typeface="Century Gothic"/>
              </a:rPr>
              <a:t>March 19, 2026</a:t>
            </a:r>
            <a:endParaRPr sz="1800">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descr="$PPTXTitle" id="128" name="Google Shape;128;p10"/>
          <p:cNvSpPr txBox="1"/>
          <p:nvPr>
            <p:ph type="title"/>
          </p:nvPr>
        </p:nvSpPr>
        <p:spPr>
          <a:xfrm>
            <a:off x="535940" y="1222375"/>
            <a:ext cx="581533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400">
                <a:latin typeface="Arial"/>
                <a:ea typeface="Arial"/>
                <a:cs typeface="Arial"/>
                <a:sym typeface="Arial"/>
              </a:rPr>
              <a:t>D. Lobbying, Advocacy and Paralegal Work</a:t>
            </a:r>
            <a:endParaRPr sz="2400">
              <a:latin typeface="Arial"/>
              <a:ea typeface="Arial"/>
              <a:cs typeface="Arial"/>
              <a:sym typeface="Arial"/>
            </a:endParaRPr>
          </a:p>
        </p:txBody>
      </p:sp>
      <p:sp>
        <p:nvSpPr>
          <p:cNvPr id="129" name="Google Shape;129;p10"/>
          <p:cNvSpPr txBox="1"/>
          <p:nvPr>
            <p:ph idx="1" type="body"/>
          </p:nvPr>
        </p:nvSpPr>
        <p:spPr>
          <a:xfrm>
            <a:off x="535940" y="1886965"/>
            <a:ext cx="11421110" cy="4595495"/>
          </a:xfrm>
          <a:prstGeom prst="rect">
            <a:avLst/>
          </a:prstGeom>
          <a:noFill/>
          <a:ln>
            <a:noFill/>
          </a:ln>
        </p:spPr>
        <p:txBody>
          <a:bodyPr anchorCtr="0" anchor="t" bIns="0" lIns="0" spcFirstLastPara="1" rIns="0" wrap="square" tIns="12700">
            <a:spAutoFit/>
          </a:bodyPr>
          <a:lstStyle/>
          <a:p>
            <a:pPr indent="0" lvl="0" marL="12700" rtl="0" algn="just">
              <a:lnSpc>
                <a:spcPct val="100000"/>
              </a:lnSpc>
              <a:spcBef>
                <a:spcPts val="0"/>
              </a:spcBef>
              <a:spcAft>
                <a:spcPts val="0"/>
              </a:spcAft>
              <a:buNone/>
            </a:pPr>
            <a:r>
              <a:rPr lang="en-US"/>
              <a:t>Building relationships with the GOs, NGOs, LGUs, Int’l. agencies, academe, TUs, cooperatives</a:t>
            </a:r>
            <a:endParaRPr/>
          </a:p>
          <a:p>
            <a:pPr indent="0" lvl="0" marL="12700" marR="5080" rtl="0" algn="just">
              <a:lnSpc>
                <a:spcPct val="100000"/>
              </a:lnSpc>
              <a:spcBef>
                <a:spcPts val="2380"/>
              </a:spcBef>
              <a:spcAft>
                <a:spcPts val="0"/>
              </a:spcAft>
              <a:buNone/>
            </a:pPr>
            <a:r>
              <a:rPr lang="en-US"/>
              <a:t>Advocating for the ratification of ILC 177 which until now  this convention is not yet ratified. Then came the recommendation 204, the formalization of informal workers and this is ongoing process especially with the DOLE and ILO Manila together with the informal sectors group and other networks and alliances.</a:t>
            </a:r>
            <a:endParaRPr/>
          </a:p>
          <a:p>
            <a:pPr indent="0" lvl="0" marL="12700" marR="36195" rtl="0" algn="l">
              <a:lnSpc>
                <a:spcPct val="100000"/>
              </a:lnSpc>
              <a:spcBef>
                <a:spcPts val="2400"/>
              </a:spcBef>
              <a:spcAft>
                <a:spcPts val="0"/>
              </a:spcAft>
              <a:buNone/>
            </a:pPr>
            <a:r>
              <a:rPr lang="en-US"/>
              <a:t>Through the formation of a national network of homebased workers in the Philippines (HOMENETPHIL composed of 32 organizations of HBWs and other workers in the informal economy), we drafted a bill together with our partners from the academe, policy makers called Magna Carta of Workers in the Informal Economy (MACWIE)Bill. But sad to say, it’s been 2 decades now but still we are advocating for its passage. This bill is an act providing for a Magna Carta of workers, enterprises and organizations in the informal economy and institutionalizing mechanisms for transitioning to formal economy.</a:t>
            </a:r>
            <a:endParaRPr/>
          </a:p>
          <a:p>
            <a:pPr indent="0" lvl="0" marL="12700" marR="8255" rtl="0" algn="l">
              <a:lnSpc>
                <a:spcPct val="100000"/>
              </a:lnSpc>
              <a:spcBef>
                <a:spcPts val="2405"/>
              </a:spcBef>
              <a:spcAft>
                <a:spcPts val="0"/>
              </a:spcAft>
              <a:buNone/>
            </a:pPr>
            <a:r>
              <a:rPr lang="en-US"/>
              <a:t>Localization of the bill (local ordinances) is also one of the initiatives to have policy on informal workers at least within the community level</a:t>
            </a:r>
            <a:endParaRPr/>
          </a:p>
        </p:txBody>
      </p:sp>
      <p:grpSp>
        <p:nvGrpSpPr>
          <p:cNvPr id="130" name="Google Shape;130;p10"/>
          <p:cNvGrpSpPr/>
          <p:nvPr/>
        </p:nvGrpSpPr>
        <p:grpSpPr>
          <a:xfrm>
            <a:off x="6449059" y="0"/>
            <a:ext cx="5585459" cy="1926589"/>
            <a:chOff x="6449059" y="0"/>
            <a:chExt cx="5585459" cy="1926589"/>
          </a:xfrm>
        </p:grpSpPr>
        <p:pic>
          <p:nvPicPr>
            <p:cNvPr id="131" name="Google Shape;131;p10"/>
            <p:cNvPicPr preferRelativeResize="0"/>
            <p:nvPr/>
          </p:nvPicPr>
          <p:blipFill rotWithShape="1">
            <a:blip r:embed="rId3">
              <a:alphaModFix/>
            </a:blip>
            <a:srcRect b="0" l="0" r="0" t="0"/>
            <a:stretch/>
          </p:blipFill>
          <p:spPr>
            <a:xfrm>
              <a:off x="10354309" y="0"/>
              <a:ext cx="1680209" cy="1926589"/>
            </a:xfrm>
            <a:prstGeom prst="rect">
              <a:avLst/>
            </a:prstGeom>
            <a:noFill/>
            <a:ln>
              <a:noFill/>
            </a:ln>
          </p:spPr>
        </p:pic>
        <p:pic>
          <p:nvPicPr>
            <p:cNvPr id="132" name="Google Shape;132;p10"/>
            <p:cNvPicPr preferRelativeResize="0"/>
            <p:nvPr/>
          </p:nvPicPr>
          <p:blipFill rotWithShape="1">
            <a:blip r:embed="rId4">
              <a:alphaModFix/>
            </a:blip>
            <a:srcRect b="0" l="0" r="0" t="0"/>
            <a:stretch/>
          </p:blipFill>
          <p:spPr>
            <a:xfrm>
              <a:off x="6449059" y="104139"/>
              <a:ext cx="2002789" cy="1718309"/>
            </a:xfrm>
            <a:prstGeom prst="rect">
              <a:avLst/>
            </a:prstGeom>
            <a:noFill/>
            <a:ln>
              <a:noFill/>
            </a:ln>
          </p:spPr>
        </p:pic>
        <p:pic>
          <p:nvPicPr>
            <p:cNvPr id="133" name="Google Shape;133;p10"/>
            <p:cNvPicPr preferRelativeResize="0"/>
            <p:nvPr/>
          </p:nvPicPr>
          <p:blipFill rotWithShape="1">
            <a:blip r:embed="rId5">
              <a:alphaModFix/>
            </a:blip>
            <a:srcRect b="0" l="0" r="0" t="0"/>
            <a:stretch/>
          </p:blipFill>
          <p:spPr>
            <a:xfrm>
              <a:off x="8451849" y="104139"/>
              <a:ext cx="2001520" cy="1799589"/>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1"/>
          <p:cNvSpPr txBox="1"/>
          <p:nvPr/>
        </p:nvSpPr>
        <p:spPr>
          <a:xfrm>
            <a:off x="3301746" y="4082478"/>
            <a:ext cx="5589270" cy="574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3200">
                <a:latin typeface="Century Gothic"/>
                <a:ea typeface="Century Gothic"/>
                <a:cs typeface="Century Gothic"/>
                <a:sym typeface="Century Gothic"/>
              </a:rPr>
              <a:t>THANK YOU </a:t>
            </a:r>
            <a:r>
              <a:rPr b="1" lang="en-US" sz="3600">
                <a:latin typeface="Century Gothic"/>
                <a:ea typeface="Century Gothic"/>
                <a:cs typeface="Century Gothic"/>
                <a:sym typeface="Century Gothic"/>
              </a:rPr>
              <a:t>FOR LISTENING</a:t>
            </a:r>
            <a:endParaRPr sz="3600">
              <a:latin typeface="Century Gothic"/>
              <a:ea typeface="Century Gothic"/>
              <a:cs typeface="Century Gothic"/>
              <a:sym typeface="Century Gothic"/>
            </a:endParaRPr>
          </a:p>
        </p:txBody>
      </p:sp>
      <p:grpSp>
        <p:nvGrpSpPr>
          <p:cNvPr id="139" name="Google Shape;139;p11"/>
          <p:cNvGrpSpPr/>
          <p:nvPr/>
        </p:nvGrpSpPr>
        <p:grpSpPr>
          <a:xfrm>
            <a:off x="77469" y="152400"/>
            <a:ext cx="11595100" cy="6559803"/>
            <a:chOff x="77469" y="152400"/>
            <a:chExt cx="11595100" cy="6559803"/>
          </a:xfrm>
        </p:grpSpPr>
        <p:pic>
          <p:nvPicPr>
            <p:cNvPr id="140" name="Google Shape;140;p11"/>
            <p:cNvPicPr preferRelativeResize="0"/>
            <p:nvPr/>
          </p:nvPicPr>
          <p:blipFill rotWithShape="1">
            <a:blip r:embed="rId3">
              <a:alphaModFix/>
            </a:blip>
            <a:srcRect b="0" l="0" r="0" t="0"/>
            <a:stretch/>
          </p:blipFill>
          <p:spPr>
            <a:xfrm>
              <a:off x="9471660" y="999489"/>
              <a:ext cx="2200909" cy="1841500"/>
            </a:xfrm>
            <a:prstGeom prst="rect">
              <a:avLst/>
            </a:prstGeom>
            <a:noFill/>
            <a:ln>
              <a:noFill/>
            </a:ln>
          </p:spPr>
        </p:pic>
        <p:pic>
          <p:nvPicPr>
            <p:cNvPr id="141" name="Google Shape;141;p11"/>
            <p:cNvPicPr preferRelativeResize="0"/>
            <p:nvPr/>
          </p:nvPicPr>
          <p:blipFill rotWithShape="1">
            <a:blip r:embed="rId4">
              <a:alphaModFix/>
            </a:blip>
            <a:srcRect b="0" l="0" r="0" t="0"/>
            <a:stretch/>
          </p:blipFill>
          <p:spPr>
            <a:xfrm>
              <a:off x="5712460" y="1889760"/>
              <a:ext cx="2967488" cy="2186439"/>
            </a:xfrm>
            <a:prstGeom prst="rect">
              <a:avLst/>
            </a:prstGeom>
            <a:noFill/>
            <a:ln>
              <a:noFill/>
            </a:ln>
          </p:spPr>
        </p:pic>
        <p:pic>
          <p:nvPicPr>
            <p:cNvPr id="142" name="Google Shape;142;p11"/>
            <p:cNvPicPr preferRelativeResize="0"/>
            <p:nvPr/>
          </p:nvPicPr>
          <p:blipFill rotWithShape="1">
            <a:blip r:embed="rId5">
              <a:alphaModFix/>
            </a:blip>
            <a:srcRect b="0" l="0" r="0" t="0"/>
            <a:stretch/>
          </p:blipFill>
          <p:spPr>
            <a:xfrm>
              <a:off x="8888729" y="3843020"/>
              <a:ext cx="2778254" cy="2307085"/>
            </a:xfrm>
            <a:prstGeom prst="rect">
              <a:avLst/>
            </a:prstGeom>
            <a:noFill/>
            <a:ln>
              <a:noFill/>
            </a:ln>
          </p:spPr>
        </p:pic>
        <p:pic>
          <p:nvPicPr>
            <p:cNvPr id="143" name="Google Shape;143;p11"/>
            <p:cNvPicPr preferRelativeResize="0"/>
            <p:nvPr/>
          </p:nvPicPr>
          <p:blipFill rotWithShape="1">
            <a:blip r:embed="rId6">
              <a:alphaModFix/>
            </a:blip>
            <a:srcRect b="0" l="0" r="0" t="0"/>
            <a:stretch/>
          </p:blipFill>
          <p:spPr>
            <a:xfrm>
              <a:off x="181609" y="1299210"/>
              <a:ext cx="2784094" cy="2163064"/>
            </a:xfrm>
            <a:prstGeom prst="rect">
              <a:avLst/>
            </a:prstGeom>
            <a:noFill/>
            <a:ln>
              <a:noFill/>
            </a:ln>
          </p:spPr>
        </p:pic>
        <p:pic>
          <p:nvPicPr>
            <p:cNvPr id="144" name="Google Shape;144;p11"/>
            <p:cNvPicPr preferRelativeResize="0"/>
            <p:nvPr/>
          </p:nvPicPr>
          <p:blipFill rotWithShape="1">
            <a:blip r:embed="rId7">
              <a:alphaModFix/>
            </a:blip>
            <a:srcRect b="0" l="0" r="0" t="0"/>
            <a:stretch/>
          </p:blipFill>
          <p:spPr>
            <a:xfrm>
              <a:off x="3159759" y="445770"/>
              <a:ext cx="2663190" cy="1710689"/>
            </a:xfrm>
            <a:prstGeom prst="rect">
              <a:avLst/>
            </a:prstGeom>
            <a:noFill/>
            <a:ln>
              <a:noFill/>
            </a:ln>
          </p:spPr>
        </p:pic>
        <p:pic>
          <p:nvPicPr>
            <p:cNvPr id="145" name="Google Shape;145;p11"/>
            <p:cNvPicPr preferRelativeResize="0"/>
            <p:nvPr/>
          </p:nvPicPr>
          <p:blipFill rotWithShape="1">
            <a:blip r:embed="rId8">
              <a:alphaModFix/>
            </a:blip>
            <a:srcRect b="0" l="0" r="0" t="0"/>
            <a:stretch/>
          </p:blipFill>
          <p:spPr>
            <a:xfrm>
              <a:off x="77469" y="3924300"/>
              <a:ext cx="3191510" cy="2231390"/>
            </a:xfrm>
            <a:prstGeom prst="rect">
              <a:avLst/>
            </a:prstGeom>
            <a:noFill/>
            <a:ln>
              <a:noFill/>
            </a:ln>
          </p:spPr>
        </p:pic>
        <p:pic>
          <p:nvPicPr>
            <p:cNvPr id="146" name="Google Shape;146;p11"/>
            <p:cNvPicPr preferRelativeResize="0"/>
            <p:nvPr/>
          </p:nvPicPr>
          <p:blipFill rotWithShape="1">
            <a:blip r:embed="rId9">
              <a:alphaModFix/>
            </a:blip>
            <a:srcRect b="0" l="0" r="0" t="0"/>
            <a:stretch/>
          </p:blipFill>
          <p:spPr>
            <a:xfrm>
              <a:off x="6386829" y="152400"/>
              <a:ext cx="2200910" cy="1738629"/>
            </a:xfrm>
            <a:prstGeom prst="rect">
              <a:avLst/>
            </a:prstGeom>
            <a:noFill/>
            <a:ln>
              <a:noFill/>
            </a:ln>
          </p:spPr>
        </p:pic>
        <p:pic>
          <p:nvPicPr>
            <p:cNvPr id="147" name="Google Shape;147;p11"/>
            <p:cNvPicPr preferRelativeResize="0"/>
            <p:nvPr/>
          </p:nvPicPr>
          <p:blipFill rotWithShape="1">
            <a:blip r:embed="rId10">
              <a:alphaModFix/>
            </a:blip>
            <a:srcRect b="0" l="0" r="0" t="0"/>
            <a:stretch/>
          </p:blipFill>
          <p:spPr>
            <a:xfrm>
              <a:off x="3346449" y="4550409"/>
              <a:ext cx="5606034" cy="2161794"/>
            </a:xfrm>
            <a:prstGeom prst="rect">
              <a:avLst/>
            </a:prstGeom>
            <a:noFill/>
            <a:ln>
              <a:noFill/>
            </a:ln>
          </p:spPr>
        </p:pic>
        <p:pic>
          <p:nvPicPr>
            <p:cNvPr id="148" name="Google Shape;148;p11"/>
            <p:cNvPicPr preferRelativeResize="0"/>
            <p:nvPr/>
          </p:nvPicPr>
          <p:blipFill rotWithShape="1">
            <a:blip r:embed="rId11">
              <a:alphaModFix/>
            </a:blip>
            <a:srcRect b="0" l="0" r="0" t="0"/>
            <a:stretch/>
          </p:blipFill>
          <p:spPr>
            <a:xfrm>
              <a:off x="3169919" y="2320289"/>
              <a:ext cx="2438400" cy="160401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
          <p:cNvSpPr txBox="1"/>
          <p:nvPr/>
        </p:nvSpPr>
        <p:spPr>
          <a:xfrm>
            <a:off x="6175375" y="974471"/>
            <a:ext cx="5453400" cy="5018700"/>
          </a:xfrm>
          <a:prstGeom prst="rect">
            <a:avLst/>
          </a:prstGeom>
          <a:noFill/>
          <a:ln>
            <a:noFill/>
          </a:ln>
        </p:spPr>
        <p:txBody>
          <a:bodyPr anchorCtr="0" anchor="t" bIns="0" lIns="0" spcFirstLastPara="1" rIns="0" wrap="square" tIns="70475">
            <a:spAutoFit/>
          </a:bodyPr>
          <a:lstStyle/>
          <a:p>
            <a:pPr indent="-222250" lvl="0" marL="241300" marR="434340" rtl="0" algn="l">
              <a:lnSpc>
                <a:spcPct val="80000"/>
              </a:lnSpc>
              <a:spcBef>
                <a:spcPts val="0"/>
              </a:spcBef>
              <a:spcAft>
                <a:spcPts val="0"/>
              </a:spcAft>
              <a:buSzPts val="1800"/>
              <a:buFont typeface="Arial"/>
              <a:buChar char="•"/>
            </a:pPr>
            <a:r>
              <a:rPr lang="en-US" sz="1800">
                <a:latin typeface="Calibri"/>
                <a:ea typeface="Calibri"/>
                <a:cs typeface="Calibri"/>
                <a:sym typeface="Calibri"/>
              </a:rPr>
              <a:t>PATAMABA was founded in 1989 as a grassroots organization run and managed by women home-based workers.</a:t>
            </a:r>
            <a:endParaRPr sz="1800">
              <a:latin typeface="Calibri"/>
              <a:ea typeface="Calibri"/>
              <a:cs typeface="Calibri"/>
              <a:sym typeface="Calibri"/>
            </a:endParaRPr>
          </a:p>
          <a:p>
            <a:pPr indent="-222250" lvl="0" marL="241300" marR="97790" rtl="0" algn="l">
              <a:lnSpc>
                <a:spcPct val="80000"/>
              </a:lnSpc>
              <a:spcBef>
                <a:spcPts val="1000"/>
              </a:spcBef>
              <a:spcAft>
                <a:spcPts val="0"/>
              </a:spcAft>
              <a:buSzPts val="1800"/>
              <a:buFont typeface="Arial"/>
              <a:buChar char="•"/>
            </a:pPr>
            <a:r>
              <a:rPr lang="en-US" sz="1800">
                <a:latin typeface="Calibri"/>
                <a:ea typeface="Calibri"/>
                <a:cs typeface="Calibri"/>
                <a:sym typeface="Calibri"/>
              </a:rPr>
              <a:t>It was registered at the Securities and Exchange Commission (SEC) and the Department of Labor and Employment under the Bureau of Labor Relations as a national organization of informal workers.</a:t>
            </a:r>
            <a:endParaRPr sz="1800">
              <a:latin typeface="Calibri"/>
              <a:ea typeface="Calibri"/>
              <a:cs typeface="Calibri"/>
              <a:sym typeface="Calibri"/>
            </a:endParaRPr>
          </a:p>
          <a:p>
            <a:pPr indent="-222250" lvl="0" marL="241300" marR="181610" rtl="0" algn="l">
              <a:lnSpc>
                <a:spcPct val="79800"/>
              </a:lnSpc>
              <a:spcBef>
                <a:spcPts val="1010"/>
              </a:spcBef>
              <a:spcAft>
                <a:spcPts val="0"/>
              </a:spcAft>
              <a:buSzPts val="1800"/>
              <a:buFont typeface="Arial"/>
              <a:buChar char="•"/>
            </a:pPr>
            <a:r>
              <a:rPr lang="en-US" sz="1800">
                <a:latin typeface="Calibri"/>
                <a:ea typeface="Calibri"/>
                <a:cs typeface="Calibri"/>
                <a:sym typeface="Calibri"/>
              </a:rPr>
              <a:t>98% of the members are women and located in 10 regions, 30 provinces, with more than 300 chapters nationwide.</a:t>
            </a:r>
            <a:endParaRPr sz="1800">
              <a:latin typeface="Calibri"/>
              <a:ea typeface="Calibri"/>
              <a:cs typeface="Calibri"/>
              <a:sym typeface="Calibri"/>
            </a:endParaRPr>
          </a:p>
          <a:p>
            <a:pPr indent="-234950" lvl="0" marL="241300" marR="5080" rtl="0" algn="l">
              <a:lnSpc>
                <a:spcPct val="80100"/>
              </a:lnSpc>
              <a:spcBef>
                <a:spcPts val="1005"/>
              </a:spcBef>
              <a:spcAft>
                <a:spcPts val="0"/>
              </a:spcAft>
              <a:buSzPts val="1800"/>
              <a:buFont typeface="Arial"/>
              <a:buChar char="•"/>
            </a:pPr>
            <a:r>
              <a:rPr lang="en-US" sz="1800">
                <a:latin typeface="Calibri"/>
                <a:ea typeface="Calibri"/>
                <a:cs typeface="Calibri"/>
                <a:sym typeface="Calibri"/>
              </a:rPr>
              <a:t>Our members are composed of HBWs, vendors, youth, small transport operators, small construction workers, and those working as service providers like village police, village health workers and beauticians.</a:t>
            </a:r>
            <a:endParaRPr sz="1800">
              <a:latin typeface="Calibri"/>
              <a:ea typeface="Calibri"/>
              <a:cs typeface="Calibri"/>
              <a:sym typeface="Calibri"/>
            </a:endParaRPr>
          </a:p>
          <a:p>
            <a:pPr indent="-234950" lvl="0" marL="241300" marR="151765" rtl="0" algn="l">
              <a:lnSpc>
                <a:spcPct val="80000"/>
              </a:lnSpc>
              <a:spcBef>
                <a:spcPts val="1000"/>
              </a:spcBef>
              <a:spcAft>
                <a:spcPts val="0"/>
              </a:spcAft>
              <a:buSzPts val="1800"/>
              <a:buFont typeface="Arial"/>
              <a:buChar char="•"/>
            </a:pPr>
            <a:r>
              <a:rPr lang="en-US" sz="1800">
                <a:latin typeface="Calibri"/>
                <a:ea typeface="Calibri"/>
                <a:cs typeface="Calibri"/>
                <a:sym typeface="Calibri"/>
              </a:rPr>
              <a:t>According to 2022 research of Dr. Cabigen from the University of the Philippines, among the 50 million total labor force in the Philippines, 80% (40million) are workers in the informal economy. At present we only organized more than 70,000 members including our networks in Homenet Philippines.</a:t>
            </a:r>
            <a:endParaRPr sz="1800">
              <a:latin typeface="Calibri"/>
              <a:ea typeface="Calibri"/>
              <a:cs typeface="Calibri"/>
              <a:sym typeface="Calibri"/>
            </a:endParaRPr>
          </a:p>
        </p:txBody>
      </p:sp>
      <p:pic>
        <p:nvPicPr>
          <p:cNvPr id="53" name="Google Shape;53;p2"/>
          <p:cNvPicPr preferRelativeResize="0"/>
          <p:nvPr/>
        </p:nvPicPr>
        <p:blipFill rotWithShape="1">
          <a:blip r:embed="rId3">
            <a:alphaModFix/>
          </a:blip>
          <a:srcRect b="0" l="0" r="0" t="0"/>
          <a:stretch/>
        </p:blipFill>
        <p:spPr>
          <a:xfrm>
            <a:off x="425450" y="265429"/>
            <a:ext cx="2067560" cy="1621790"/>
          </a:xfrm>
          <a:prstGeom prst="rect">
            <a:avLst/>
          </a:prstGeom>
          <a:noFill/>
          <a:ln>
            <a:noFill/>
          </a:ln>
        </p:spPr>
      </p:pic>
      <p:pic>
        <p:nvPicPr>
          <p:cNvPr id="54" name="Google Shape;54;p2"/>
          <p:cNvPicPr preferRelativeResize="0"/>
          <p:nvPr/>
        </p:nvPicPr>
        <p:blipFill rotWithShape="1">
          <a:blip r:embed="rId4">
            <a:alphaModFix/>
          </a:blip>
          <a:srcRect b="0" l="0" r="0" t="0"/>
          <a:stretch/>
        </p:blipFill>
        <p:spPr>
          <a:xfrm>
            <a:off x="725169" y="2702560"/>
            <a:ext cx="5255260" cy="3079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descr="$PPTXTitle" id="59" name="Google Shape;59;p3"/>
          <p:cNvSpPr txBox="1"/>
          <p:nvPr>
            <p:ph type="title"/>
          </p:nvPr>
        </p:nvSpPr>
        <p:spPr>
          <a:xfrm>
            <a:off x="3727703" y="643890"/>
            <a:ext cx="3891915" cy="635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000">
                <a:latin typeface="Arial"/>
                <a:ea typeface="Arial"/>
                <a:cs typeface="Arial"/>
                <a:sym typeface="Arial"/>
              </a:rPr>
              <a:t>OUR MEMBERS</a:t>
            </a:r>
            <a:endParaRPr sz="4000">
              <a:latin typeface="Arial"/>
              <a:ea typeface="Arial"/>
              <a:cs typeface="Arial"/>
              <a:sym typeface="Arial"/>
            </a:endParaRPr>
          </a:p>
        </p:txBody>
      </p:sp>
      <p:sp>
        <p:nvSpPr>
          <p:cNvPr id="60" name="Google Shape;60;p3"/>
          <p:cNvSpPr txBox="1"/>
          <p:nvPr/>
        </p:nvSpPr>
        <p:spPr>
          <a:xfrm>
            <a:off x="2593726" y="1728725"/>
            <a:ext cx="4131000" cy="351600"/>
          </a:xfrm>
          <a:prstGeom prst="rect">
            <a:avLst/>
          </a:prstGeom>
          <a:noFill/>
          <a:ln>
            <a:noFill/>
          </a:ln>
        </p:spPr>
        <p:txBody>
          <a:bodyPr anchorCtr="0" anchor="t" bIns="0" lIns="0" spcFirstLastPara="1" rIns="0" wrap="square" tIns="12700">
            <a:spAutoFit/>
          </a:bodyPr>
          <a:lstStyle/>
          <a:p>
            <a:pPr indent="-227965" lvl="0" marL="240665" rtl="0" algn="l">
              <a:lnSpc>
                <a:spcPct val="100000"/>
              </a:lnSpc>
              <a:spcBef>
                <a:spcPts val="0"/>
              </a:spcBef>
              <a:spcAft>
                <a:spcPts val="0"/>
              </a:spcAft>
              <a:buSzPts val="2200"/>
              <a:buFont typeface="Arial"/>
              <a:buChar char="•"/>
            </a:pPr>
            <a:r>
              <a:rPr lang="en-US" sz="2200">
                <a:latin typeface="Arial"/>
                <a:ea typeface="Arial"/>
                <a:cs typeface="Arial"/>
                <a:sym typeface="Arial"/>
              </a:rPr>
              <a:t>The Home</a:t>
            </a:r>
            <a:r>
              <a:rPr lang="en-US" sz="2200"/>
              <a:t>- </a:t>
            </a:r>
            <a:r>
              <a:rPr lang="en-US" sz="2200">
                <a:latin typeface="Arial"/>
                <a:ea typeface="Arial"/>
                <a:cs typeface="Arial"/>
                <a:sym typeface="Arial"/>
              </a:rPr>
              <a:t>based workers</a:t>
            </a:r>
            <a:endParaRPr sz="2200">
              <a:latin typeface="Arial"/>
              <a:ea typeface="Arial"/>
              <a:cs typeface="Arial"/>
              <a:sym typeface="Arial"/>
            </a:endParaRPr>
          </a:p>
        </p:txBody>
      </p:sp>
      <p:sp>
        <p:nvSpPr>
          <p:cNvPr id="61" name="Google Shape;61;p3"/>
          <p:cNvSpPr txBox="1"/>
          <p:nvPr/>
        </p:nvSpPr>
        <p:spPr>
          <a:xfrm>
            <a:off x="8156829" y="2310066"/>
            <a:ext cx="2034539" cy="1946910"/>
          </a:xfrm>
          <a:prstGeom prst="rect">
            <a:avLst/>
          </a:prstGeom>
          <a:noFill/>
          <a:ln>
            <a:noFill/>
          </a:ln>
        </p:spPr>
        <p:txBody>
          <a:bodyPr anchorCtr="0" anchor="t" bIns="0" lIns="0" spcFirstLastPara="1" rIns="0" wrap="square" tIns="12700">
            <a:spAutoFit/>
          </a:bodyPr>
          <a:lstStyle/>
          <a:p>
            <a:pPr indent="-231775" lvl="0" marL="244475" rtl="0" algn="l">
              <a:lnSpc>
                <a:spcPct val="100000"/>
              </a:lnSpc>
              <a:spcBef>
                <a:spcPts val="0"/>
              </a:spcBef>
              <a:spcAft>
                <a:spcPts val="0"/>
              </a:spcAft>
              <a:buSzPts val="1800"/>
              <a:buFont typeface="Noto Sans Symbols"/>
              <a:buChar char="▪"/>
            </a:pPr>
            <a:r>
              <a:rPr lang="en-US" sz="1800">
                <a:latin typeface="Gill Sans"/>
                <a:ea typeface="Gill Sans"/>
                <a:cs typeface="Gill Sans"/>
                <a:sym typeface="Gill Sans"/>
              </a:rPr>
              <a:t>Doormat and rug</a:t>
            </a:r>
            <a:endParaRPr sz="1800">
              <a:latin typeface="Gill Sans"/>
              <a:ea typeface="Gill Sans"/>
              <a:cs typeface="Gill Sans"/>
              <a:sym typeface="Gill Sans"/>
            </a:endParaRPr>
          </a:p>
          <a:p>
            <a:pPr indent="0" lvl="0" marL="12700" rtl="0" algn="l">
              <a:lnSpc>
                <a:spcPct val="100000"/>
              </a:lnSpc>
              <a:spcBef>
                <a:spcPts val="5"/>
              </a:spcBef>
              <a:spcAft>
                <a:spcPts val="0"/>
              </a:spcAft>
              <a:buNone/>
            </a:pPr>
            <a:r>
              <a:rPr lang="en-US" sz="1800">
                <a:latin typeface="Gill Sans"/>
                <a:ea typeface="Gill Sans"/>
                <a:cs typeface="Gill Sans"/>
                <a:sym typeface="Gill Sans"/>
              </a:rPr>
              <a:t>makers/sewers</a:t>
            </a:r>
            <a:endParaRPr sz="1800">
              <a:latin typeface="Gill Sans"/>
              <a:ea typeface="Gill Sans"/>
              <a:cs typeface="Gill Sans"/>
              <a:sym typeface="Gill Sans"/>
            </a:endParaRPr>
          </a:p>
          <a:p>
            <a:pPr indent="-231775" lvl="0" marL="244475" rtl="0" algn="l">
              <a:lnSpc>
                <a:spcPct val="100000"/>
              </a:lnSpc>
              <a:spcBef>
                <a:spcPts val="0"/>
              </a:spcBef>
              <a:spcAft>
                <a:spcPts val="0"/>
              </a:spcAft>
              <a:buSzPts val="1800"/>
              <a:buFont typeface="Noto Sans Symbols"/>
              <a:buChar char="▪"/>
            </a:pPr>
            <a:r>
              <a:rPr lang="en-US" sz="1800">
                <a:latin typeface="Gill Sans"/>
                <a:ea typeface="Gill Sans"/>
                <a:cs typeface="Gill Sans"/>
                <a:sym typeface="Gill Sans"/>
              </a:rPr>
              <a:t>Food processors</a:t>
            </a:r>
            <a:endParaRPr sz="1800">
              <a:latin typeface="Gill Sans"/>
              <a:ea typeface="Gill Sans"/>
              <a:cs typeface="Gill Sans"/>
              <a:sym typeface="Gill Sans"/>
            </a:endParaRPr>
          </a:p>
          <a:p>
            <a:pPr indent="-231775" lvl="0" marL="244475" rtl="0" algn="l">
              <a:lnSpc>
                <a:spcPct val="100000"/>
              </a:lnSpc>
              <a:spcBef>
                <a:spcPts val="0"/>
              </a:spcBef>
              <a:spcAft>
                <a:spcPts val="0"/>
              </a:spcAft>
              <a:buSzPts val="1800"/>
              <a:buFont typeface="Noto Sans Symbols"/>
              <a:buChar char="▪"/>
            </a:pPr>
            <a:r>
              <a:rPr lang="en-US" sz="1800">
                <a:latin typeface="Gill Sans"/>
                <a:ea typeface="Gill Sans"/>
                <a:cs typeface="Gill Sans"/>
                <a:sym typeface="Gill Sans"/>
              </a:rPr>
              <a:t>Bamboo weavers</a:t>
            </a:r>
            <a:endParaRPr sz="1800">
              <a:latin typeface="Gill Sans"/>
              <a:ea typeface="Gill Sans"/>
              <a:cs typeface="Gill Sans"/>
              <a:sym typeface="Gill Sans"/>
            </a:endParaRPr>
          </a:p>
          <a:p>
            <a:pPr indent="-231775" lvl="0" marL="244475" rtl="0" algn="l">
              <a:lnSpc>
                <a:spcPct val="100000"/>
              </a:lnSpc>
              <a:spcBef>
                <a:spcPts val="0"/>
              </a:spcBef>
              <a:spcAft>
                <a:spcPts val="0"/>
              </a:spcAft>
              <a:buSzPts val="1800"/>
              <a:buFont typeface="Noto Sans Symbols"/>
              <a:buChar char="▪"/>
            </a:pPr>
            <a:r>
              <a:rPr lang="en-US" sz="1800">
                <a:latin typeface="Gill Sans"/>
                <a:ea typeface="Gill Sans"/>
                <a:cs typeface="Gill Sans"/>
                <a:sym typeface="Gill Sans"/>
              </a:rPr>
              <a:t>Handloom weavers</a:t>
            </a:r>
            <a:endParaRPr sz="1800">
              <a:latin typeface="Gill Sans"/>
              <a:ea typeface="Gill Sans"/>
              <a:cs typeface="Gill Sans"/>
              <a:sym typeface="Gill Sans"/>
            </a:endParaRPr>
          </a:p>
          <a:p>
            <a:pPr indent="-231775" lvl="0" marL="244475" rtl="0" algn="l">
              <a:lnSpc>
                <a:spcPct val="100000"/>
              </a:lnSpc>
              <a:spcBef>
                <a:spcPts val="0"/>
              </a:spcBef>
              <a:spcAft>
                <a:spcPts val="0"/>
              </a:spcAft>
              <a:buSzPts val="1800"/>
              <a:buFont typeface="Noto Sans Symbols"/>
              <a:buChar char="▪"/>
            </a:pPr>
            <a:r>
              <a:rPr lang="en-US" sz="1800">
                <a:latin typeface="Gill Sans"/>
                <a:ea typeface="Gill Sans"/>
                <a:cs typeface="Gill Sans"/>
                <a:sym typeface="Gill Sans"/>
              </a:rPr>
              <a:t>Garment sewers</a:t>
            </a:r>
            <a:endParaRPr sz="1800">
              <a:latin typeface="Gill Sans"/>
              <a:ea typeface="Gill Sans"/>
              <a:cs typeface="Gill Sans"/>
              <a:sym typeface="Gill Sans"/>
            </a:endParaRPr>
          </a:p>
          <a:p>
            <a:pPr indent="-231775" lvl="0" marL="244475" rtl="0" algn="l">
              <a:lnSpc>
                <a:spcPct val="100000"/>
              </a:lnSpc>
              <a:spcBef>
                <a:spcPts val="0"/>
              </a:spcBef>
              <a:spcAft>
                <a:spcPts val="0"/>
              </a:spcAft>
              <a:buSzPts val="1800"/>
              <a:buFont typeface="Noto Sans Symbols"/>
              <a:buChar char="▪"/>
            </a:pPr>
            <a:r>
              <a:rPr lang="en-US" sz="1800">
                <a:latin typeface="Gill Sans"/>
                <a:ea typeface="Gill Sans"/>
                <a:cs typeface="Gill Sans"/>
                <a:sym typeface="Gill Sans"/>
              </a:rPr>
              <a:t>handicraft makers</a:t>
            </a:r>
            <a:endParaRPr sz="1800">
              <a:latin typeface="Gill Sans"/>
              <a:ea typeface="Gill Sans"/>
              <a:cs typeface="Gill Sans"/>
              <a:sym typeface="Gill Sans"/>
            </a:endParaRPr>
          </a:p>
        </p:txBody>
      </p:sp>
      <p:grpSp>
        <p:nvGrpSpPr>
          <p:cNvPr id="62" name="Google Shape;62;p3"/>
          <p:cNvGrpSpPr/>
          <p:nvPr/>
        </p:nvGrpSpPr>
        <p:grpSpPr>
          <a:xfrm>
            <a:off x="8332469" y="293370"/>
            <a:ext cx="3674109" cy="1879600"/>
            <a:chOff x="8332469" y="293370"/>
            <a:chExt cx="3674109" cy="1879600"/>
          </a:xfrm>
        </p:grpSpPr>
        <p:pic>
          <p:nvPicPr>
            <p:cNvPr id="63" name="Google Shape;63;p3"/>
            <p:cNvPicPr preferRelativeResize="0"/>
            <p:nvPr/>
          </p:nvPicPr>
          <p:blipFill rotWithShape="1">
            <a:blip r:embed="rId3">
              <a:alphaModFix/>
            </a:blip>
            <a:srcRect b="0" l="0" r="0" t="0"/>
            <a:stretch/>
          </p:blipFill>
          <p:spPr>
            <a:xfrm>
              <a:off x="8332469" y="293370"/>
              <a:ext cx="1775460" cy="1879600"/>
            </a:xfrm>
            <a:prstGeom prst="rect">
              <a:avLst/>
            </a:prstGeom>
            <a:noFill/>
            <a:ln>
              <a:noFill/>
            </a:ln>
          </p:spPr>
        </p:pic>
        <p:pic>
          <p:nvPicPr>
            <p:cNvPr id="64" name="Google Shape;64;p3"/>
            <p:cNvPicPr preferRelativeResize="0"/>
            <p:nvPr/>
          </p:nvPicPr>
          <p:blipFill rotWithShape="1">
            <a:blip r:embed="rId4">
              <a:alphaModFix/>
            </a:blip>
            <a:srcRect b="0" l="0" r="0" t="0"/>
            <a:stretch/>
          </p:blipFill>
          <p:spPr>
            <a:xfrm>
              <a:off x="9982199" y="293370"/>
              <a:ext cx="2024379" cy="1879600"/>
            </a:xfrm>
            <a:prstGeom prst="rect">
              <a:avLst/>
            </a:prstGeom>
            <a:noFill/>
            <a:ln>
              <a:noFill/>
            </a:ln>
          </p:spPr>
        </p:pic>
      </p:grpSp>
      <p:pic>
        <p:nvPicPr>
          <p:cNvPr id="65" name="Google Shape;65;p3"/>
          <p:cNvPicPr preferRelativeResize="0"/>
          <p:nvPr/>
        </p:nvPicPr>
        <p:blipFill rotWithShape="1">
          <a:blip r:embed="rId5">
            <a:alphaModFix/>
          </a:blip>
          <a:srcRect b="0" l="0" r="0" t="0"/>
          <a:stretch/>
        </p:blipFill>
        <p:spPr>
          <a:xfrm>
            <a:off x="8281669" y="4334509"/>
            <a:ext cx="3280410" cy="2255520"/>
          </a:xfrm>
          <a:prstGeom prst="rect">
            <a:avLst/>
          </a:prstGeom>
          <a:noFill/>
          <a:ln>
            <a:noFill/>
          </a:ln>
        </p:spPr>
      </p:pic>
      <p:pic>
        <p:nvPicPr>
          <p:cNvPr id="66" name="Google Shape;66;p3"/>
          <p:cNvPicPr preferRelativeResize="0"/>
          <p:nvPr/>
        </p:nvPicPr>
        <p:blipFill rotWithShape="1">
          <a:blip r:embed="rId6">
            <a:alphaModFix/>
          </a:blip>
          <a:srcRect b="0" l="0" r="0" t="0"/>
          <a:stretch/>
        </p:blipFill>
        <p:spPr>
          <a:xfrm>
            <a:off x="4603750" y="4485640"/>
            <a:ext cx="1517650" cy="1972310"/>
          </a:xfrm>
          <a:prstGeom prst="rect">
            <a:avLst/>
          </a:prstGeom>
          <a:noFill/>
          <a:ln>
            <a:noFill/>
          </a:ln>
        </p:spPr>
      </p:pic>
      <p:grpSp>
        <p:nvGrpSpPr>
          <p:cNvPr id="67" name="Google Shape;67;p3"/>
          <p:cNvGrpSpPr/>
          <p:nvPr/>
        </p:nvGrpSpPr>
        <p:grpSpPr>
          <a:xfrm>
            <a:off x="185420" y="932180"/>
            <a:ext cx="5857239" cy="5544819"/>
            <a:chOff x="185420" y="932180"/>
            <a:chExt cx="5857239" cy="5544819"/>
          </a:xfrm>
        </p:grpSpPr>
        <p:pic>
          <p:nvPicPr>
            <p:cNvPr descr="C:\Users\WINDOWS\Desktop\DATA\PicturesAll\homeworkers\bguio-weaver.gif" id="68" name="Google Shape;68;p3"/>
            <p:cNvPicPr preferRelativeResize="0"/>
            <p:nvPr/>
          </p:nvPicPr>
          <p:blipFill rotWithShape="1">
            <a:blip r:embed="rId7">
              <a:alphaModFix/>
            </a:blip>
            <a:srcRect b="0" l="0" r="0" t="0"/>
            <a:stretch/>
          </p:blipFill>
          <p:spPr>
            <a:xfrm>
              <a:off x="3040380" y="2302510"/>
              <a:ext cx="1544320" cy="2057400"/>
            </a:xfrm>
            <a:prstGeom prst="rect">
              <a:avLst/>
            </a:prstGeom>
            <a:noFill/>
            <a:ln>
              <a:noFill/>
            </a:ln>
          </p:spPr>
        </p:pic>
        <p:pic>
          <p:nvPicPr>
            <p:cNvPr id="69" name="Google Shape;69;p3"/>
            <p:cNvPicPr preferRelativeResize="0"/>
            <p:nvPr/>
          </p:nvPicPr>
          <p:blipFill rotWithShape="1">
            <a:blip r:embed="rId8">
              <a:alphaModFix/>
            </a:blip>
            <a:srcRect b="0" l="0" r="0" t="0"/>
            <a:stretch/>
          </p:blipFill>
          <p:spPr>
            <a:xfrm>
              <a:off x="185420" y="4287520"/>
              <a:ext cx="1549400" cy="2077719"/>
            </a:xfrm>
            <a:prstGeom prst="rect">
              <a:avLst/>
            </a:prstGeom>
            <a:noFill/>
            <a:ln>
              <a:noFill/>
            </a:ln>
          </p:spPr>
        </p:pic>
        <p:pic>
          <p:nvPicPr>
            <p:cNvPr id="70" name="Google Shape;70;p3"/>
            <p:cNvPicPr preferRelativeResize="0"/>
            <p:nvPr/>
          </p:nvPicPr>
          <p:blipFill rotWithShape="1">
            <a:blip r:embed="rId9">
              <a:alphaModFix/>
            </a:blip>
            <a:srcRect b="0" l="0" r="0" t="0"/>
            <a:stretch/>
          </p:blipFill>
          <p:spPr>
            <a:xfrm>
              <a:off x="4603749" y="2236469"/>
              <a:ext cx="1438910" cy="2143760"/>
            </a:xfrm>
            <a:prstGeom prst="rect">
              <a:avLst/>
            </a:prstGeom>
            <a:noFill/>
            <a:ln>
              <a:noFill/>
            </a:ln>
          </p:spPr>
        </p:pic>
        <p:pic>
          <p:nvPicPr>
            <p:cNvPr id="71" name="Google Shape;71;p3"/>
            <p:cNvPicPr preferRelativeResize="0"/>
            <p:nvPr/>
          </p:nvPicPr>
          <p:blipFill rotWithShape="1">
            <a:blip r:embed="rId10">
              <a:alphaModFix/>
            </a:blip>
            <a:srcRect b="0" l="0" r="0" t="0"/>
            <a:stretch/>
          </p:blipFill>
          <p:spPr>
            <a:xfrm>
              <a:off x="213360" y="932180"/>
              <a:ext cx="2736850" cy="3310890"/>
            </a:xfrm>
            <a:prstGeom prst="rect">
              <a:avLst/>
            </a:prstGeom>
            <a:noFill/>
            <a:ln>
              <a:noFill/>
            </a:ln>
          </p:spPr>
        </p:pic>
        <p:pic>
          <p:nvPicPr>
            <p:cNvPr id="72" name="Google Shape;72;p3"/>
            <p:cNvPicPr preferRelativeResize="0"/>
            <p:nvPr/>
          </p:nvPicPr>
          <p:blipFill rotWithShape="1">
            <a:blip r:embed="rId11">
              <a:alphaModFix/>
            </a:blip>
            <a:srcRect b="0" l="0" r="0" t="0"/>
            <a:stretch/>
          </p:blipFill>
          <p:spPr>
            <a:xfrm>
              <a:off x="3186430" y="4364989"/>
              <a:ext cx="1344930" cy="2112010"/>
            </a:xfrm>
            <a:prstGeom prst="rect">
              <a:avLst/>
            </a:prstGeom>
            <a:noFill/>
            <a:ln>
              <a:noFill/>
            </a:ln>
          </p:spPr>
        </p:pic>
        <p:pic>
          <p:nvPicPr>
            <p:cNvPr id="73" name="Google Shape;73;p3"/>
            <p:cNvPicPr preferRelativeResize="0"/>
            <p:nvPr/>
          </p:nvPicPr>
          <p:blipFill rotWithShape="1">
            <a:blip r:embed="rId12">
              <a:alphaModFix/>
            </a:blip>
            <a:srcRect b="0" l="0" r="0" t="0"/>
            <a:stretch/>
          </p:blipFill>
          <p:spPr>
            <a:xfrm>
              <a:off x="1818640" y="4287520"/>
              <a:ext cx="1344930" cy="2143760"/>
            </a:xfrm>
            <a:prstGeom prst="rect">
              <a:avLst/>
            </a:prstGeom>
            <a:noFill/>
            <a:ln>
              <a:noFill/>
            </a:ln>
          </p:spPr>
        </p:pic>
      </p:grpSp>
      <p:pic>
        <p:nvPicPr>
          <p:cNvPr id="74" name="Google Shape;74;p3"/>
          <p:cNvPicPr preferRelativeResize="0"/>
          <p:nvPr/>
        </p:nvPicPr>
        <p:blipFill rotWithShape="1">
          <a:blip r:embed="rId13">
            <a:alphaModFix/>
          </a:blip>
          <a:srcRect b="0" l="0" r="0" t="0"/>
          <a:stretch/>
        </p:blipFill>
        <p:spPr>
          <a:xfrm>
            <a:off x="6145529" y="2321560"/>
            <a:ext cx="1344929" cy="1879600"/>
          </a:xfrm>
          <a:prstGeom prst="rect">
            <a:avLst/>
          </a:prstGeom>
          <a:noFill/>
          <a:ln>
            <a:noFill/>
          </a:ln>
        </p:spPr>
      </p:pic>
      <p:pic>
        <p:nvPicPr>
          <p:cNvPr id="75" name="Google Shape;75;p3"/>
          <p:cNvPicPr preferRelativeResize="0"/>
          <p:nvPr/>
        </p:nvPicPr>
        <p:blipFill rotWithShape="1">
          <a:blip r:embed="rId14">
            <a:alphaModFix/>
          </a:blip>
          <a:srcRect b="0" l="0" r="0" t="0"/>
          <a:stretch/>
        </p:blipFill>
        <p:spPr>
          <a:xfrm>
            <a:off x="10361930" y="2340610"/>
            <a:ext cx="1519690" cy="1876558"/>
          </a:xfrm>
          <a:prstGeom prst="rect">
            <a:avLst/>
          </a:prstGeom>
          <a:noFill/>
          <a:ln>
            <a:noFill/>
          </a:ln>
        </p:spPr>
      </p:pic>
      <p:pic>
        <p:nvPicPr>
          <p:cNvPr id="76" name="Google Shape;76;p3"/>
          <p:cNvPicPr preferRelativeResize="0"/>
          <p:nvPr/>
        </p:nvPicPr>
        <p:blipFill rotWithShape="1">
          <a:blip r:embed="rId15">
            <a:alphaModFix/>
          </a:blip>
          <a:srcRect b="0" l="0" r="0" t="0"/>
          <a:stretch/>
        </p:blipFill>
        <p:spPr>
          <a:xfrm>
            <a:off x="6310629" y="4410709"/>
            <a:ext cx="1672589" cy="2171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txBox="1"/>
          <p:nvPr/>
        </p:nvSpPr>
        <p:spPr>
          <a:xfrm>
            <a:off x="2055876" y="1100074"/>
            <a:ext cx="8174400" cy="2820900"/>
          </a:xfrm>
          <a:prstGeom prst="rect">
            <a:avLst/>
          </a:prstGeom>
          <a:noFill/>
          <a:ln>
            <a:noFill/>
          </a:ln>
        </p:spPr>
        <p:txBody>
          <a:bodyPr anchorCtr="0" anchor="t" bIns="0" lIns="0" spcFirstLastPara="1" rIns="0" wrap="square" tIns="105400">
            <a:spAutoFit/>
          </a:bodyPr>
          <a:lstStyle/>
          <a:p>
            <a:pPr indent="0" lvl="0" marL="12700" rtl="0" algn="just">
              <a:lnSpc>
                <a:spcPct val="100000"/>
              </a:lnSpc>
              <a:spcBef>
                <a:spcPts val="0"/>
              </a:spcBef>
              <a:spcAft>
                <a:spcPts val="0"/>
              </a:spcAft>
              <a:buNone/>
            </a:pPr>
            <a:r>
              <a:rPr b="1" lang="en-US" sz="2200">
                <a:latin typeface="Calibri"/>
                <a:ea typeface="Calibri"/>
                <a:cs typeface="Calibri"/>
                <a:sym typeface="Calibri"/>
              </a:rPr>
              <a:t>PATAMABA VISION:</a:t>
            </a:r>
            <a:endParaRPr sz="2200">
              <a:latin typeface="Calibri"/>
              <a:ea typeface="Calibri"/>
              <a:cs typeface="Calibri"/>
              <a:sym typeface="Calibri"/>
            </a:endParaRPr>
          </a:p>
          <a:p>
            <a:pPr indent="0" lvl="0" marL="12700" marR="335280" rtl="0" algn="just">
              <a:lnSpc>
                <a:spcPct val="90000"/>
              </a:lnSpc>
              <a:spcBef>
                <a:spcPts val="990"/>
              </a:spcBef>
              <a:spcAft>
                <a:spcPts val="0"/>
              </a:spcAft>
              <a:buNone/>
            </a:pPr>
            <a:r>
              <a:rPr lang="en-US" sz="2200">
                <a:latin typeface="Calibri"/>
                <a:ea typeface="Calibri"/>
                <a:cs typeface="Calibri"/>
                <a:sym typeface="Calibri"/>
              </a:rPr>
              <a:t>Conscious and active empowerment of workers (poor, women, youth and the </a:t>
            </a:r>
            <a:r>
              <a:rPr lang="en-US" sz="2200">
                <a:latin typeface="Calibri"/>
                <a:ea typeface="Calibri"/>
                <a:cs typeface="Calibri"/>
                <a:sym typeface="Calibri"/>
              </a:rPr>
              <a:t>underprivileged</a:t>
            </a:r>
            <a:r>
              <a:rPr lang="en-US" sz="2200">
                <a:latin typeface="Calibri"/>
                <a:ea typeface="Calibri"/>
                <a:cs typeface="Calibri"/>
                <a:sym typeface="Calibri"/>
              </a:rPr>
              <a:t>) in the informal economy in building a free, equal, and prosperous society.</a:t>
            </a:r>
            <a:endParaRPr sz="2200">
              <a:latin typeface="Calibri"/>
              <a:ea typeface="Calibri"/>
              <a:cs typeface="Calibri"/>
              <a:sym typeface="Calibri"/>
            </a:endParaRPr>
          </a:p>
          <a:p>
            <a:pPr indent="0" lvl="0" marL="0" rtl="0" algn="just">
              <a:lnSpc>
                <a:spcPct val="100000"/>
              </a:lnSpc>
              <a:spcBef>
                <a:spcPts val="740"/>
              </a:spcBef>
              <a:spcAft>
                <a:spcPts val="0"/>
              </a:spcAft>
              <a:buNone/>
            </a:pPr>
            <a:r>
              <a:rPr b="1" lang="en-US" sz="2200">
                <a:latin typeface="Calibri"/>
                <a:ea typeface="Calibri"/>
                <a:cs typeface="Calibri"/>
                <a:sym typeface="Calibri"/>
              </a:rPr>
              <a:t>PATAMABA MISSION:</a:t>
            </a:r>
            <a:endParaRPr sz="2200">
              <a:latin typeface="Calibri"/>
              <a:ea typeface="Calibri"/>
              <a:cs typeface="Calibri"/>
              <a:sym typeface="Calibri"/>
            </a:endParaRPr>
          </a:p>
          <a:p>
            <a:pPr indent="0" lvl="0" marL="12700" marR="5080" rtl="0" algn="l">
              <a:lnSpc>
                <a:spcPct val="107916"/>
              </a:lnSpc>
              <a:spcBef>
                <a:spcPts val="1035"/>
              </a:spcBef>
              <a:spcAft>
                <a:spcPts val="0"/>
              </a:spcAft>
              <a:buNone/>
            </a:pPr>
            <a:r>
              <a:rPr lang="en-US" sz="2400">
                <a:latin typeface="Calibri"/>
                <a:ea typeface="Calibri"/>
                <a:cs typeface="Calibri"/>
                <a:sym typeface="Calibri"/>
              </a:rPr>
              <a:t>Advancement of the	rights of workers and women in the informal economy</a:t>
            </a:r>
            <a:endParaRPr sz="2400">
              <a:latin typeface="Calibri"/>
              <a:ea typeface="Calibri"/>
              <a:cs typeface="Calibri"/>
              <a:sym typeface="Calibri"/>
            </a:endParaRPr>
          </a:p>
        </p:txBody>
      </p:sp>
      <p:pic>
        <p:nvPicPr>
          <p:cNvPr id="82" name="Google Shape;82;p4"/>
          <p:cNvPicPr preferRelativeResize="0"/>
          <p:nvPr/>
        </p:nvPicPr>
        <p:blipFill rotWithShape="1">
          <a:blip r:embed="rId3">
            <a:alphaModFix/>
          </a:blip>
          <a:srcRect b="0" l="0" r="0" t="0"/>
          <a:stretch/>
        </p:blipFill>
        <p:spPr>
          <a:xfrm>
            <a:off x="9493250" y="218440"/>
            <a:ext cx="2166620" cy="1435099"/>
          </a:xfrm>
          <a:prstGeom prst="rect">
            <a:avLst/>
          </a:prstGeom>
          <a:noFill/>
          <a:ln>
            <a:noFill/>
          </a:ln>
        </p:spPr>
      </p:pic>
      <p:grpSp>
        <p:nvGrpSpPr>
          <p:cNvPr id="83" name="Google Shape;83;p4"/>
          <p:cNvGrpSpPr/>
          <p:nvPr/>
        </p:nvGrpSpPr>
        <p:grpSpPr>
          <a:xfrm>
            <a:off x="3194050" y="4206240"/>
            <a:ext cx="8465818" cy="2339340"/>
            <a:chOff x="3194050" y="4206240"/>
            <a:chExt cx="8465818" cy="2339340"/>
          </a:xfrm>
        </p:grpSpPr>
        <p:pic>
          <p:nvPicPr>
            <p:cNvPr id="84" name="Google Shape;84;p4"/>
            <p:cNvPicPr preferRelativeResize="0"/>
            <p:nvPr/>
          </p:nvPicPr>
          <p:blipFill rotWithShape="1">
            <a:blip r:embed="rId4">
              <a:alphaModFix/>
            </a:blip>
            <a:srcRect b="0" l="0" r="0" t="0"/>
            <a:stretch/>
          </p:blipFill>
          <p:spPr>
            <a:xfrm>
              <a:off x="6407150" y="4206240"/>
              <a:ext cx="2570479" cy="2339340"/>
            </a:xfrm>
            <a:prstGeom prst="rect">
              <a:avLst/>
            </a:prstGeom>
            <a:noFill/>
            <a:ln>
              <a:noFill/>
            </a:ln>
          </p:spPr>
        </p:pic>
        <p:pic>
          <p:nvPicPr>
            <p:cNvPr id="85" name="Google Shape;85;p4"/>
            <p:cNvPicPr preferRelativeResize="0"/>
            <p:nvPr/>
          </p:nvPicPr>
          <p:blipFill rotWithShape="1">
            <a:blip r:embed="rId5">
              <a:alphaModFix/>
            </a:blip>
            <a:srcRect b="0" l="0" r="0" t="0"/>
            <a:stretch/>
          </p:blipFill>
          <p:spPr>
            <a:xfrm>
              <a:off x="8977629" y="4206240"/>
              <a:ext cx="2682239" cy="2270760"/>
            </a:xfrm>
            <a:prstGeom prst="rect">
              <a:avLst/>
            </a:prstGeom>
            <a:noFill/>
            <a:ln>
              <a:noFill/>
            </a:ln>
          </p:spPr>
        </p:pic>
        <p:pic>
          <p:nvPicPr>
            <p:cNvPr id="86" name="Google Shape;86;p4"/>
            <p:cNvPicPr preferRelativeResize="0"/>
            <p:nvPr/>
          </p:nvPicPr>
          <p:blipFill rotWithShape="1">
            <a:blip r:embed="rId6">
              <a:alphaModFix/>
            </a:blip>
            <a:srcRect b="0" l="0" r="0" t="0"/>
            <a:stretch/>
          </p:blipFill>
          <p:spPr>
            <a:xfrm>
              <a:off x="3194050" y="4206240"/>
              <a:ext cx="3213100" cy="2339340"/>
            </a:xfrm>
            <a:prstGeom prst="rect">
              <a:avLst/>
            </a:prstGeom>
            <a:noFill/>
            <a:ln>
              <a:noFill/>
            </a:ln>
          </p:spPr>
        </p:pic>
      </p:grpSp>
      <p:pic>
        <p:nvPicPr>
          <p:cNvPr id="87" name="Google Shape;87;p4"/>
          <p:cNvPicPr preferRelativeResize="0"/>
          <p:nvPr/>
        </p:nvPicPr>
        <p:blipFill rotWithShape="1">
          <a:blip r:embed="rId7">
            <a:alphaModFix/>
          </a:blip>
          <a:srcRect b="0" l="0" r="0" t="0"/>
          <a:stretch/>
        </p:blipFill>
        <p:spPr>
          <a:xfrm>
            <a:off x="393700" y="4206240"/>
            <a:ext cx="2682240" cy="22707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descr="$PPTXTitle" id="92" name="Google Shape;92;p5"/>
          <p:cNvSpPr txBox="1"/>
          <p:nvPr>
            <p:ph type="title"/>
          </p:nvPr>
        </p:nvSpPr>
        <p:spPr>
          <a:xfrm>
            <a:off x="1844290" y="1347690"/>
            <a:ext cx="7825800" cy="822600"/>
          </a:xfrm>
          <a:prstGeom prst="rect">
            <a:avLst/>
          </a:prstGeom>
          <a:noFill/>
          <a:ln>
            <a:noFill/>
          </a:ln>
        </p:spPr>
        <p:txBody>
          <a:bodyPr anchorCtr="0" anchor="t" bIns="0" lIns="0" spcFirstLastPara="1" rIns="0" wrap="square" tIns="53975">
            <a:spAutoFit/>
          </a:bodyPr>
          <a:lstStyle/>
          <a:p>
            <a:pPr indent="0" lvl="0" marL="12700" marR="5080" rtl="0" algn="l">
              <a:lnSpc>
                <a:spcPct val="107916"/>
              </a:lnSpc>
              <a:spcBef>
                <a:spcPts val="0"/>
              </a:spcBef>
              <a:spcAft>
                <a:spcPts val="0"/>
              </a:spcAft>
              <a:buNone/>
            </a:pPr>
            <a:r>
              <a:rPr lang="en-US" sz="2400"/>
              <a:t>ROLE OF THE GOVERNMENT AND THE HBWS ORGANIZATIONS IN FILLING THE GAPS AND SUPPORTING THE HBWS</a:t>
            </a:r>
            <a:endParaRPr sz="2400"/>
          </a:p>
        </p:txBody>
      </p:sp>
      <p:sp>
        <p:nvSpPr>
          <p:cNvPr id="93" name="Google Shape;93;p5"/>
          <p:cNvSpPr txBox="1"/>
          <p:nvPr/>
        </p:nvSpPr>
        <p:spPr>
          <a:xfrm>
            <a:off x="1746250" y="2208784"/>
            <a:ext cx="8423910" cy="3379470"/>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2000">
                <a:latin typeface="Calibri"/>
                <a:ea typeface="Calibri"/>
                <a:cs typeface="Calibri"/>
                <a:sym typeface="Calibri"/>
              </a:rPr>
              <a:t>Under  the  Labor  Code  of  the  Philippines,  the  provision  on  employment  of industrial home workers can be found in Book IV, Title III, Chapter IV. The implementing rules and regulations of Chapter IV Employment of Home workers was signed in 1992 and is popularly known as Department Order No. 5 of 1992.</a:t>
            </a:r>
            <a:endParaRPr sz="2000">
              <a:latin typeface="Calibri"/>
              <a:ea typeface="Calibri"/>
              <a:cs typeface="Calibri"/>
              <a:sym typeface="Calibri"/>
            </a:endParaRPr>
          </a:p>
          <a:p>
            <a:pPr indent="0" lvl="0" marL="12700" rtl="0" algn="just">
              <a:lnSpc>
                <a:spcPct val="100000"/>
              </a:lnSpc>
              <a:spcBef>
                <a:spcPts val="0"/>
              </a:spcBef>
              <a:spcAft>
                <a:spcPts val="0"/>
              </a:spcAft>
              <a:buNone/>
            </a:pPr>
            <a:r>
              <a:rPr lang="en-US" sz="2000">
                <a:latin typeface="Calibri"/>
                <a:ea typeface="Calibri"/>
                <a:cs typeface="Calibri"/>
                <a:sym typeface="Calibri"/>
              </a:rPr>
              <a:t>D.O 5 affirms the right of home workers to self-organization.</a:t>
            </a:r>
            <a:endParaRPr sz="2000">
              <a:latin typeface="Calibri"/>
              <a:ea typeface="Calibri"/>
              <a:cs typeface="Calibri"/>
              <a:sym typeface="Calibri"/>
            </a:endParaRPr>
          </a:p>
          <a:p>
            <a:pPr indent="0" lvl="0" marL="12700" marR="5080" rtl="0" algn="just">
              <a:lnSpc>
                <a:spcPct val="100000"/>
              </a:lnSpc>
              <a:spcBef>
                <a:spcPts val="2400"/>
              </a:spcBef>
              <a:spcAft>
                <a:spcPts val="0"/>
              </a:spcAft>
              <a:buNone/>
            </a:pPr>
            <a:r>
              <a:rPr lang="en-US" sz="2000">
                <a:latin typeface="Calibri"/>
                <a:ea typeface="Calibri"/>
                <a:cs typeface="Calibri"/>
                <a:sym typeface="Calibri"/>
              </a:rPr>
              <a:t>But in reality, when we did a pilot testing in one of the cases regarding payment on the orders, it was not successful due to the hearing process. The time the HBWs spent coming to the hearings because they have to leave their jobs and would not have any income for the family’s daily needs, aside from the money they spent every hearing. So, its not being used.</a:t>
            </a:r>
            <a:endParaRPr sz="20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descr="$PPTXTitle" id="98" name="Google Shape;98;p6"/>
          <p:cNvSpPr txBox="1"/>
          <p:nvPr>
            <p:ph type="title"/>
          </p:nvPr>
        </p:nvSpPr>
        <p:spPr>
          <a:xfrm>
            <a:off x="3871340" y="740790"/>
            <a:ext cx="7825740" cy="720090"/>
          </a:xfrm>
          <a:prstGeom prst="rect">
            <a:avLst/>
          </a:prstGeom>
          <a:noFill/>
          <a:ln>
            <a:noFill/>
          </a:ln>
        </p:spPr>
        <p:txBody>
          <a:bodyPr anchorCtr="0" anchor="t" bIns="0" lIns="0" spcFirstLastPara="1" rIns="0" wrap="square" tIns="12700">
            <a:spAutoFit/>
          </a:bodyPr>
          <a:lstStyle/>
          <a:p>
            <a:pPr indent="0" lvl="0" marL="39370" rtl="0" algn="l">
              <a:lnSpc>
                <a:spcPct val="114000"/>
              </a:lnSpc>
              <a:spcBef>
                <a:spcPts val="0"/>
              </a:spcBef>
              <a:spcAft>
                <a:spcPts val="0"/>
              </a:spcAft>
              <a:buNone/>
            </a:pPr>
            <a:r>
              <a:rPr lang="en-US"/>
              <a:t>THE PHILIPPINES HAS SEVERAL LAWS THAT TARGET ASPECTS OF THE</a:t>
            </a:r>
            <a:endParaRPr/>
          </a:p>
          <a:p>
            <a:pPr indent="0" lvl="0" marL="39370" rtl="0" algn="l">
              <a:lnSpc>
                <a:spcPct val="114000"/>
              </a:lnSpc>
              <a:spcBef>
                <a:spcPts val="0"/>
              </a:spcBef>
              <a:spcAft>
                <a:spcPts val="0"/>
              </a:spcAft>
              <a:buNone/>
            </a:pPr>
            <a:r>
              <a:rPr lang="en-US"/>
              <a:t>INFORMAL ECONOMY BUT THE IMPLEMENTATION IS VERY LAW.</a:t>
            </a:r>
            <a:endParaRPr/>
          </a:p>
        </p:txBody>
      </p:sp>
      <p:sp>
        <p:nvSpPr>
          <p:cNvPr id="99" name="Google Shape;99;p6"/>
          <p:cNvSpPr txBox="1"/>
          <p:nvPr/>
        </p:nvSpPr>
        <p:spPr>
          <a:xfrm>
            <a:off x="630237" y="1728470"/>
            <a:ext cx="11125200" cy="40614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latin typeface="Calibri"/>
                <a:ea typeface="Calibri"/>
                <a:cs typeface="Calibri"/>
                <a:sym typeface="Calibri"/>
              </a:rPr>
              <a:t>Some examples include:</a:t>
            </a:r>
            <a:endParaRPr sz="1800">
              <a:latin typeface="Calibri"/>
              <a:ea typeface="Calibri"/>
              <a:cs typeface="Calibri"/>
              <a:sym typeface="Calibri"/>
            </a:endParaRPr>
          </a:p>
          <a:p>
            <a:pPr indent="0" lvl="0" marL="12700" marR="5080" rtl="0" algn="just">
              <a:lnSpc>
                <a:spcPct val="100000"/>
              </a:lnSpc>
              <a:spcBef>
                <a:spcPts val="1535"/>
              </a:spcBef>
              <a:spcAft>
                <a:spcPts val="0"/>
              </a:spcAft>
              <a:buNone/>
            </a:pPr>
            <a:r>
              <a:rPr lang="en-US" sz="1800">
                <a:latin typeface="Calibri"/>
                <a:ea typeface="Calibri"/>
                <a:cs typeface="Calibri"/>
                <a:sym typeface="Calibri"/>
              </a:rPr>
              <a:t>R.A. 8425 or the Social Reform and Poverty Alleviation Act is the first national legislation to recognize the informal sector, through its inclusion as one of the basic sectors. It defines workers in the informal sector as </a:t>
            </a:r>
            <a:r>
              <a:rPr i="1" lang="en-US" sz="1800">
                <a:latin typeface="Calibri"/>
                <a:ea typeface="Calibri"/>
                <a:cs typeface="Calibri"/>
                <a:sym typeface="Calibri"/>
              </a:rPr>
              <a:t>“poor individuals who operate businesses that are very small in scale and are not registered with any national government agency, and to the workers in such enterprises who sell their services in exchange for subsistence level wages or other forms of compensation.”</a:t>
            </a:r>
            <a:endParaRPr sz="1800">
              <a:latin typeface="Calibri"/>
              <a:ea typeface="Calibri"/>
              <a:cs typeface="Calibri"/>
              <a:sym typeface="Calibri"/>
            </a:endParaRPr>
          </a:p>
          <a:p>
            <a:pPr indent="0" lvl="0" marL="12700" marR="5080" rtl="0" algn="just">
              <a:lnSpc>
                <a:spcPct val="100000"/>
              </a:lnSpc>
              <a:spcBef>
                <a:spcPts val="2160"/>
              </a:spcBef>
              <a:spcAft>
                <a:spcPts val="0"/>
              </a:spcAft>
              <a:buNone/>
            </a:pPr>
            <a:r>
              <a:rPr lang="en-US" sz="1800">
                <a:latin typeface="Calibri"/>
                <a:ea typeface="Calibri"/>
                <a:cs typeface="Calibri"/>
                <a:sym typeface="Calibri"/>
              </a:rPr>
              <a:t>R.A. 11291 or the Magna Carta of the Poor (2019), which has officially established and recognized the right of marginalized sectors to a high standard of living, including decent work, access to information, social safety nets, and social insurance among others (Magna Carta of the Poor, 2019, Sections 4-6).</a:t>
            </a:r>
            <a:endParaRPr sz="1800">
              <a:latin typeface="Calibri"/>
              <a:ea typeface="Calibri"/>
              <a:cs typeface="Calibri"/>
              <a:sym typeface="Calibri"/>
            </a:endParaRPr>
          </a:p>
          <a:p>
            <a:pPr indent="0" lvl="0" marL="12700" marR="5715" rtl="0" algn="just">
              <a:lnSpc>
                <a:spcPct val="100000"/>
              </a:lnSpc>
              <a:spcBef>
                <a:spcPts val="2165"/>
              </a:spcBef>
              <a:spcAft>
                <a:spcPts val="0"/>
              </a:spcAft>
              <a:buNone/>
            </a:pPr>
            <a:r>
              <a:rPr lang="en-US" sz="1800">
                <a:latin typeface="Calibri"/>
                <a:ea typeface="Calibri"/>
                <a:cs typeface="Calibri"/>
                <a:sym typeface="Calibri"/>
              </a:rPr>
              <a:t>R.A. 9710 or the Magna Carta of Women (2009), which contains provisions on the right of marginalized women to access basic needs, decent work opportunities, protections from health hazards, as well as skills and capital (Magna Carta of Women, 2009, Sections 22-24, 27).</a:t>
            </a:r>
            <a:endParaRPr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descr="$PPTXTitle" id="104" name="Google Shape;104;p7"/>
          <p:cNvSpPr txBox="1"/>
          <p:nvPr>
            <p:ph type="title"/>
          </p:nvPr>
        </p:nvSpPr>
        <p:spPr>
          <a:xfrm>
            <a:off x="2974594" y="949578"/>
            <a:ext cx="7303770" cy="838200"/>
          </a:xfrm>
          <a:prstGeom prst="rect">
            <a:avLst/>
          </a:prstGeom>
          <a:noFill/>
          <a:ln>
            <a:noFill/>
          </a:ln>
        </p:spPr>
        <p:txBody>
          <a:bodyPr anchorCtr="0" anchor="t" bIns="0" lIns="0" spcFirstLastPara="1" rIns="0" wrap="square" tIns="59050">
            <a:spAutoFit/>
          </a:bodyPr>
          <a:lstStyle/>
          <a:p>
            <a:pPr indent="81280" lvl="0" marL="12700" marR="5080" rtl="0" algn="l">
              <a:lnSpc>
                <a:spcPct val="108571"/>
              </a:lnSpc>
              <a:spcBef>
                <a:spcPts val="0"/>
              </a:spcBef>
              <a:spcAft>
                <a:spcPts val="0"/>
              </a:spcAft>
              <a:buNone/>
            </a:pPr>
            <a:r>
              <a:rPr lang="en-US" sz="2800"/>
              <a:t>PHILIPPINE	LAWS THAT TARGET ASPECTS OF THE INFORMAL ECONOMY CONT….</a:t>
            </a:r>
            <a:endParaRPr sz="2800"/>
          </a:p>
        </p:txBody>
      </p:sp>
      <p:sp>
        <p:nvSpPr>
          <p:cNvPr id="105" name="Google Shape;105;p7"/>
          <p:cNvSpPr txBox="1"/>
          <p:nvPr/>
        </p:nvSpPr>
        <p:spPr>
          <a:xfrm>
            <a:off x="495617" y="1955800"/>
            <a:ext cx="11274425" cy="4690110"/>
          </a:xfrm>
          <a:prstGeom prst="rect">
            <a:avLst/>
          </a:prstGeom>
          <a:noFill/>
          <a:ln>
            <a:noFill/>
          </a:ln>
        </p:spPr>
        <p:txBody>
          <a:bodyPr anchorCtr="0" anchor="t" bIns="0" lIns="0" spcFirstLastPara="1" rIns="0" wrap="square" tIns="12700">
            <a:spAutoFit/>
          </a:bodyPr>
          <a:lstStyle/>
          <a:p>
            <a:pPr indent="0" lvl="0" marL="12700" marR="6985" rtl="0" algn="just">
              <a:lnSpc>
                <a:spcPct val="100000"/>
              </a:lnSpc>
              <a:spcBef>
                <a:spcPts val="0"/>
              </a:spcBef>
              <a:spcAft>
                <a:spcPts val="0"/>
              </a:spcAft>
              <a:buNone/>
            </a:pPr>
            <a:r>
              <a:rPr lang="en-US" sz="1800">
                <a:latin typeface="Calibri"/>
                <a:ea typeface="Calibri"/>
                <a:cs typeface="Calibri"/>
                <a:sym typeface="Calibri"/>
              </a:rPr>
              <a:t>R.A. 9501, or the Magna Carta for Micro, Small and Medium Enterprises (MSMEs) (2008), which has institutionalized government support for MSMEs through credit allocation, simplified registration processes, public-private linkages for enterprise development, and the creation of the Small and Medium Enterprise Development Council (SMED).</a:t>
            </a:r>
            <a:endParaRPr sz="1800">
              <a:latin typeface="Calibri"/>
              <a:ea typeface="Calibri"/>
              <a:cs typeface="Calibri"/>
              <a:sym typeface="Calibri"/>
            </a:endParaRPr>
          </a:p>
          <a:p>
            <a:pPr indent="0" lvl="0" marL="12700" marR="6985" rtl="0" algn="just">
              <a:lnSpc>
                <a:spcPct val="100000"/>
              </a:lnSpc>
              <a:spcBef>
                <a:spcPts val="2160"/>
              </a:spcBef>
              <a:spcAft>
                <a:spcPts val="0"/>
              </a:spcAft>
              <a:buNone/>
            </a:pPr>
            <a:r>
              <a:rPr lang="en-US" sz="1800">
                <a:latin typeface="Calibri"/>
                <a:ea typeface="Calibri"/>
                <a:cs typeface="Calibri"/>
                <a:sym typeface="Calibri"/>
              </a:rPr>
              <a:t>R.A. 9178—known as the Act Establishing Barangay Micro Business Enterprises (BMBEs)—which encourages local government units (LGUs) to ease registration processes, as well as exempt BMBEs from income tax and coverage of the minimum wage law, provided that they still provide employees with social protections (BMBE Act, 2002, Sections 6-8).</a:t>
            </a:r>
            <a:endParaRPr sz="1800">
              <a:latin typeface="Calibri"/>
              <a:ea typeface="Calibri"/>
              <a:cs typeface="Calibri"/>
              <a:sym typeface="Calibri"/>
            </a:endParaRPr>
          </a:p>
          <a:p>
            <a:pPr indent="0" lvl="0" marL="12700" marR="5080" rtl="0" algn="just">
              <a:lnSpc>
                <a:spcPct val="100000"/>
              </a:lnSpc>
              <a:spcBef>
                <a:spcPts val="2160"/>
              </a:spcBef>
              <a:spcAft>
                <a:spcPts val="0"/>
              </a:spcAft>
              <a:buNone/>
            </a:pPr>
            <a:r>
              <a:rPr lang="en-US" sz="1800">
                <a:latin typeface="Calibri"/>
                <a:ea typeface="Calibri"/>
                <a:cs typeface="Calibri"/>
                <a:sym typeface="Calibri"/>
              </a:rPr>
              <a:t>R.A. 10361, or the Domestic Workers (</a:t>
            </a:r>
            <a:r>
              <a:rPr i="1" lang="en-US" sz="1800">
                <a:latin typeface="Calibri"/>
                <a:ea typeface="Calibri"/>
                <a:cs typeface="Calibri"/>
                <a:sym typeface="Calibri"/>
              </a:rPr>
              <a:t>Kasambahay</a:t>
            </a:r>
            <a:r>
              <a:rPr lang="en-US" sz="1800">
                <a:latin typeface="Calibri"/>
                <a:ea typeface="Calibri"/>
                <a:cs typeface="Calibri"/>
                <a:sym typeface="Calibri"/>
              </a:rPr>
              <a:t>) Law, which formalizes labor standards for household workers by requiring written contracts, as well as adherence to minimum wage and coverage for the Social Security System (SSS), PhilHealth, and Pag-IBIG insurance mechanisms. This law also criminalizes abuse and exploitation against domestic helpers, acknowledging the power imbalance and vulnerabilities they are exposed to operating within their employers’ household and under their direct authority.</a:t>
            </a:r>
            <a:endParaRPr sz="1800">
              <a:latin typeface="Calibri"/>
              <a:ea typeface="Calibri"/>
              <a:cs typeface="Calibri"/>
              <a:sym typeface="Calibri"/>
            </a:endParaRPr>
          </a:p>
          <a:p>
            <a:pPr indent="0" lvl="0" marL="12700" marR="5715" rtl="0" algn="just">
              <a:lnSpc>
                <a:spcPct val="100000"/>
              </a:lnSpc>
              <a:spcBef>
                <a:spcPts val="2165"/>
              </a:spcBef>
              <a:spcAft>
                <a:spcPts val="0"/>
              </a:spcAft>
              <a:buNone/>
            </a:pPr>
            <a:r>
              <a:rPr lang="en-US" sz="1800">
                <a:latin typeface="Calibri"/>
                <a:ea typeface="Calibri"/>
                <a:cs typeface="Calibri"/>
                <a:sym typeface="Calibri"/>
              </a:rPr>
              <a:t>R.A. 11223, known as the Universal Health Care Act (2019) ensures automatic PhilHealth enrollment for all Filipinos to access comprehensive primary, preventative, rehabilitative, curative, and palliative health services (Universal Health Care Act, 2019, Section 6)</a:t>
            </a:r>
            <a:endParaRPr sz="18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8"/>
          <p:cNvPicPr preferRelativeResize="0"/>
          <p:nvPr/>
        </p:nvPicPr>
        <p:blipFill rotWithShape="1">
          <a:blip r:embed="rId3">
            <a:alphaModFix/>
          </a:blip>
          <a:srcRect b="0" l="0" r="0" t="0"/>
          <a:stretch/>
        </p:blipFill>
        <p:spPr>
          <a:xfrm>
            <a:off x="8332469" y="234950"/>
            <a:ext cx="3084829" cy="1922779"/>
          </a:xfrm>
          <a:prstGeom prst="rect">
            <a:avLst/>
          </a:prstGeom>
          <a:noFill/>
          <a:ln>
            <a:noFill/>
          </a:ln>
        </p:spPr>
      </p:pic>
      <p:sp>
        <p:nvSpPr>
          <p:cNvPr id="111" name="Google Shape;111;p8"/>
          <p:cNvSpPr txBox="1"/>
          <p:nvPr/>
        </p:nvSpPr>
        <p:spPr>
          <a:xfrm>
            <a:off x="737869" y="2246629"/>
            <a:ext cx="11059160" cy="3683635"/>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2400">
                <a:latin typeface="Calibri"/>
                <a:ea typeface="Calibri"/>
                <a:cs typeface="Calibri"/>
                <a:sym typeface="Calibri"/>
              </a:rPr>
              <a:t>There are many legislative policies and proposals related to the issues and concerns of each sector, but the problem is the prioritization and when it became a law or a policy, the issue is about the implementation, also monitoring and evaluation on how this was implemented. Another thing, marginalized sectors are having difficulties in accessing the programs due to requirements which are not easy to provide.</a:t>
            </a:r>
            <a:endParaRPr sz="2400">
              <a:latin typeface="Calibri"/>
              <a:ea typeface="Calibri"/>
              <a:cs typeface="Calibri"/>
              <a:sym typeface="Calibri"/>
            </a:endParaRPr>
          </a:p>
          <a:p>
            <a:pPr indent="0" lvl="0" marL="12700" marR="5080" rtl="0" algn="just">
              <a:lnSpc>
                <a:spcPct val="100000"/>
              </a:lnSpc>
              <a:spcBef>
                <a:spcPts val="2880"/>
              </a:spcBef>
              <a:spcAft>
                <a:spcPts val="0"/>
              </a:spcAft>
              <a:buNone/>
            </a:pPr>
            <a:r>
              <a:rPr lang="en-US" sz="2400">
                <a:latin typeface="Calibri"/>
                <a:ea typeface="Calibri"/>
                <a:cs typeface="Calibri"/>
                <a:sym typeface="Calibri"/>
              </a:rPr>
              <a:t>In addition, the negative effects of the economic crisis are seriously felt by the HBWs-high cost of basic commodities, electric bills, water, and the like. Even the delivery of basic social services in the community such as consultation at the health center for women’s reproductive health problems is very minimal and in some cases its not for free.</a:t>
            </a:r>
            <a:endParaRPr sz="24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descr="$PPTXTitle" id="116" name="Google Shape;116;p9"/>
          <p:cNvSpPr txBox="1"/>
          <p:nvPr>
            <p:ph type="title"/>
          </p:nvPr>
        </p:nvSpPr>
        <p:spPr>
          <a:xfrm>
            <a:off x="2127025" y="1199275"/>
            <a:ext cx="8651700" cy="397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500">
                <a:latin typeface="Calibri"/>
                <a:ea typeface="Calibri"/>
                <a:cs typeface="Calibri"/>
                <a:sym typeface="Calibri"/>
              </a:rPr>
              <a:t>PATAMABA’S PROGRAMS TO EMPOWER HOME-BASED WORKERS</a:t>
            </a:r>
            <a:endParaRPr sz="2500">
              <a:latin typeface="Calibri"/>
              <a:ea typeface="Calibri"/>
              <a:cs typeface="Calibri"/>
              <a:sym typeface="Calibri"/>
            </a:endParaRPr>
          </a:p>
        </p:txBody>
      </p:sp>
      <p:sp>
        <p:nvSpPr>
          <p:cNvPr id="117" name="Google Shape;117;p9"/>
          <p:cNvSpPr txBox="1"/>
          <p:nvPr/>
        </p:nvSpPr>
        <p:spPr>
          <a:xfrm>
            <a:off x="764540" y="1596771"/>
            <a:ext cx="10155555" cy="4100195"/>
          </a:xfrm>
          <a:prstGeom prst="rect">
            <a:avLst/>
          </a:prstGeom>
          <a:noFill/>
          <a:ln>
            <a:noFill/>
          </a:ln>
        </p:spPr>
        <p:txBody>
          <a:bodyPr anchorCtr="0" anchor="t" bIns="0" lIns="0" spcFirstLastPara="1" rIns="0" wrap="square" tIns="46975">
            <a:spAutoFit/>
          </a:bodyPr>
          <a:lstStyle/>
          <a:p>
            <a:pPr indent="-457200" lvl="0" marL="469900" marR="963930" rtl="0" algn="l">
              <a:lnSpc>
                <a:spcPct val="108000"/>
              </a:lnSpc>
              <a:spcBef>
                <a:spcPts val="0"/>
              </a:spcBef>
              <a:spcAft>
                <a:spcPts val="0"/>
              </a:spcAft>
              <a:buSzPts val="2000"/>
              <a:buFont typeface="Arial"/>
              <a:buAutoNum type="alphaUcPeriod"/>
            </a:pPr>
            <a:r>
              <a:rPr lang="en-US" sz="2000">
                <a:latin typeface="Arial"/>
                <a:ea typeface="Arial"/>
                <a:cs typeface="Arial"/>
                <a:sym typeface="Arial"/>
              </a:rPr>
              <a:t>Participation in the management	and strengthening of the organization thru organizing, networking and coalition building (local, national and international)</a:t>
            </a:r>
            <a:endParaRPr sz="2000">
              <a:latin typeface="Arial"/>
              <a:ea typeface="Arial"/>
              <a:cs typeface="Arial"/>
              <a:sym typeface="Arial"/>
            </a:endParaRPr>
          </a:p>
          <a:p>
            <a:pPr indent="-457200" lvl="0" marL="469900" marR="124460" rtl="0" algn="l">
              <a:lnSpc>
                <a:spcPct val="90100"/>
              </a:lnSpc>
              <a:spcBef>
                <a:spcPts val="965"/>
              </a:spcBef>
              <a:spcAft>
                <a:spcPts val="0"/>
              </a:spcAft>
              <a:buSzPts val="2000"/>
              <a:buFont typeface="Arial"/>
              <a:buAutoNum type="alphaUcPeriod"/>
            </a:pPr>
            <a:r>
              <a:rPr lang="en-US" sz="2000">
                <a:latin typeface="Arial"/>
                <a:ea typeface="Arial"/>
                <a:cs typeface="Arial"/>
                <a:sym typeface="Arial"/>
              </a:rPr>
              <a:t>Services for the enhancement and development of personal skills, awareness raising, education and training including training on alternative livelihoods and capacity development, gender, health and reproductive rights</a:t>
            </a:r>
            <a:endParaRPr sz="2000">
              <a:latin typeface="Arial"/>
              <a:ea typeface="Arial"/>
              <a:cs typeface="Arial"/>
              <a:sym typeface="Arial"/>
            </a:endParaRPr>
          </a:p>
          <a:p>
            <a:pPr indent="-456565" lvl="0" marL="469265" rtl="0" algn="l">
              <a:lnSpc>
                <a:spcPct val="100000"/>
              </a:lnSpc>
              <a:spcBef>
                <a:spcPts val="760"/>
              </a:spcBef>
              <a:spcAft>
                <a:spcPts val="0"/>
              </a:spcAft>
              <a:buSzPts val="2000"/>
              <a:buFont typeface="Arial"/>
              <a:buAutoNum type="alphaUcPeriod"/>
            </a:pPr>
            <a:r>
              <a:rPr lang="en-US" sz="2000">
                <a:latin typeface="Arial"/>
                <a:ea typeface="Arial"/>
                <a:cs typeface="Arial"/>
                <a:sym typeface="Arial"/>
              </a:rPr>
              <a:t>Livelihood assistance</a:t>
            </a:r>
            <a:endParaRPr sz="2000">
              <a:latin typeface="Arial"/>
              <a:ea typeface="Arial"/>
              <a:cs typeface="Arial"/>
              <a:sym typeface="Arial"/>
            </a:endParaRPr>
          </a:p>
          <a:p>
            <a:pPr indent="-227965" lvl="1" marL="240665" rtl="0" algn="l">
              <a:lnSpc>
                <a:spcPct val="100000"/>
              </a:lnSpc>
              <a:spcBef>
                <a:spcPts val="760"/>
              </a:spcBef>
              <a:spcAft>
                <a:spcPts val="0"/>
              </a:spcAft>
              <a:buSzPts val="2000"/>
              <a:buFont typeface="Noto Sans Symbols"/>
              <a:buChar char="⮚"/>
            </a:pPr>
            <a:r>
              <a:rPr lang="en-US" sz="2000">
                <a:latin typeface="Arial"/>
                <a:ea typeface="Arial"/>
                <a:cs typeface="Arial"/>
                <a:sym typeface="Arial"/>
              </a:rPr>
              <a:t>Purple Market an online and physical store	for promoting HBWs products</a:t>
            </a:r>
            <a:endParaRPr sz="2000">
              <a:latin typeface="Arial"/>
              <a:ea typeface="Arial"/>
              <a:cs typeface="Arial"/>
              <a:sym typeface="Arial"/>
            </a:endParaRPr>
          </a:p>
          <a:p>
            <a:pPr indent="-228600" lvl="1" marL="241300" marR="568960" rtl="0" algn="l">
              <a:lnSpc>
                <a:spcPct val="108000"/>
              </a:lnSpc>
              <a:spcBef>
                <a:spcPts val="1030"/>
              </a:spcBef>
              <a:spcAft>
                <a:spcPts val="0"/>
              </a:spcAft>
              <a:buSzPts val="2000"/>
              <a:buFont typeface="Noto Sans Symbols"/>
              <a:buChar char="⮚"/>
            </a:pPr>
            <a:r>
              <a:rPr lang="en-US" sz="2000">
                <a:latin typeface="Arial"/>
                <a:ea typeface="Arial"/>
                <a:cs typeface="Arial"/>
                <a:sym typeface="Arial"/>
              </a:rPr>
              <a:t>Village Savings and Loan Associations (VSLAs) a group enterprise introduce by our organization so that they will not get loan from other micro financing institution</a:t>
            </a:r>
            <a:endParaRPr sz="2000">
              <a:latin typeface="Arial"/>
              <a:ea typeface="Arial"/>
              <a:cs typeface="Arial"/>
              <a:sym typeface="Arial"/>
            </a:endParaRPr>
          </a:p>
          <a:p>
            <a:pPr indent="-227965" lvl="1" marL="240665" rtl="0" algn="l">
              <a:lnSpc>
                <a:spcPct val="100000"/>
              </a:lnSpc>
              <a:spcBef>
                <a:spcPts val="735"/>
              </a:spcBef>
              <a:spcAft>
                <a:spcPts val="0"/>
              </a:spcAft>
              <a:buSzPts val="2000"/>
              <a:buFont typeface="Noto Sans Symbols"/>
              <a:buChar char="⮚"/>
            </a:pPr>
            <a:r>
              <a:rPr lang="en-US" sz="2000">
                <a:latin typeface="Arial"/>
                <a:ea typeface="Arial"/>
                <a:cs typeface="Arial"/>
                <a:sym typeface="Arial"/>
              </a:rPr>
              <a:t>Social Solidarity Economy (SSE)</a:t>
            </a:r>
            <a:endParaRPr sz="2000">
              <a:latin typeface="Arial"/>
              <a:ea typeface="Arial"/>
              <a:cs typeface="Arial"/>
              <a:sym typeface="Arial"/>
            </a:endParaRPr>
          </a:p>
          <a:p>
            <a:pPr indent="-228600" lvl="1" marL="241300" marR="5080" rtl="0" algn="l">
              <a:lnSpc>
                <a:spcPct val="107000"/>
              </a:lnSpc>
              <a:spcBef>
                <a:spcPts val="985"/>
              </a:spcBef>
              <a:spcAft>
                <a:spcPts val="0"/>
              </a:spcAft>
              <a:buSzPts val="2000"/>
              <a:buFont typeface="Noto Sans Symbols"/>
              <a:buChar char="⮚"/>
            </a:pPr>
            <a:r>
              <a:rPr lang="en-US" sz="2000">
                <a:latin typeface="Arial"/>
                <a:ea typeface="Arial"/>
                <a:cs typeface="Arial"/>
                <a:sym typeface="Arial"/>
              </a:rPr>
              <a:t>Business and market development </a:t>
            </a:r>
            <a:r>
              <a:rPr lang="en-US" sz="2000">
                <a:latin typeface="Calibri"/>
                <a:ea typeface="Calibri"/>
                <a:cs typeface="Calibri"/>
                <a:sym typeface="Calibri"/>
              </a:rPr>
              <a:t>through CEFE – Community-based Economies through the Formation of Entrepreneurs</a:t>
            </a:r>
            <a:endParaRPr sz="2000">
              <a:latin typeface="Calibri"/>
              <a:ea typeface="Calibri"/>
              <a:cs typeface="Calibri"/>
              <a:sym typeface="Calibri"/>
            </a:endParaRPr>
          </a:p>
        </p:txBody>
      </p:sp>
      <p:pic>
        <p:nvPicPr>
          <p:cNvPr id="118" name="Google Shape;118;p9"/>
          <p:cNvPicPr preferRelativeResize="0"/>
          <p:nvPr/>
        </p:nvPicPr>
        <p:blipFill rotWithShape="1">
          <a:blip r:embed="rId3">
            <a:alphaModFix/>
          </a:blip>
          <a:srcRect b="0" l="0" r="0" t="0"/>
          <a:stretch/>
        </p:blipFill>
        <p:spPr>
          <a:xfrm>
            <a:off x="5176522" y="5696984"/>
            <a:ext cx="1838960" cy="1278890"/>
          </a:xfrm>
          <a:prstGeom prst="rect">
            <a:avLst/>
          </a:prstGeom>
          <a:noFill/>
          <a:ln>
            <a:noFill/>
          </a:ln>
        </p:spPr>
      </p:pic>
      <p:grpSp>
        <p:nvGrpSpPr>
          <p:cNvPr id="119" name="Google Shape;119;p9"/>
          <p:cNvGrpSpPr/>
          <p:nvPr/>
        </p:nvGrpSpPr>
        <p:grpSpPr>
          <a:xfrm>
            <a:off x="120650" y="50800"/>
            <a:ext cx="11950699" cy="1901188"/>
            <a:chOff x="120650" y="50800"/>
            <a:chExt cx="11950699" cy="1901188"/>
          </a:xfrm>
        </p:grpSpPr>
        <p:pic>
          <p:nvPicPr>
            <p:cNvPr id="120" name="Google Shape;120;p9"/>
            <p:cNvPicPr preferRelativeResize="0"/>
            <p:nvPr/>
          </p:nvPicPr>
          <p:blipFill rotWithShape="1">
            <a:blip r:embed="rId4">
              <a:alphaModFix/>
            </a:blip>
            <a:srcRect b="0" l="0" r="0" t="0"/>
            <a:stretch/>
          </p:blipFill>
          <p:spPr>
            <a:xfrm>
              <a:off x="120650" y="50800"/>
              <a:ext cx="1714500" cy="1427479"/>
            </a:xfrm>
            <a:prstGeom prst="rect">
              <a:avLst/>
            </a:prstGeom>
            <a:noFill/>
            <a:ln>
              <a:noFill/>
            </a:ln>
          </p:spPr>
        </p:pic>
        <p:pic>
          <p:nvPicPr>
            <p:cNvPr id="121" name="Google Shape;121;p9"/>
            <p:cNvPicPr preferRelativeResize="0"/>
            <p:nvPr/>
          </p:nvPicPr>
          <p:blipFill rotWithShape="1">
            <a:blip r:embed="rId5">
              <a:alphaModFix/>
            </a:blip>
            <a:srcRect b="0" l="0" r="0" t="0"/>
            <a:stretch/>
          </p:blipFill>
          <p:spPr>
            <a:xfrm>
              <a:off x="10683240" y="123189"/>
              <a:ext cx="1388109" cy="1828799"/>
            </a:xfrm>
            <a:prstGeom prst="rect">
              <a:avLst/>
            </a:prstGeom>
            <a:noFill/>
            <a:ln>
              <a:noFill/>
            </a:ln>
          </p:spPr>
        </p:pic>
      </p:grpSp>
      <p:pic>
        <p:nvPicPr>
          <p:cNvPr id="122" name="Google Shape;122;p9"/>
          <p:cNvPicPr preferRelativeResize="0"/>
          <p:nvPr/>
        </p:nvPicPr>
        <p:blipFill rotWithShape="1">
          <a:blip r:embed="rId6">
            <a:alphaModFix/>
          </a:blip>
          <a:srcRect b="0" l="0" r="0" t="0"/>
          <a:stretch/>
        </p:blipFill>
        <p:spPr>
          <a:xfrm>
            <a:off x="10455909" y="2749550"/>
            <a:ext cx="1540509" cy="1957070"/>
          </a:xfrm>
          <a:prstGeom prst="rect">
            <a:avLst/>
          </a:prstGeom>
          <a:noFill/>
          <a:ln>
            <a:noFill/>
          </a:ln>
        </p:spPr>
      </p:pic>
      <p:pic>
        <p:nvPicPr>
          <p:cNvPr id="123" name="Google Shape;123;p9"/>
          <p:cNvPicPr preferRelativeResize="0"/>
          <p:nvPr/>
        </p:nvPicPr>
        <p:blipFill rotWithShape="1">
          <a:blip r:embed="rId7">
            <a:alphaModFix/>
          </a:blip>
          <a:srcRect b="0" l="0" r="0" t="0"/>
          <a:stretch/>
        </p:blipFill>
        <p:spPr>
          <a:xfrm>
            <a:off x="9044973" y="5696977"/>
            <a:ext cx="2158281" cy="1100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2026-03-19T09:24:06Z</dcterms:created>
  <dc:creator>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2026-03-19T00:00:00Z</vt:filetime>
  </property>
  <property fmtid="{D5CDD505-2E9C-101B-9397-08002B2CF9AE}" pid="3" name="Creator">
    <vt:lpwstr>Microsoft® PowerPoint® LTSC</vt:lpwstr>
  </property>
  <property fmtid="{D5CDD505-2E9C-101B-9397-08002B2CF9AE}" pid="4" name="LastSaved">
    <vt:filetime>2026-03-19T00:00:00Z</vt:filetime>
  </property>
  <property fmtid="{D5CDD505-2E9C-101B-9397-08002B2CF9AE}" pid="5" name="Producer">
    <vt:lpwstr>Microsoft® PowerPoint® LTSC</vt:lpwstr>
  </property>
</Properties>
</file>