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Inter"/>
      <p:regular r:id="rId31"/>
      <p:bold r:id="rId32"/>
      <p:italic r:id="rId33"/>
      <p:boldItalic r:id="rId34"/>
    </p:embeddedFont>
    <p:embeddedFont>
      <p:font typeface="Lato Black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jibnOYrWNv5kASFjUFdSqZbaUZ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6.xml"/><Relationship Id="rId33" Type="http://schemas.openxmlformats.org/officeDocument/2006/relationships/font" Target="fonts/Inter-italic.fntdata"/><Relationship Id="rId10" Type="http://schemas.openxmlformats.org/officeDocument/2006/relationships/slide" Target="slides/slide5.xml"/><Relationship Id="rId32" Type="http://schemas.openxmlformats.org/officeDocument/2006/relationships/font" Target="fonts/Inter-bold.fntdata"/><Relationship Id="rId13" Type="http://schemas.openxmlformats.org/officeDocument/2006/relationships/slide" Target="slides/slide8.xml"/><Relationship Id="rId35" Type="http://schemas.openxmlformats.org/officeDocument/2006/relationships/font" Target="fonts/LatoBlack-bold.fntdata"/><Relationship Id="rId12" Type="http://schemas.openxmlformats.org/officeDocument/2006/relationships/slide" Target="slides/slide7.xml"/><Relationship Id="rId34" Type="http://schemas.openxmlformats.org/officeDocument/2006/relationships/font" Target="fonts/Inter-boldItalic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LatoBlack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791d32d63_0_4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d791d32d63_0_4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3d791d32d63_0_4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cf6687e93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cf6687e93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ensuring wage setting, protection against sexual harassment, dispute mechanism, </a:t>
            </a: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extends homes for inspection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Even labour laws are in some ways insufficient to tackle the concerns of HBWs-in terms of access to infrastructure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Recognize home as workplace and informal settlements as sites of economic activity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How to give HBWs spaces to make participatory laws, policies and plans that will give rights to housing, infrastructure and transport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How to integrate recognition of homes as workplaces (zoning, Eg Mai bhi dilli ) in master, city, town plans.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How to ensure access to markets, credit, training?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How to develop creative, accessible dispute redressal mechanisms for HBWs?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3cf6687e93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cf6687e930_0_4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cf6687e930_0_4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3cf6687e930_0_4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f6687e930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cf6687e930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3cf6687e930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d0df82541e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d0df82541e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3d0df82541e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d0df82541e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3d0df82541e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3d0df82541e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17"/>
          <p:cNvCxnSpPr/>
          <p:nvPr/>
        </p:nvCxnSpPr>
        <p:spPr>
          <a:xfrm>
            <a:off x="624746" y="365126"/>
            <a:ext cx="0" cy="522770"/>
          </a:xfrm>
          <a:prstGeom prst="straightConnector1">
            <a:avLst/>
          </a:prstGeom>
          <a:noFill/>
          <a:ln cap="flat" cmpd="sng" w="857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 2">
    <p:bg>
      <p:bgPr>
        <a:solidFill>
          <a:srgbClr val="FF681E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Google Shape;66;p51"/>
          <p:cNvCxnSpPr/>
          <p:nvPr/>
        </p:nvCxnSpPr>
        <p:spPr>
          <a:xfrm>
            <a:off x="587462" y="6324600"/>
            <a:ext cx="1109266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51"/>
          <p:cNvSpPr txBox="1"/>
          <p:nvPr>
            <p:ph idx="1" type="body"/>
          </p:nvPr>
        </p:nvSpPr>
        <p:spPr>
          <a:xfrm>
            <a:off x="588433" y="6407148"/>
            <a:ext cx="11091696" cy="32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12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type="title"/>
          </p:nvPr>
        </p:nvSpPr>
        <p:spPr>
          <a:xfrm>
            <a:off x="587462" y="2184401"/>
            <a:ext cx="11092667" cy="32342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7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1"/>
          <p:cNvSpPr txBox="1"/>
          <p:nvPr>
            <p:ph idx="2" type="body"/>
          </p:nvPr>
        </p:nvSpPr>
        <p:spPr>
          <a:xfrm>
            <a:off x="587462" y="5503334"/>
            <a:ext cx="11092667" cy="7189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 sz="2667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" name="Google Shape;70;p51"/>
          <p:cNvSpPr/>
          <p:nvPr/>
        </p:nvSpPr>
        <p:spPr>
          <a:xfrm>
            <a:off x="587463" y="1"/>
            <a:ext cx="2641160" cy="2184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0309" y="352723"/>
            <a:ext cx="2075467" cy="147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2_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/>
          <p:nvPr/>
        </p:nvSpPr>
        <p:spPr>
          <a:xfrm>
            <a:off x="0" y="5554133"/>
            <a:ext cx="12192000" cy="1303867"/>
          </a:xfrm>
          <a:prstGeom prst="rect">
            <a:avLst/>
          </a:prstGeom>
          <a:solidFill>
            <a:schemeClr val="lt1">
              <a:alpha val="93725"/>
            </a:schemeClr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p52"/>
          <p:cNvCxnSpPr/>
          <p:nvPr/>
        </p:nvCxnSpPr>
        <p:spPr>
          <a:xfrm>
            <a:off x="598530" y="6126164"/>
            <a:ext cx="979853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52"/>
          <p:cNvSpPr txBox="1"/>
          <p:nvPr>
            <p:ph idx="1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1200" cap="none"/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6" name="Google Shape;7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7067" y="5596654"/>
            <a:ext cx="1280983" cy="91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bg>
      <p:bgPr>
        <a:solidFill>
          <a:schemeClr val="accen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53"/>
          <p:cNvCxnSpPr/>
          <p:nvPr/>
        </p:nvCxnSpPr>
        <p:spPr>
          <a:xfrm>
            <a:off x="598530" y="6126164"/>
            <a:ext cx="979853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53"/>
          <p:cNvSpPr txBox="1"/>
          <p:nvPr>
            <p:ph idx="1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12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53"/>
          <p:cNvSpPr txBox="1"/>
          <p:nvPr>
            <p:ph type="title"/>
          </p:nvPr>
        </p:nvSpPr>
        <p:spPr>
          <a:xfrm>
            <a:off x="598530" y="274637"/>
            <a:ext cx="11081599" cy="7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37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1" name="Google Shape;8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7494" y="5596654"/>
            <a:ext cx="1280129" cy="91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solidFill>
          <a:schemeClr val="accent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54"/>
          <p:cNvCxnSpPr/>
          <p:nvPr/>
        </p:nvCxnSpPr>
        <p:spPr>
          <a:xfrm>
            <a:off x="598530" y="6126164"/>
            <a:ext cx="979853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54"/>
          <p:cNvSpPr txBox="1"/>
          <p:nvPr>
            <p:ph idx="1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12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5" name="Google Shape;8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00166" y="5823775"/>
            <a:ext cx="1079961" cy="60477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4"/>
          <p:cNvSpPr txBox="1"/>
          <p:nvPr>
            <p:ph idx="2" type="body"/>
          </p:nvPr>
        </p:nvSpPr>
        <p:spPr>
          <a:xfrm>
            <a:off x="609599" y="1600202"/>
            <a:ext cx="11070529" cy="3948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54"/>
          <p:cNvSpPr txBox="1"/>
          <p:nvPr>
            <p:ph type="title"/>
          </p:nvPr>
        </p:nvSpPr>
        <p:spPr>
          <a:xfrm>
            <a:off x="598530" y="274637"/>
            <a:ext cx="11081599" cy="7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37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solidFill>
          <a:schemeClr val="accent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55"/>
          <p:cNvCxnSpPr/>
          <p:nvPr/>
        </p:nvCxnSpPr>
        <p:spPr>
          <a:xfrm>
            <a:off x="598530" y="6126164"/>
            <a:ext cx="979853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55"/>
          <p:cNvSpPr txBox="1"/>
          <p:nvPr>
            <p:ph idx="1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12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55"/>
          <p:cNvSpPr txBox="1"/>
          <p:nvPr>
            <p:ph type="title"/>
          </p:nvPr>
        </p:nvSpPr>
        <p:spPr>
          <a:xfrm>
            <a:off x="598530" y="274637"/>
            <a:ext cx="11081599" cy="7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37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5"/>
          <p:cNvSpPr txBox="1"/>
          <p:nvPr>
            <p:ph idx="2" type="body"/>
          </p:nvPr>
        </p:nvSpPr>
        <p:spPr>
          <a:xfrm>
            <a:off x="609600" y="1600201"/>
            <a:ext cx="5384800" cy="3694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3733"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3200"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667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4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2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/>
        </p:txBody>
      </p:sp>
      <p:pic>
        <p:nvPicPr>
          <p:cNvPr id="93" name="Google Shape;9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7494" y="5596654"/>
            <a:ext cx="1280129" cy="91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6"/>
          <p:cNvSpPr txBox="1"/>
          <p:nvPr>
            <p:ph type="title"/>
          </p:nvPr>
        </p:nvSpPr>
        <p:spPr>
          <a:xfrm>
            <a:off x="609600" y="274637"/>
            <a:ext cx="11070528" cy="7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  <a:defRPr b="1" sz="3733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6" name="Google Shape;96;p56"/>
          <p:cNvCxnSpPr/>
          <p:nvPr/>
        </p:nvCxnSpPr>
        <p:spPr>
          <a:xfrm>
            <a:off x="598530" y="6126164"/>
            <a:ext cx="979853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56"/>
          <p:cNvSpPr txBox="1"/>
          <p:nvPr>
            <p:ph idx="1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1200" cap="none"/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56"/>
          <p:cNvSpPr txBox="1"/>
          <p:nvPr>
            <p:ph idx="2" type="body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3200"/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667"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4pPr>
            <a:lvl5pPr indent="-228600" lvl="4" marL="22860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5pPr>
            <a:lvl6pPr indent="-228600" lvl="5" marL="2743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6pPr>
            <a:lvl7pPr indent="-228600" lvl="6" marL="32004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7pPr>
            <a:lvl8pPr indent="-228600" lvl="7" marL="3657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8pPr>
            <a:lvl9pPr indent="-228600" lvl="8" marL="41148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9pPr>
          </a:lstStyle>
          <a:p/>
        </p:txBody>
      </p:sp>
      <p:sp>
        <p:nvSpPr>
          <p:cNvPr id="99" name="Google Shape;99;p56"/>
          <p:cNvSpPr txBox="1"/>
          <p:nvPr>
            <p:ph idx="3" type="body"/>
          </p:nvPr>
        </p:nvSpPr>
        <p:spPr>
          <a:xfrm>
            <a:off x="609600" y="2174876"/>
            <a:ext cx="5386917" cy="3255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indent="-355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indent="-330200" lvl="3" marL="18288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/>
        </p:txBody>
      </p:sp>
      <p:sp>
        <p:nvSpPr>
          <p:cNvPr id="100" name="Google Shape;100;p56"/>
          <p:cNvSpPr txBox="1"/>
          <p:nvPr>
            <p:ph idx="4" type="body"/>
          </p:nvPr>
        </p:nvSpPr>
        <p:spPr>
          <a:xfrm>
            <a:off x="6293211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3200"/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667"/>
            </a:lvl2pPr>
            <a:lvl3pPr indent="-2286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4pPr>
            <a:lvl5pPr indent="-228600" lvl="4" marL="22860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5pPr>
            <a:lvl6pPr indent="-228600" lvl="5" marL="2743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6pPr>
            <a:lvl7pPr indent="-228600" lvl="6" marL="32004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7pPr>
            <a:lvl8pPr indent="-228600" lvl="7" marL="3657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8pPr>
            <a:lvl9pPr indent="-228600" lvl="8" marL="41148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2133"/>
            </a:lvl9pPr>
          </a:lstStyle>
          <a:p/>
        </p:txBody>
      </p:sp>
      <p:sp>
        <p:nvSpPr>
          <p:cNvPr id="101" name="Google Shape;101;p56"/>
          <p:cNvSpPr txBox="1"/>
          <p:nvPr>
            <p:ph idx="5" type="body"/>
          </p:nvPr>
        </p:nvSpPr>
        <p:spPr>
          <a:xfrm>
            <a:off x="6293211" y="2174876"/>
            <a:ext cx="5386917" cy="3255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indent="-355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indent="-3429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indent="-330200" lvl="3" marL="18288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/>
        </p:txBody>
      </p:sp>
      <p:pic>
        <p:nvPicPr>
          <p:cNvPr id="102" name="Google Shape;10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7067" y="5596654"/>
            <a:ext cx="1280983" cy="91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 1">
  <p:cSld name="9_Title Slide 1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791d32d63_0_574"/>
          <p:cNvSpPr txBox="1"/>
          <p:nvPr>
            <p:ph type="title"/>
          </p:nvPr>
        </p:nvSpPr>
        <p:spPr>
          <a:xfrm>
            <a:off x="598529" y="567893"/>
            <a:ext cx="110817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609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00"/>
              </a:buClr>
              <a:buSzPts val="3700"/>
              <a:buFont typeface="Lato Black"/>
              <a:buNone/>
              <a:defRPr cap="none">
                <a:solidFill>
                  <a:srgbClr val="9999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cxnSp>
        <p:nvCxnSpPr>
          <p:cNvPr id="105" name="Google Shape;105;g3d791d32d63_0_574"/>
          <p:cNvCxnSpPr/>
          <p:nvPr/>
        </p:nvCxnSpPr>
        <p:spPr>
          <a:xfrm>
            <a:off x="587463" y="6324600"/>
            <a:ext cx="10139700" cy="0"/>
          </a:xfrm>
          <a:prstGeom prst="straightConnector1">
            <a:avLst/>
          </a:prstGeom>
          <a:noFill/>
          <a:ln cap="flat" cmpd="sng" w="16925">
            <a:solidFill>
              <a:srgbClr val="9999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6" name="Google Shape;106;g3d791d32d63_0_574"/>
          <p:cNvPicPr preferRelativeResize="0"/>
          <p:nvPr/>
        </p:nvPicPr>
        <p:blipFill rotWithShape="1">
          <a:blip r:embed="rId2">
            <a:alphaModFix amt="35000"/>
          </a:blip>
          <a:srcRect b="0" l="0" r="0" t="0"/>
          <a:stretch/>
        </p:blipFill>
        <p:spPr>
          <a:xfrm>
            <a:off x="10726993" y="5945187"/>
            <a:ext cx="1114129" cy="793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d791d32d63_0_574"/>
          <p:cNvSpPr/>
          <p:nvPr/>
        </p:nvSpPr>
        <p:spPr>
          <a:xfrm>
            <a:off x="587463" y="1361809"/>
            <a:ext cx="3294300" cy="159600"/>
          </a:xfrm>
          <a:prstGeom prst="rect">
            <a:avLst/>
          </a:prstGeom>
          <a:solidFill>
            <a:srgbClr val="9999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3d791d32d63_0_574"/>
          <p:cNvSpPr/>
          <p:nvPr/>
        </p:nvSpPr>
        <p:spPr>
          <a:xfrm>
            <a:off x="3987833" y="1361809"/>
            <a:ext cx="7692300" cy="159600"/>
          </a:xfrm>
          <a:prstGeom prst="rect">
            <a:avLst/>
          </a:prstGeom>
          <a:solidFill>
            <a:srgbClr val="FF671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6"/>
          <p:cNvCxnSpPr/>
          <p:nvPr/>
        </p:nvCxnSpPr>
        <p:spPr>
          <a:xfrm>
            <a:off x="598530" y="6126164"/>
            <a:ext cx="979853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46"/>
          <p:cNvSpPr txBox="1"/>
          <p:nvPr>
            <p:ph idx="1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1200" cap="none"/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" name="Google Shape;2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7067" y="5596654"/>
            <a:ext cx="1280983" cy="91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5"/>
          <p:cNvSpPr txBox="1"/>
          <p:nvPr>
            <p:ph type="title"/>
          </p:nvPr>
        </p:nvSpPr>
        <p:spPr>
          <a:xfrm>
            <a:off x="609599" y="274637"/>
            <a:ext cx="11070529" cy="7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  <a:defRPr b="1" sz="3733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5"/>
          <p:cNvSpPr txBox="1"/>
          <p:nvPr>
            <p:ph idx="1" type="body"/>
          </p:nvPr>
        </p:nvSpPr>
        <p:spPr>
          <a:xfrm>
            <a:off x="609599" y="1600202"/>
            <a:ext cx="11070529" cy="3948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2" name="Google Shape;32;p45"/>
          <p:cNvCxnSpPr/>
          <p:nvPr/>
        </p:nvCxnSpPr>
        <p:spPr>
          <a:xfrm>
            <a:off x="598530" y="6126164"/>
            <a:ext cx="979853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45"/>
          <p:cNvSpPr txBox="1"/>
          <p:nvPr>
            <p:ph idx="2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1200" cap="none"/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" name="Google Shape;3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7067" y="5596654"/>
            <a:ext cx="1280983" cy="91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/>
          <p:nvPr>
            <p:ph type="title"/>
          </p:nvPr>
        </p:nvSpPr>
        <p:spPr>
          <a:xfrm>
            <a:off x="609600" y="274637"/>
            <a:ext cx="11070528" cy="7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  <a:defRPr b="1" sz="3733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7" name="Google Shape;37;p47"/>
          <p:cNvCxnSpPr/>
          <p:nvPr/>
        </p:nvCxnSpPr>
        <p:spPr>
          <a:xfrm>
            <a:off x="598530" y="6126164"/>
            <a:ext cx="979853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47"/>
          <p:cNvSpPr txBox="1"/>
          <p:nvPr>
            <p:ph idx="1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1200" cap="none"/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9" name="Google Shape;3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7067" y="5596654"/>
            <a:ext cx="1280983" cy="91281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7"/>
          <p:cNvSpPr txBox="1"/>
          <p:nvPr>
            <p:ph idx="2" type="body"/>
          </p:nvPr>
        </p:nvSpPr>
        <p:spPr>
          <a:xfrm>
            <a:off x="609600" y="1600201"/>
            <a:ext cx="5384800" cy="3694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indent="-381000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indent="-355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/>
        </p:txBody>
      </p:sp>
      <p:sp>
        <p:nvSpPr>
          <p:cNvPr id="41" name="Google Shape;41;p47"/>
          <p:cNvSpPr txBox="1"/>
          <p:nvPr>
            <p:ph idx="3" type="body"/>
          </p:nvPr>
        </p:nvSpPr>
        <p:spPr>
          <a:xfrm>
            <a:off x="6197600" y="1600201"/>
            <a:ext cx="5384800" cy="3694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indent="-381000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indent="-355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indent="-342900" lvl="3" marL="1828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indent="-342900" lvl="4" marL="2286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8"/>
          <p:cNvSpPr txBox="1"/>
          <p:nvPr>
            <p:ph type="title"/>
          </p:nvPr>
        </p:nvSpPr>
        <p:spPr>
          <a:xfrm>
            <a:off x="598530" y="274637"/>
            <a:ext cx="11081599" cy="7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  <a:defRPr b="1" sz="3733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4" name="Google Shape;44;p48"/>
          <p:cNvCxnSpPr/>
          <p:nvPr/>
        </p:nvCxnSpPr>
        <p:spPr>
          <a:xfrm>
            <a:off x="598530" y="6126164"/>
            <a:ext cx="979853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48"/>
          <p:cNvSpPr txBox="1"/>
          <p:nvPr>
            <p:ph idx="1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1200" cap="none"/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6" name="Google Shape;4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7067" y="5596654"/>
            <a:ext cx="1280983" cy="91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57"/>
          <p:cNvCxnSpPr/>
          <p:nvPr/>
        </p:nvCxnSpPr>
        <p:spPr>
          <a:xfrm>
            <a:off x="598530" y="6126164"/>
            <a:ext cx="979853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57"/>
          <p:cNvSpPr txBox="1"/>
          <p:nvPr>
            <p:ph idx="1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1200" cap="none"/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7"/>
          <p:cNvSpPr txBox="1"/>
          <p:nvPr>
            <p:ph type="ctrTitle"/>
          </p:nvPr>
        </p:nvSpPr>
        <p:spPr>
          <a:xfrm>
            <a:off x="598530" y="1196623"/>
            <a:ext cx="10679071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4800"/>
              <a:buFont typeface="Arial"/>
              <a:buNone/>
              <a:defRPr sz="6400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7"/>
          <p:cNvSpPr txBox="1"/>
          <p:nvPr>
            <p:ph idx="2" type="subTitle"/>
          </p:nvPr>
        </p:nvSpPr>
        <p:spPr>
          <a:xfrm>
            <a:off x="598530" y="3563636"/>
            <a:ext cx="10679071" cy="1606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52" name="Google Shape;5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97067" y="5596654"/>
            <a:ext cx="1280983" cy="91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9"/>
          <p:cNvSpPr txBox="1"/>
          <p:nvPr>
            <p:ph type="title"/>
          </p:nvPr>
        </p:nvSpPr>
        <p:spPr>
          <a:xfrm>
            <a:off x="587463" y="2472266"/>
            <a:ext cx="6693871" cy="2724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4400"/>
              <a:buFont typeface="Arial"/>
              <a:buNone/>
              <a:defRPr b="1" i="0" sz="5867" cap="none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" type="body"/>
          </p:nvPr>
        </p:nvSpPr>
        <p:spPr>
          <a:xfrm>
            <a:off x="587463" y="5511800"/>
            <a:ext cx="6693871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3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56" name="Google Shape;56;p49"/>
          <p:cNvCxnSpPr/>
          <p:nvPr/>
        </p:nvCxnSpPr>
        <p:spPr>
          <a:xfrm>
            <a:off x="587462" y="6324600"/>
            <a:ext cx="1109266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49"/>
          <p:cNvSpPr txBox="1"/>
          <p:nvPr>
            <p:ph idx="2" type="body"/>
          </p:nvPr>
        </p:nvSpPr>
        <p:spPr>
          <a:xfrm>
            <a:off x="588433" y="6407148"/>
            <a:ext cx="11091696" cy="32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8" name="Google Shape;5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309" y="352723"/>
            <a:ext cx="2075467" cy="147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1">
  <p:cSld name="1_Title Slid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50"/>
          <p:cNvCxnSpPr/>
          <p:nvPr/>
        </p:nvCxnSpPr>
        <p:spPr>
          <a:xfrm>
            <a:off x="587462" y="6324600"/>
            <a:ext cx="1109266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50"/>
          <p:cNvSpPr txBox="1"/>
          <p:nvPr>
            <p:ph idx="1" type="body"/>
          </p:nvPr>
        </p:nvSpPr>
        <p:spPr>
          <a:xfrm>
            <a:off x="588433" y="6407148"/>
            <a:ext cx="11091696" cy="32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0"/>
          <p:cNvSpPr txBox="1"/>
          <p:nvPr>
            <p:ph type="title"/>
          </p:nvPr>
        </p:nvSpPr>
        <p:spPr>
          <a:xfrm>
            <a:off x="587463" y="2472266"/>
            <a:ext cx="6693871" cy="2724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4400"/>
              <a:buFont typeface="Arial"/>
              <a:buNone/>
              <a:defRPr b="1" i="0" sz="5867" cap="none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2" type="body"/>
          </p:nvPr>
        </p:nvSpPr>
        <p:spPr>
          <a:xfrm>
            <a:off x="587463" y="5511800"/>
            <a:ext cx="6693871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3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4" name="Google Shape;6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309" y="352723"/>
            <a:ext cx="2075467" cy="1478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407656"/>
            <a:ext cx="10515600" cy="8257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Lato"/>
              <a:buNone/>
              <a:defRPr b="0" i="0" sz="36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376749"/>
            <a:ext cx="10515600" cy="48002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Lato"/>
              <a:buChar char="-"/>
              <a:defRPr b="0" i="0" sz="24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6"/>
          <p:cNvSpPr/>
          <p:nvPr/>
        </p:nvSpPr>
        <p:spPr>
          <a:xfrm>
            <a:off x="10257183" y="5636497"/>
            <a:ext cx="1934817" cy="967404"/>
          </a:xfrm>
          <a:prstGeom prst="rect">
            <a:avLst/>
          </a:prstGeom>
          <a:solidFill>
            <a:srgbClr val="8F8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oup of women in robes" id="13" name="Google Shape;13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24181" y="5822398"/>
            <a:ext cx="929619" cy="591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14;p16"/>
          <p:cNvCxnSpPr/>
          <p:nvPr/>
        </p:nvCxnSpPr>
        <p:spPr>
          <a:xfrm>
            <a:off x="624746" y="365126"/>
            <a:ext cx="0" cy="522770"/>
          </a:xfrm>
          <a:prstGeom prst="straightConnector1">
            <a:avLst/>
          </a:prstGeom>
          <a:noFill/>
          <a:ln cap="flat" cmpd="sng" w="857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681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ewing on a sewing machine&#10;&#10;AI-generated content may be incorrect." id="114" name="Google Shape;114;p1"/>
          <p:cNvPicPr preferRelativeResize="0"/>
          <p:nvPr/>
        </p:nvPicPr>
        <p:blipFill rotWithShape="1">
          <a:blip r:embed="rId3">
            <a:alphaModFix/>
          </a:blip>
          <a:srcRect b="-133" l="17008" r="15531" t="134"/>
          <a:stretch/>
        </p:blipFill>
        <p:spPr>
          <a:xfrm>
            <a:off x="5821821" y="562726"/>
            <a:ext cx="6370179" cy="629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/>
          <p:nvPr/>
        </p:nvSpPr>
        <p:spPr>
          <a:xfrm>
            <a:off x="-1" y="4640084"/>
            <a:ext cx="5373864" cy="1170165"/>
          </a:xfrm>
          <a:prstGeom prst="rect">
            <a:avLst/>
          </a:prstGeom>
          <a:solidFill>
            <a:srgbClr val="FDC7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"/>
          <p:cNvSpPr txBox="1"/>
          <p:nvPr>
            <p:ph idx="4294967295" type="title"/>
          </p:nvPr>
        </p:nvSpPr>
        <p:spPr>
          <a:xfrm>
            <a:off x="801875" y="554050"/>
            <a:ext cx="4572000" cy="3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en-US" sz="4000" u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Invisible in the Law: Why Home-Based Workers Lack Legal Protection</a:t>
            </a:r>
            <a:br>
              <a:rPr b="1" i="0" lang="en-US" sz="4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b="1" lang="en-US" sz="4000">
                <a:latin typeface="Poppins"/>
                <a:ea typeface="Poppins"/>
                <a:cs typeface="Poppins"/>
                <a:sym typeface="Poppins"/>
              </a:rPr>
            </a:br>
            <a:br>
              <a:rPr b="1" lang="en-US" sz="4000">
                <a:latin typeface="Poppins"/>
                <a:ea typeface="Poppins"/>
                <a:cs typeface="Poppins"/>
                <a:sym typeface="Poppins"/>
              </a:rPr>
            </a:br>
            <a:endParaRPr b="1" sz="400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1"/>
          <p:cNvSpPr txBox="1"/>
          <p:nvPr>
            <p:ph idx="4294967295" type="subTitle"/>
          </p:nvPr>
        </p:nvSpPr>
        <p:spPr>
          <a:xfrm>
            <a:off x="850604" y="4856164"/>
            <a:ext cx="3616325" cy="44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5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00"/>
              <a:buFont typeface="Arial"/>
              <a:buNone/>
            </a:pPr>
            <a:r>
              <a:rPr b="1" i="0" lang="en-US" sz="51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19 March 2026</a:t>
            </a:r>
            <a:endParaRPr b="1" i="0" sz="5100" u="none" cap="none" strike="noStrik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indent="-1270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850605" y="6018050"/>
            <a:ext cx="4572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Krithika A Dinesh</a:t>
            </a:r>
            <a:endParaRPr b="0" i="0" sz="2400" u="none" cap="none" strike="noStrik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9" name="Google Shape;119;p1"/>
          <p:cNvCxnSpPr/>
          <p:nvPr/>
        </p:nvCxnSpPr>
        <p:spPr>
          <a:xfrm>
            <a:off x="624746" y="619575"/>
            <a:ext cx="0" cy="1535796"/>
          </a:xfrm>
          <a:prstGeom prst="straightConnector1">
            <a:avLst/>
          </a:prstGeom>
          <a:noFill/>
          <a:ln cap="flat" cmpd="sng" w="857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1"/>
          <p:cNvSpPr/>
          <p:nvPr/>
        </p:nvSpPr>
        <p:spPr>
          <a:xfrm>
            <a:off x="9777728" y="4632218"/>
            <a:ext cx="2421714" cy="1691056"/>
          </a:xfrm>
          <a:prstGeom prst="rect">
            <a:avLst/>
          </a:prstGeom>
          <a:solidFill>
            <a:srgbClr val="8F8F2D"/>
          </a:solidFill>
          <a:ln>
            <a:noFill/>
          </a:ln>
          <a:effectLst>
            <a:outerShdw blurRad="609600" sx="114000" rotWithShape="0" algn="tl" dir="2700000" dist="165100" sy="114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oup of women in robes" id="121" name="Google Shape;12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17306" y="4955304"/>
            <a:ext cx="1670029" cy="1062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d791d32d63_0_487"/>
          <p:cNvSpPr txBox="1"/>
          <p:nvPr>
            <p:ph type="ctrTitle"/>
          </p:nvPr>
        </p:nvSpPr>
        <p:spPr>
          <a:xfrm>
            <a:off x="598525" y="1196625"/>
            <a:ext cx="41289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>
                <a:latin typeface="Roboto"/>
                <a:ea typeface="Roboto"/>
                <a:cs typeface="Roboto"/>
                <a:sym typeface="Roboto"/>
              </a:rPr>
              <a:t>III. BUILDING AN ENABLING LEGAL FRAMEWORK</a:t>
            </a:r>
            <a:endParaRPr sz="4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g3d791d32d63_0_4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0275" y="639200"/>
            <a:ext cx="6951200" cy="46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cf6687e930_0_0"/>
          <p:cNvSpPr txBox="1"/>
          <p:nvPr>
            <p:ph type="title"/>
          </p:nvPr>
        </p:nvSpPr>
        <p:spPr>
          <a:xfrm>
            <a:off x="609599" y="274637"/>
            <a:ext cx="11070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accent2"/>
                </a:solidFill>
              </a:rPr>
              <a:t>III. Building an Enabling Legal Framework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6" name="Google Shape;236;g3cf6687e930_0_0"/>
          <p:cNvSpPr txBox="1"/>
          <p:nvPr>
            <p:ph idx="1" type="body"/>
          </p:nvPr>
        </p:nvSpPr>
        <p:spPr>
          <a:xfrm>
            <a:off x="609600" y="919975"/>
            <a:ext cx="11070600" cy="5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6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2400"/>
              <a:buFont typeface="Lato"/>
              <a:buChar char="•"/>
            </a:pPr>
            <a:r>
              <a:rPr b="1" lang="en-US" sz="2400">
                <a:latin typeface="Lato"/>
                <a:ea typeface="Lato"/>
                <a:cs typeface="Lato"/>
                <a:sym typeface="Lato"/>
              </a:rPr>
              <a:t>Inclusion in labour laws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–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extends work and working conditions (wage-setting, OHS, social security)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–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extends sexual harassment at workplace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–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organising and collective bargaining rights 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–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extends homes for inspection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–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accessible dispute redressal mechanisms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–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enforcement mechanisms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2400"/>
              <a:buFont typeface="Lato"/>
              <a:buChar char="•"/>
            </a:pPr>
            <a:r>
              <a:rPr b="1" lang="en-US" sz="2400">
                <a:latin typeface="Lato"/>
                <a:ea typeface="Lato"/>
                <a:cs typeface="Lato"/>
                <a:sym typeface="Lato"/>
              </a:rPr>
              <a:t>Ensuring enforcement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400"/>
              <a:buFont typeface="Lato"/>
              <a:buChar char="–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transparency across supply chains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400"/>
              <a:buFont typeface="Lato"/>
              <a:buChar char="–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right to information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400"/>
              <a:buFont typeface="Lato"/>
              <a:buChar char="–"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right of representation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f6687e930_0_443"/>
          <p:cNvSpPr txBox="1"/>
          <p:nvPr>
            <p:ph type="title"/>
          </p:nvPr>
        </p:nvSpPr>
        <p:spPr>
          <a:xfrm>
            <a:off x="609599" y="274637"/>
            <a:ext cx="11070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accent2"/>
                </a:solidFill>
              </a:rPr>
              <a:t>III. Building an Enabling Legal Framework (contd)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43" name="Google Shape;243;g3cf6687e930_0_443"/>
          <p:cNvSpPr txBox="1"/>
          <p:nvPr>
            <p:ph idx="1" type="body"/>
          </p:nvPr>
        </p:nvSpPr>
        <p:spPr>
          <a:xfrm>
            <a:off x="560699" y="1749177"/>
            <a:ext cx="11070600" cy="3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2" marL="1371600" rtl="0" algn="l">
              <a:lnSpc>
                <a:spcPct val="115000"/>
              </a:lnSpc>
              <a:spcBef>
                <a:spcPts val="853"/>
              </a:spcBef>
              <a:spcAft>
                <a:spcPts val="0"/>
              </a:spcAft>
              <a:buSzPts val="2400"/>
              <a:buFont typeface="Lato"/>
              <a:buChar char="•"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Access to legal empowerment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: building legal awareness to know, use and shape laws </a:t>
            </a:r>
            <a:r>
              <a:rPr b="1" lang="en-US">
                <a:latin typeface="Lato"/>
                <a:ea typeface="Lato"/>
                <a:cs typeface="Lato"/>
                <a:sym typeface="Lato"/>
              </a:rPr>
              <a:t> 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•"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Access to infrastructure: 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better housing, access to water, sanitation, transport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•"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Recognize home as workplace and informal settlements as sites of economic activity: </a:t>
            </a:r>
            <a:r>
              <a:rPr lang="en-US">
                <a:latin typeface="Lato"/>
                <a:ea typeface="Lato"/>
                <a:cs typeface="Lato"/>
                <a:sym typeface="Lato"/>
              </a:rPr>
              <a:t>How do we integrate recognition of homes as workplaces in  zoning laws such as master, city, town plans? (Eg Mai bhi dilli campaign)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•"/>
            </a:pPr>
            <a:r>
              <a:rPr b="1" lang="en-US">
                <a:latin typeface="Lato"/>
                <a:ea typeface="Lato"/>
                <a:cs typeface="Lato"/>
                <a:sym typeface="Lato"/>
              </a:rPr>
              <a:t>Access to markets, credit, training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853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/>
          <p:nvPr>
            <p:ph type="title"/>
          </p:nvPr>
        </p:nvSpPr>
        <p:spPr>
          <a:xfrm>
            <a:off x="2374371" y="1372128"/>
            <a:ext cx="5507567" cy="2724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Thank you for your time and attention!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-304792" lvl="0" marL="609584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>
                <a:solidFill>
                  <a:srgbClr val="474747"/>
                </a:solidFill>
                <a:latin typeface="Inter"/>
                <a:ea typeface="Inter"/>
                <a:cs typeface="Inter"/>
                <a:sym typeface="Inter"/>
              </a:rPr>
              <a:t>Photographed on 24th July 2025, Ruhani Kaur</a:t>
            </a:r>
            <a:endParaRPr sz="1050">
              <a:latin typeface="Calibri"/>
              <a:ea typeface="Calibri"/>
              <a:cs typeface="Calibri"/>
              <a:sym typeface="Calibri"/>
            </a:endParaRPr>
          </a:p>
          <a:p>
            <a:pPr indent="-304791" lvl="0" marL="609585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127" name="Google Shape;127;p29"/>
          <p:cNvSpPr txBox="1"/>
          <p:nvPr/>
        </p:nvSpPr>
        <p:spPr>
          <a:xfrm>
            <a:off x="6578850" y="1784750"/>
            <a:ext cx="4617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br>
              <a:rPr b="1" i="0" lang="en-US" sz="4000" u="none" cap="none" strike="noStrike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en-US" sz="40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I. WHO ARE HOME-BASED WORKERS? </a:t>
            </a:r>
            <a:endParaRPr b="1" i="0" sz="4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47" y="1128460"/>
            <a:ext cx="5118966" cy="503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2096425" y="133825"/>
            <a:ext cx="110706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Who are home-based workers?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30"/>
          <p:cNvSpPr txBox="1"/>
          <p:nvPr>
            <p:ph idx="2" type="body"/>
          </p:nvPr>
        </p:nvSpPr>
        <p:spPr>
          <a:xfrm>
            <a:off x="598529" y="6236994"/>
            <a:ext cx="6105877" cy="38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-304791" lvl="0" marL="609585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135" name="Google Shape;135;p30"/>
          <p:cNvSpPr txBox="1"/>
          <p:nvPr/>
        </p:nvSpPr>
        <p:spPr>
          <a:xfrm>
            <a:off x="745300" y="1457100"/>
            <a:ext cx="3759900" cy="2800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Self-employed or own account “home-based workers” are those who design, produce, and market their products to the local and global markets, and who have direct access to raw materials.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Responsible for sourcing, production, bringing the good or service to the market for sale and pricing.</a:t>
            </a:r>
            <a:endParaRPr b="1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30"/>
          <p:cNvSpPr/>
          <p:nvPr/>
        </p:nvSpPr>
        <p:spPr>
          <a:xfrm>
            <a:off x="5144425" y="1457100"/>
            <a:ext cx="6535800" cy="2800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Sub-contracted Home-based Workers, also known as “homeworkers” or “piece-rate workers”, who are provided work through a series of subcontractors, provided with raw material and instructions, and upon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completion of work are paid on a piece rate basis. 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F"/>
              </a:buClr>
              <a:buSzPts val="12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C177 defines homework as work: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689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•"/>
            </a:pP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done  in premises of their choice, anywhere other than the workplace of the employer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689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•"/>
            </a:pP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 remuneration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68900" lvl="0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•"/>
            </a:pP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that results in a product or service as specified by the employer (irrespective of who provides equipment, materials  or other inputs)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7" name="Google Shape;137;p30"/>
          <p:cNvCxnSpPr/>
          <p:nvPr/>
        </p:nvCxnSpPr>
        <p:spPr>
          <a:xfrm>
            <a:off x="2421350" y="988788"/>
            <a:ext cx="6453600" cy="26700"/>
          </a:xfrm>
          <a:prstGeom prst="straightConnector1">
            <a:avLst/>
          </a:prstGeom>
          <a:noFill/>
          <a:ln cap="flat" cmpd="sng" w="406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30"/>
          <p:cNvCxnSpPr/>
          <p:nvPr/>
        </p:nvCxnSpPr>
        <p:spPr>
          <a:xfrm>
            <a:off x="2421350" y="987300"/>
            <a:ext cx="16200" cy="504600"/>
          </a:xfrm>
          <a:prstGeom prst="straightConnector1">
            <a:avLst/>
          </a:prstGeom>
          <a:noFill/>
          <a:ln cap="flat" cmpd="sng" w="40625">
            <a:solidFill>
              <a:schemeClr val="accent1"/>
            </a:solidFill>
            <a:prstDash val="solid"/>
            <a:miter lim="800000"/>
            <a:headEnd len="sm" w="sm" type="none"/>
            <a:tailEnd len="sm" w="sm" type="triangle"/>
          </a:ln>
        </p:spPr>
      </p:cxnSp>
      <p:cxnSp>
        <p:nvCxnSpPr>
          <p:cNvPr id="139" name="Google Shape;139;p30"/>
          <p:cNvCxnSpPr/>
          <p:nvPr/>
        </p:nvCxnSpPr>
        <p:spPr>
          <a:xfrm rot="10800000">
            <a:off x="8874950" y="1001388"/>
            <a:ext cx="10200" cy="476400"/>
          </a:xfrm>
          <a:prstGeom prst="straightConnector1">
            <a:avLst/>
          </a:prstGeom>
          <a:noFill/>
          <a:ln cap="flat" cmpd="sng" w="40625">
            <a:solidFill>
              <a:schemeClr val="accent1"/>
            </a:solidFill>
            <a:prstDash val="solid"/>
            <a:miter lim="800000"/>
            <a:headEnd len="sm" w="sm" type="triangle"/>
            <a:tailEnd len="sm" w="sm" type="none"/>
          </a:ln>
        </p:spPr>
      </p:cxnSp>
      <p:cxnSp>
        <p:nvCxnSpPr>
          <p:cNvPr id="140" name="Google Shape;140;p30"/>
          <p:cNvCxnSpPr/>
          <p:nvPr/>
        </p:nvCxnSpPr>
        <p:spPr>
          <a:xfrm>
            <a:off x="5566525" y="686875"/>
            <a:ext cx="0" cy="300300"/>
          </a:xfrm>
          <a:prstGeom prst="straightConnector1">
            <a:avLst/>
          </a:prstGeom>
          <a:noFill/>
          <a:ln cap="flat" cmpd="sng" w="406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30"/>
          <p:cNvSpPr/>
          <p:nvPr/>
        </p:nvSpPr>
        <p:spPr>
          <a:xfrm>
            <a:off x="745300" y="4576200"/>
            <a:ext cx="10884600" cy="1099200"/>
          </a:xfrm>
          <a:prstGeom prst="rect">
            <a:avLst/>
          </a:prstGeom>
          <a:solidFill>
            <a:srgbClr val="797700">
              <a:alpha val="48235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74118" lvl="0" marL="609584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260 million home-based workers in 2019 (ILO estimates), forming 7.9 of global employment. 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74118" lvl="0" marL="609584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Work that is carried out in one’s own home or near it.</a:t>
            </a:r>
            <a:endParaRPr b="0" i="0" sz="1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609600" y="274637"/>
            <a:ext cx="11070528" cy="79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81E"/>
              </a:buClr>
              <a:buSzPts val="2800"/>
              <a:buFont typeface="Arial"/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Percentage of workers who are home-based</a:t>
            </a:r>
            <a:endParaRPr/>
          </a:p>
        </p:txBody>
      </p:sp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598524" y="6237001"/>
            <a:ext cx="70215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-304791" lvl="0" marL="609585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/>
              <a:t>ILO calculations based on household surveys in 118 countries, 2019 or latest year, ILO 2023</a:t>
            </a:r>
            <a:endParaRPr/>
          </a:p>
        </p:txBody>
      </p:sp>
      <p:pic>
        <p:nvPicPr>
          <p:cNvPr descr="A map of the world&#10;&#10;Description automatically generated" id="148" name="Google Shape;148;p31"/>
          <p:cNvPicPr preferRelativeResize="0"/>
          <p:nvPr/>
        </p:nvPicPr>
        <p:blipFill rotWithShape="1">
          <a:blip r:embed="rId3">
            <a:alphaModFix/>
          </a:blip>
          <a:srcRect b="17347" l="1215" r="943" t="8641"/>
          <a:stretch/>
        </p:blipFill>
        <p:spPr>
          <a:xfrm>
            <a:off x="1267950" y="1252400"/>
            <a:ext cx="7864848" cy="43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f6687e930_0_11"/>
          <p:cNvSpPr txBox="1"/>
          <p:nvPr>
            <p:ph type="title"/>
          </p:nvPr>
        </p:nvSpPr>
        <p:spPr>
          <a:xfrm>
            <a:off x="940200" y="1336275"/>
            <a:ext cx="50607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ED7D31"/>
                </a:solidFill>
                <a:latin typeface="Poppins"/>
                <a:ea typeface="Poppins"/>
                <a:cs typeface="Poppins"/>
                <a:sym typeface="Poppins"/>
              </a:rPr>
              <a:t>II. LEGAL EXCLUSIONS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sz="4000">
              <a:solidFill>
                <a:srgbClr val="8F8F2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5" name="Google Shape;155;g3cf6687e930_0_11"/>
          <p:cNvSpPr txBox="1"/>
          <p:nvPr>
            <p:ph idx="1" type="body"/>
          </p:nvPr>
        </p:nvSpPr>
        <p:spPr>
          <a:xfrm>
            <a:off x="598529" y="6236994"/>
            <a:ext cx="61059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-304792" lvl="0" marL="609584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>
                <a:solidFill>
                  <a:srgbClr val="474747"/>
                </a:solidFill>
                <a:latin typeface="Roboto"/>
                <a:ea typeface="Roboto"/>
                <a:cs typeface="Roboto"/>
                <a:sym typeface="Roboto"/>
              </a:rPr>
              <a:t>Photo by Pattarapon Virat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/>
          </a:p>
        </p:txBody>
      </p:sp>
      <p:pic>
        <p:nvPicPr>
          <p:cNvPr descr="A person wearing a mask&#10;&#10;Description automatically generated" id="156" name="Google Shape;156;g3cf6687e930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823" y="768145"/>
            <a:ext cx="5479469" cy="475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>
            <p:ph idx="4294967295" type="title"/>
          </p:nvPr>
        </p:nvSpPr>
        <p:spPr>
          <a:xfrm>
            <a:off x="2873984" y="337380"/>
            <a:ext cx="10515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Lato"/>
              <a:buNone/>
            </a:pPr>
            <a:r>
              <a:rPr lang="en-US">
                <a:solidFill>
                  <a:schemeClr val="accent2"/>
                </a:solidFill>
              </a:rPr>
              <a:t>The Architecture of Labor Law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12486112" y="851794"/>
            <a:ext cx="665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63" name="Google Shape;163;p6"/>
          <p:cNvCxnSpPr/>
          <p:nvPr/>
        </p:nvCxnSpPr>
        <p:spPr>
          <a:xfrm>
            <a:off x="2858174" y="2911713"/>
            <a:ext cx="5344589" cy="41059"/>
          </a:xfrm>
          <a:prstGeom prst="straightConnector1">
            <a:avLst/>
          </a:prstGeom>
          <a:noFill/>
          <a:ln cap="flat" cmpd="sng" w="406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6"/>
          <p:cNvCxnSpPr/>
          <p:nvPr/>
        </p:nvCxnSpPr>
        <p:spPr>
          <a:xfrm>
            <a:off x="5517809" y="2488545"/>
            <a:ext cx="0" cy="423168"/>
          </a:xfrm>
          <a:prstGeom prst="straightConnector1">
            <a:avLst/>
          </a:prstGeom>
          <a:noFill/>
          <a:ln cap="flat" cmpd="sng" w="406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6"/>
          <p:cNvCxnSpPr/>
          <p:nvPr/>
        </p:nvCxnSpPr>
        <p:spPr>
          <a:xfrm>
            <a:off x="2787195" y="3011017"/>
            <a:ext cx="0" cy="2396555"/>
          </a:xfrm>
          <a:prstGeom prst="straightConnector1">
            <a:avLst/>
          </a:prstGeom>
          <a:noFill/>
          <a:ln cap="flat" cmpd="sng" w="406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6"/>
          <p:cNvCxnSpPr/>
          <p:nvPr/>
        </p:nvCxnSpPr>
        <p:spPr>
          <a:xfrm>
            <a:off x="8116275" y="3049293"/>
            <a:ext cx="0" cy="943798"/>
          </a:xfrm>
          <a:prstGeom prst="straightConnector1">
            <a:avLst/>
          </a:prstGeom>
          <a:noFill/>
          <a:ln cap="flat" cmpd="sng" w="406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6"/>
          <p:cNvSpPr txBox="1"/>
          <p:nvPr/>
        </p:nvSpPr>
        <p:spPr>
          <a:xfrm>
            <a:off x="838200" y="3436659"/>
            <a:ext cx="3960000" cy="1298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Employees</a:t>
            </a:r>
            <a:b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Permanent, full-time, work on the premises and have a direct contractual relationship with employer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black background with a black square&#10;&#10;AI-generated content may be incorrect."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1979" y="871548"/>
            <a:ext cx="1296974" cy="1296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4475764" y="1769199"/>
            <a:ext cx="2089403" cy="740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4000" lIns="144000" spcFirstLastPara="1" rIns="144000" wrap="square" tIns="14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Labour Law</a:t>
            </a:r>
            <a:endParaRPr b="1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838200" y="5026400"/>
            <a:ext cx="6014400" cy="1019400"/>
          </a:xfrm>
          <a:prstGeom prst="rect">
            <a:avLst/>
          </a:prstGeom>
          <a:solidFill>
            <a:srgbClr val="FFB985"/>
          </a:solidFill>
          <a:ln>
            <a:noFill/>
          </a:ln>
        </p:spPr>
        <p:txBody>
          <a:bodyPr anchorCtr="0" anchor="ctr" bIns="180000" lIns="108000" spcFirstLastPara="1" rIns="180000" wrap="square" tIns="18000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50"/>
              <a:buFont typeface="Lato"/>
              <a:buAutoNum type="arabicPeriod"/>
            </a:pPr>
            <a:r>
              <a:rPr b="0" i="0" lang="en-US" sz="1550" u="none" cap="none" strike="noStrike">
                <a:solidFill>
                  <a:srgbClr val="262626"/>
                </a:solidFill>
                <a:latin typeface="Lato Black"/>
                <a:ea typeface="Lato Black"/>
                <a:cs typeface="Lato Black"/>
                <a:sym typeface="Lato Black"/>
              </a:rPr>
              <a:t>Freedom of Association and Collective Bargaining; </a:t>
            </a:r>
            <a:r>
              <a:rPr b="0" i="0" lang="en-US" sz="155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organising rights right to strike, collective bargaining agreements</a:t>
            </a:r>
            <a:endParaRPr b="0" i="0" sz="1550" u="none" cap="none" strike="noStrik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50"/>
              <a:buFont typeface="Lato"/>
              <a:buAutoNum type="arabicPeriod"/>
            </a:pPr>
            <a:r>
              <a:rPr b="0" i="0" lang="en-US" sz="1550" u="none" cap="none" strike="noStrike">
                <a:solidFill>
                  <a:srgbClr val="262626"/>
                </a:solidFill>
                <a:latin typeface="Lato Black"/>
                <a:ea typeface="Lato Black"/>
                <a:cs typeface="Lato Black"/>
                <a:sym typeface="Lato Black"/>
              </a:rPr>
              <a:t>Certain contractual terms </a:t>
            </a:r>
            <a:r>
              <a:rPr b="0" i="0" lang="en-US" sz="1550" u="none" cap="none" strike="noStrik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about wages, hours, leave, severance pay etc. </a:t>
            </a:r>
            <a:endParaRPr b="0" i="0" sz="1550" u="none" cap="none" strike="noStrik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2558614" y="2741521"/>
            <a:ext cx="4680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1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7871295" y="2755279"/>
            <a:ext cx="4680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1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6168953" y="3436657"/>
            <a:ext cx="3960000" cy="1298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Independent Contractors</a:t>
            </a:r>
            <a:b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Assumed they are just providing services and are independent people who can decide their own contractual terms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/>
          <p:nvPr/>
        </p:nvSpPr>
        <p:spPr>
          <a:xfrm>
            <a:off x="982597" y="644000"/>
            <a:ext cx="10430400" cy="10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Recognition, </a:t>
            </a:r>
            <a:endParaRPr b="0" i="1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/>
          <p:cNvSpPr/>
          <p:nvPr/>
        </p:nvSpPr>
        <p:spPr>
          <a:xfrm>
            <a:off x="982597" y="1903149"/>
            <a:ext cx="10430400" cy="10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0" i="1" lang="en-US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leads to…</a:t>
            </a:r>
            <a:endParaRPr b="1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Organization,</a:t>
            </a:r>
            <a:endParaRPr b="1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982597" y="3162299"/>
            <a:ext cx="10430400" cy="10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0" i="1" lang="en-US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leads to…</a:t>
            </a:r>
            <a:endParaRPr b="1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Collective </a:t>
            </a:r>
            <a:endParaRPr b="1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representation,</a:t>
            </a:r>
            <a:endParaRPr b="1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2"/>
          <p:cNvSpPr/>
          <p:nvPr/>
        </p:nvSpPr>
        <p:spPr>
          <a:xfrm>
            <a:off x="982597" y="4421448"/>
            <a:ext cx="10430400" cy="10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0" i="1" lang="en-US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leads to…</a:t>
            </a:r>
            <a:endParaRPr b="1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</a:t>
            </a:r>
            <a:endParaRPr b="1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</a:t>
            </a:r>
            <a:endParaRPr b="1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conditions</a:t>
            </a:r>
            <a:endParaRPr b="1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3585900" y="834200"/>
            <a:ext cx="1844000" cy="6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Employee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2"/>
          <p:cNvSpPr txBox="1"/>
          <p:nvPr/>
        </p:nvSpPr>
        <p:spPr>
          <a:xfrm>
            <a:off x="8084500" y="834200"/>
            <a:ext cx="1844000" cy="6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Independent Contractor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3117533" y="2061967"/>
            <a:ext cx="2780800" cy="6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Union with organizational rights and right to strike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8084500" y="2061967"/>
            <a:ext cx="1844000" cy="6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Association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2632833" y="3360643"/>
            <a:ext cx="1844000" cy="6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Recognised social partner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4665567" y="3360643"/>
            <a:ext cx="1844000" cy="6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Collective Bargaining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p32"/>
          <p:cNvCxnSpPr>
            <a:stCxn id="183" idx="2"/>
            <a:endCxn id="185" idx="0"/>
          </p:cNvCxnSpPr>
          <p:nvPr/>
        </p:nvCxnSpPr>
        <p:spPr>
          <a:xfrm>
            <a:off x="9006500" y="1478200"/>
            <a:ext cx="0" cy="58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9" name="Google Shape;189;p32"/>
          <p:cNvCxnSpPr>
            <a:stCxn id="182" idx="2"/>
            <a:endCxn id="184" idx="0"/>
          </p:cNvCxnSpPr>
          <p:nvPr/>
        </p:nvCxnSpPr>
        <p:spPr>
          <a:xfrm>
            <a:off x="4507900" y="1478200"/>
            <a:ext cx="0" cy="58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0" name="Google Shape;190;p32"/>
          <p:cNvCxnSpPr>
            <a:stCxn id="184" idx="2"/>
            <a:endCxn id="186" idx="0"/>
          </p:cNvCxnSpPr>
          <p:nvPr/>
        </p:nvCxnSpPr>
        <p:spPr>
          <a:xfrm rot="5400000">
            <a:off x="3704083" y="2556717"/>
            <a:ext cx="654600" cy="9531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1" name="Google Shape;191;p32"/>
          <p:cNvCxnSpPr>
            <a:stCxn id="184" idx="2"/>
            <a:endCxn id="187" idx="0"/>
          </p:cNvCxnSpPr>
          <p:nvPr/>
        </p:nvCxnSpPr>
        <p:spPr>
          <a:xfrm flipH="1" rot="-5400000">
            <a:off x="4720483" y="2493417"/>
            <a:ext cx="654600" cy="10797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2" name="Google Shape;192;p32"/>
          <p:cNvSpPr txBox="1"/>
          <p:nvPr/>
        </p:nvSpPr>
        <p:spPr>
          <a:xfrm>
            <a:off x="9071467" y="4588409"/>
            <a:ext cx="2052000" cy="644000"/>
          </a:xfrm>
          <a:prstGeom prst="rect">
            <a:avLst/>
          </a:prstGeom>
          <a:solidFill>
            <a:srgbClr val="797700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 access to labour dispute resolution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4665567" y="4588409"/>
            <a:ext cx="1844000" cy="6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Collective Agreements 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6264333" y="922100"/>
            <a:ext cx="1079200" cy="4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b="1" i="0" lang="en-US" sz="26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b="1" i="0" sz="26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2632833" y="4588409"/>
            <a:ext cx="1844000" cy="6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Inclusive policy 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reforms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7038733" y="3374260"/>
            <a:ext cx="1844000" cy="644000"/>
          </a:xfrm>
          <a:prstGeom prst="rect">
            <a:avLst/>
          </a:prstGeom>
          <a:solidFill>
            <a:srgbClr val="797700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Excluded from social dialogue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9071467" y="3374276"/>
            <a:ext cx="2052000" cy="644000"/>
          </a:xfrm>
          <a:prstGeom prst="rect">
            <a:avLst/>
          </a:prstGeom>
          <a:solidFill>
            <a:srgbClr val="797700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Incentive for negotiation? 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7038867" y="4588409"/>
            <a:ext cx="1844000" cy="644000"/>
          </a:xfrm>
          <a:prstGeom prst="rect">
            <a:avLst/>
          </a:prstGeom>
          <a:solidFill>
            <a:srgbClr val="797700">
              <a:alpha val="48235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Inappropriate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reforms? </a:t>
            </a:r>
            <a:endParaRPr b="1" i="0" sz="14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32"/>
          <p:cNvCxnSpPr>
            <a:stCxn id="185" idx="2"/>
            <a:endCxn id="196" idx="0"/>
          </p:cNvCxnSpPr>
          <p:nvPr/>
        </p:nvCxnSpPr>
        <p:spPr>
          <a:xfrm rot="5400000">
            <a:off x="8149400" y="2517267"/>
            <a:ext cx="668400" cy="10458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0" name="Google Shape;200;p32"/>
          <p:cNvCxnSpPr>
            <a:stCxn id="185" idx="2"/>
            <a:endCxn id="197" idx="0"/>
          </p:cNvCxnSpPr>
          <p:nvPr/>
        </p:nvCxnSpPr>
        <p:spPr>
          <a:xfrm flipH="1" rot="-5400000">
            <a:off x="9217850" y="2494617"/>
            <a:ext cx="668400" cy="10911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1" name="Google Shape;201;p32"/>
          <p:cNvCxnSpPr>
            <a:stCxn id="186" idx="2"/>
            <a:endCxn id="195" idx="0"/>
          </p:cNvCxnSpPr>
          <p:nvPr/>
        </p:nvCxnSpPr>
        <p:spPr>
          <a:xfrm>
            <a:off x="3554833" y="4004643"/>
            <a:ext cx="0" cy="58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2" name="Google Shape;202;p32"/>
          <p:cNvCxnSpPr>
            <a:stCxn id="187" idx="2"/>
            <a:endCxn id="193" idx="0"/>
          </p:cNvCxnSpPr>
          <p:nvPr/>
        </p:nvCxnSpPr>
        <p:spPr>
          <a:xfrm>
            <a:off x="5587567" y="4004643"/>
            <a:ext cx="0" cy="58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3" name="Google Shape;203;p32"/>
          <p:cNvCxnSpPr>
            <a:stCxn id="196" idx="2"/>
            <a:endCxn id="198" idx="0"/>
          </p:cNvCxnSpPr>
          <p:nvPr/>
        </p:nvCxnSpPr>
        <p:spPr>
          <a:xfrm>
            <a:off x="7960733" y="4018260"/>
            <a:ext cx="0" cy="5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4" name="Google Shape;204;p32"/>
          <p:cNvCxnSpPr>
            <a:stCxn id="197" idx="2"/>
            <a:endCxn id="192" idx="0"/>
          </p:cNvCxnSpPr>
          <p:nvPr/>
        </p:nvCxnSpPr>
        <p:spPr>
          <a:xfrm>
            <a:off x="10097467" y="4018276"/>
            <a:ext cx="0" cy="57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5" name="Google Shape;205;p32"/>
          <p:cNvSpPr txBox="1"/>
          <p:nvPr/>
        </p:nvSpPr>
        <p:spPr>
          <a:xfrm>
            <a:off x="4418776" y="81526"/>
            <a:ext cx="812984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Impact of Legal Exclusion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0df82541e_0_26"/>
          <p:cNvSpPr txBox="1"/>
          <p:nvPr>
            <p:ph type="title"/>
          </p:nvPr>
        </p:nvSpPr>
        <p:spPr>
          <a:xfrm>
            <a:off x="609600" y="274637"/>
            <a:ext cx="11070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accent2"/>
                </a:solidFill>
              </a:rPr>
              <a:t>In Law and Practice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12" name="Google Shape;212;g3d0df82541e_0_26"/>
          <p:cNvSpPr txBox="1"/>
          <p:nvPr>
            <p:ph idx="2" type="body"/>
          </p:nvPr>
        </p:nvSpPr>
        <p:spPr>
          <a:xfrm>
            <a:off x="609600" y="1435725"/>
            <a:ext cx="5384700" cy="3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Recognition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13 ratifications of C177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Specific inclusion in labour laws: Philippines, Bulgaria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Specific legislations: Thailand, Pakistan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Supply chain legislation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2800"/>
              <a:buNone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Collective representation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Trade unions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Other forms of organizing: community based organizations, membership based organizations, associations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g3d0df82541e_0_26"/>
          <p:cNvSpPr txBox="1"/>
          <p:nvPr>
            <p:ph idx="3" type="body"/>
          </p:nvPr>
        </p:nvSpPr>
        <p:spPr>
          <a:xfrm>
            <a:off x="6197600" y="1366025"/>
            <a:ext cx="5384700" cy="39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Recognition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Not considered “workers”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Difficult for inclusion in labour laws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Specific laws: still does not give access to all provisions.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2800"/>
              <a:buNone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Collective representation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Legal recognition as trade unions or representative bodies difficult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CoBs practically non-existent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Some representation in committees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0df82541e_0_34"/>
          <p:cNvSpPr txBox="1"/>
          <p:nvPr>
            <p:ph type="title"/>
          </p:nvPr>
        </p:nvSpPr>
        <p:spPr>
          <a:xfrm>
            <a:off x="609600" y="274637"/>
            <a:ext cx="11070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accent2"/>
                </a:solidFill>
              </a:rPr>
              <a:t>In Law and Practice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0" name="Google Shape;220;g3d0df82541e_0_34"/>
          <p:cNvSpPr txBox="1"/>
          <p:nvPr>
            <p:ph idx="2" type="body"/>
          </p:nvPr>
        </p:nvSpPr>
        <p:spPr>
          <a:xfrm>
            <a:off x="598525" y="1184825"/>
            <a:ext cx="5495700" cy="3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2800"/>
              <a:buNone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Working conditions 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Mostly verbal agreements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Wage setting processes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No set hours, leaves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Some social protection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Occupational health and safety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Protection against sexual harassment at workplace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Access to remedies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Labour law mechanisms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Lack specific dispute mechanisms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Difficulty in access, intimidation, threat of work withdrawal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2800"/>
              <a:buNone/>
            </a:pPr>
            <a:r>
              <a:rPr b="1" lang="en-US" sz="1800">
                <a:latin typeface="Lato"/>
                <a:ea typeface="Lato"/>
                <a:cs typeface="Lato"/>
                <a:sym typeface="Lato"/>
              </a:rPr>
              <a:t>Enforcement mechanisms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800"/>
              <a:buFont typeface="Lato"/>
              <a:buChar char="•"/>
            </a:pPr>
            <a:r>
              <a:rPr lang="en-US" sz="1800">
                <a:latin typeface="Lato"/>
                <a:ea typeface="Lato"/>
                <a:cs typeface="Lato"/>
                <a:sym typeface="Lato"/>
              </a:rPr>
              <a:t>In cases of inclusion, still very weak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screenshot of a graph&#10;&#10;Description automatically generated" id="221" name="Google Shape;221;g3d0df82541e_0_34"/>
          <p:cNvPicPr preferRelativeResize="0"/>
          <p:nvPr/>
        </p:nvPicPr>
        <p:blipFill rotWithShape="1">
          <a:blip r:embed="rId3">
            <a:alphaModFix/>
          </a:blip>
          <a:srcRect b="0" l="0" r="0" t="4780"/>
          <a:stretch/>
        </p:blipFill>
        <p:spPr>
          <a:xfrm>
            <a:off x="6200925" y="1575100"/>
            <a:ext cx="5991076" cy="223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d0df82541e_0_34"/>
          <p:cNvSpPr txBox="1"/>
          <p:nvPr/>
        </p:nvSpPr>
        <p:spPr>
          <a:xfrm>
            <a:off x="6094225" y="879825"/>
            <a:ext cx="61059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Access to Social Protection in select countries of HBW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WIEGO powerpoint Marles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D7D31"/>
      </a:accent1>
      <a:accent2>
        <a:srgbClr val="6B9626"/>
      </a:accent2>
      <a:accent3>
        <a:srgbClr val="3F3F3F"/>
      </a:accent3>
      <a:accent4>
        <a:srgbClr val="833C0B"/>
      </a:accent4>
      <a:accent5>
        <a:srgbClr val="5B9BD5"/>
      </a:accent5>
      <a:accent6>
        <a:srgbClr val="70AD47"/>
      </a:accent6>
      <a:hlink>
        <a:srgbClr val="ED7D3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IEGO Template">
  <a:themeElements>
    <a:clrScheme name="WIEGO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7C41"/>
      </a:accent1>
      <a:accent2>
        <a:srgbClr val="797700"/>
      </a:accent2>
      <a:accent3>
        <a:srgbClr val="A5A5A5"/>
      </a:accent3>
      <a:accent4>
        <a:srgbClr val="7A4200"/>
      </a:accent4>
      <a:accent5>
        <a:srgbClr val="797979"/>
      </a:accent5>
      <a:accent6>
        <a:srgbClr val="FEFDD5"/>
      </a:accent6>
      <a:hlink>
        <a:srgbClr val="FF7C41"/>
      </a:hlink>
      <a:folHlink>
        <a:srgbClr val="797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2025-04-16T09:15:36Z</dcterms:created>
  <dc:creator>Tracey</dc:creator>
</cp:coreProperties>
</file>