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Nunito"/>
      <p:regular r:id="rId18"/>
      <p:bold r:id="rId19"/>
      <p:italic r:id="rId20"/>
      <p:boldItalic r:id="rId21"/>
    </p:embeddedFont>
    <p:embeddedFont>
      <p:font typeface="Montserrat"/>
      <p:regular r:id="rId22"/>
      <p:bold r:id="rId23"/>
      <p:italic r:id="rId24"/>
      <p:boldItalic r:id="rId25"/>
    </p:embeddedFont>
    <p:embeddedFont>
      <p:font typeface="Montserrat Medium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30" roundtripDataSignature="AMtx7miw7caIaiCm3ejTvfCnLkR2jT5z4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-italic.fntdata"/><Relationship Id="rId22" Type="http://schemas.openxmlformats.org/officeDocument/2006/relationships/font" Target="fonts/Montserrat-regular.fntdata"/><Relationship Id="rId21" Type="http://schemas.openxmlformats.org/officeDocument/2006/relationships/font" Target="fonts/Nunito-boldItalic.fntdata"/><Relationship Id="rId24" Type="http://schemas.openxmlformats.org/officeDocument/2006/relationships/font" Target="fonts/Montserrat-italic.fntdata"/><Relationship Id="rId23" Type="http://schemas.openxmlformats.org/officeDocument/2006/relationships/font" Target="fonts/Montserrat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Medium-regular.fntdata"/><Relationship Id="rId25" Type="http://schemas.openxmlformats.org/officeDocument/2006/relationships/font" Target="fonts/Montserrat-boldItalic.fntdata"/><Relationship Id="rId28" Type="http://schemas.openxmlformats.org/officeDocument/2006/relationships/font" Target="fonts/MontserratMedium-italic.fntdata"/><Relationship Id="rId27" Type="http://schemas.openxmlformats.org/officeDocument/2006/relationships/font" Target="fonts/MontserratMedium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Medium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Nunito-bold.fntdata"/><Relationship Id="rId18" Type="http://schemas.openxmlformats.org/officeDocument/2006/relationships/font" Target="fonts/Nuni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96375361d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2" name="Google Shape;52;g396375361d3_0_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96375317aa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0" name="Google Shape;180;g396375317aa_0_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9637b8182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3" name="Google Shape;193;g39637b8182b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96375361d3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7" name="Google Shape;207;g396375361d3_0_7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" name="Google Shape;6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>
                <a:solidFill>
                  <a:schemeClr val="dk1"/>
                </a:solidFill>
              </a:rPr>
              <a:t>La Unión de Trabajadores y Trabajadoras de la Economía Popular es el sindicato que representa y defiende los derechos de todas y todos los excluidos del mercado laboral, quienes nos inventamos nuestro propio trabajo para subsistir.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>
                <a:solidFill>
                  <a:schemeClr val="dk1"/>
                </a:solidFill>
              </a:rPr>
              <a:t>Articula desde su nacimiento con el movimiento obrero organizado y tiene el objetivo de ser parte de la CGT para seguir fortaleciendo la herramienta y la representación del sector.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>
                <a:solidFill>
                  <a:schemeClr val="dk1"/>
                </a:solidFill>
              </a:rPr>
              <a:t>La economía popular nuclea al 30% de la población económicamente activa. En Argentina, representan al menos a 6 millones de personas. Solo 1 millón de quienes se desempeñan en la economía popular, están organizados/as.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>
                <a:solidFill>
                  <a:schemeClr val="dk1"/>
                </a:solidFill>
              </a:rPr>
              <a:t>La UTEP nuclea a estos trabajadores y trabajadoras que no tenían un ámbito institucional para poder hacer llegar sus reclamos y conquistar sus derechos de forma colectiva.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>
                <a:solidFill>
                  <a:schemeClr val="dk1"/>
                </a:solidFill>
              </a:rPr>
              <a:t>Nuestro objetivo es sostener una </a:t>
            </a:r>
            <a:r>
              <a:rPr b="1" lang="es">
                <a:solidFill>
                  <a:schemeClr val="dk1"/>
                </a:solidFill>
              </a:rPr>
              <a:t>herramienta gremial</a:t>
            </a:r>
            <a:r>
              <a:rPr lang="es">
                <a:solidFill>
                  <a:schemeClr val="dk1"/>
                </a:solidFill>
              </a:rPr>
              <a:t>, </a:t>
            </a:r>
            <a:r>
              <a:rPr b="1" lang="es">
                <a:solidFill>
                  <a:schemeClr val="dk1"/>
                </a:solidFill>
              </a:rPr>
              <a:t>reivindicativa </a:t>
            </a:r>
            <a:r>
              <a:rPr lang="es">
                <a:solidFill>
                  <a:schemeClr val="dk1"/>
                </a:solidFill>
              </a:rPr>
              <a:t>y </a:t>
            </a:r>
            <a:r>
              <a:rPr b="1" lang="es">
                <a:solidFill>
                  <a:schemeClr val="dk1"/>
                </a:solidFill>
              </a:rPr>
              <a:t>de masas</a:t>
            </a:r>
            <a:r>
              <a:rPr lang="es">
                <a:solidFill>
                  <a:schemeClr val="dk1"/>
                </a:solidFill>
              </a:rPr>
              <a:t> que permita defender los derechos de los trabajadores de la economía popular.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</a:rPr>
              <a:t>Su tarea fundamental es pelear para que la agenda de Tierra, Techo y Trabajo sea una realidad para todos y todas. 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s">
                <a:solidFill>
                  <a:schemeClr val="dk1"/>
                </a:solidFill>
              </a:rPr>
              <a:t>Ninguna persona sin </a:t>
            </a:r>
            <a:r>
              <a:rPr b="1" lang="es">
                <a:solidFill>
                  <a:schemeClr val="dk1"/>
                </a:solidFill>
              </a:rPr>
              <a:t>TECHO</a:t>
            </a:r>
            <a:endParaRPr b="1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s">
                <a:solidFill>
                  <a:schemeClr val="dk1"/>
                </a:solidFill>
              </a:rPr>
              <a:t>Ningún campesino/a sin </a:t>
            </a:r>
            <a:r>
              <a:rPr b="1" lang="es">
                <a:solidFill>
                  <a:schemeClr val="dk1"/>
                </a:solidFill>
              </a:rPr>
              <a:t>TIERRA</a:t>
            </a:r>
            <a:endParaRPr b="1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s">
                <a:solidFill>
                  <a:schemeClr val="dk1"/>
                </a:solidFill>
              </a:rPr>
              <a:t>Ningún trabajador/a sin </a:t>
            </a:r>
            <a:r>
              <a:rPr b="1" lang="es">
                <a:solidFill>
                  <a:schemeClr val="dk1"/>
                </a:solidFill>
              </a:rPr>
              <a:t>DERECHOS</a:t>
            </a:r>
            <a:endParaRPr sz="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</a:rPr>
              <a:t>Sin la unidad de los trabajadores, sin organización popular, sin movilización y lucha, no es posible conquistar los derechos que merecemos como laburantes.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  <a:highlight>
                  <a:srgbClr val="FFFFFF"/>
                </a:highlight>
              </a:rPr>
              <a:t>La UTEP viene dando muestras de avance en la formalización del gremio que representa a cientos de miles de compatriotas que trabajan en la economía popular. En estos años de lucha, se han ido consiguiendo múltiples conquistas para el avance de nuestros derechos:</a:t>
            </a:r>
            <a:endParaRPr>
              <a:solidFill>
                <a:schemeClr val="dk1"/>
              </a:solidFill>
              <a:highlight>
                <a:srgbClr val="B6D7A8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B6D7A8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96375317aa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4" name="Google Shape;154;g396375317aa_0_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96375317aa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7" name="Google Shape;167;g396375317aa_0_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1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7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7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22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2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5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25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25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.png"/><Relationship Id="rId6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.png"/><Relationship Id="rId6" Type="http://schemas.openxmlformats.org/officeDocument/2006/relationships/image" Target="../media/image10.jpg"/><Relationship Id="rId7" Type="http://schemas.openxmlformats.org/officeDocument/2006/relationships/image" Target="../media/image1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.png"/><Relationship Id="rId6" Type="http://schemas.openxmlformats.org/officeDocument/2006/relationships/image" Target="../media/image14.jpg"/><Relationship Id="rId7" Type="http://schemas.openxmlformats.org/officeDocument/2006/relationships/image" Target="../media/image1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.png"/><Relationship Id="rId6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.png"/><Relationship Id="rId6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B0F0"/>
            </a:gs>
            <a:gs pos="100000">
              <a:srgbClr val="05578D"/>
            </a:gs>
          </a:gsLst>
          <a:lin ang="6119189" scaled="0"/>
        </a:gra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g396375361d3_0_5"/>
          <p:cNvGrpSpPr/>
          <p:nvPr/>
        </p:nvGrpSpPr>
        <p:grpSpPr>
          <a:xfrm>
            <a:off x="-133501" y="-58331"/>
            <a:ext cx="9446700" cy="5313900"/>
            <a:chOff x="-133501" y="-58331"/>
            <a:chExt cx="9446700" cy="5313900"/>
          </a:xfrm>
        </p:grpSpPr>
        <p:sp>
          <p:nvSpPr>
            <p:cNvPr id="55" name="Google Shape;55;g396375361d3_0_5"/>
            <p:cNvSpPr/>
            <p:nvPr/>
          </p:nvSpPr>
          <p:spPr>
            <a:xfrm>
              <a:off x="-133501" y="-58331"/>
              <a:ext cx="9446700" cy="5273700"/>
            </a:xfrm>
            <a:prstGeom prst="rect">
              <a:avLst/>
            </a:prstGeom>
            <a:solidFill>
              <a:srgbClr val="259F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g396375361d3_0_5"/>
            <p:cNvSpPr/>
            <p:nvPr/>
          </p:nvSpPr>
          <p:spPr>
            <a:xfrm>
              <a:off x="-133501" y="4162069"/>
              <a:ext cx="9446700" cy="1093500"/>
            </a:xfrm>
            <a:prstGeom prst="rect">
              <a:avLst/>
            </a:prstGeom>
            <a:solidFill>
              <a:srgbClr val="2622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7" name="Google Shape;57;g396375361d3_0_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865776" y="4363775"/>
              <a:ext cx="964949" cy="7144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8" name="Google Shape;58;g396375361d3_0_5"/>
          <p:cNvSpPr txBox="1"/>
          <p:nvPr/>
        </p:nvSpPr>
        <p:spPr>
          <a:xfrm>
            <a:off x="-133500" y="597575"/>
            <a:ext cx="5018100" cy="3349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77500" lnSpcReduction="200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97"/>
              <a:buFont typeface="Arial"/>
              <a:buNone/>
            </a:pPr>
            <a:r>
              <a:rPr b="1" i="0" lang="es" sz="461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La Rama textil del Movimiento de Trabajadores Excluidos </a:t>
            </a:r>
            <a:endParaRPr b="1" i="0" sz="461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97"/>
              <a:buFont typeface="Arial"/>
              <a:buNone/>
            </a:pPr>
            <a:r>
              <a:t/>
            </a:r>
            <a:endParaRPr b="1" i="0" sz="461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97"/>
              <a:buFont typeface="Arial"/>
              <a:buNone/>
            </a:pPr>
            <a:r>
              <a:rPr b="1" i="0" lang="es" sz="461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(Argentina)</a:t>
            </a:r>
            <a:endParaRPr b="1" i="0" sz="461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97"/>
              <a:buFont typeface="Arial"/>
              <a:buNone/>
            </a:pPr>
            <a:r>
              <a:t/>
            </a:r>
            <a:endParaRPr b="1" i="0" sz="461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59" name="Google Shape;59;g396375361d3_0_5"/>
          <p:cNvCxnSpPr/>
          <p:nvPr/>
        </p:nvCxnSpPr>
        <p:spPr>
          <a:xfrm flipH="1">
            <a:off x="4881704" y="1429567"/>
            <a:ext cx="3000" cy="18285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0" name="Google Shape;60;g396375361d3_0_5"/>
          <p:cNvSpPr txBox="1"/>
          <p:nvPr/>
        </p:nvSpPr>
        <p:spPr>
          <a:xfrm>
            <a:off x="5283347" y="1481225"/>
            <a:ext cx="1805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" sz="1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Contenidos</a:t>
            </a:r>
            <a:endParaRPr b="1" i="0" sz="18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" name="Google Shape;61;g396375361d3_0_5"/>
          <p:cNvSpPr txBox="1"/>
          <p:nvPr/>
        </p:nvSpPr>
        <p:spPr>
          <a:xfrm>
            <a:off x="4748175" y="1942925"/>
            <a:ext cx="42330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pSp>
        <p:nvGrpSpPr>
          <p:cNvPr id="62" name="Google Shape;62;g396375361d3_0_5"/>
          <p:cNvGrpSpPr/>
          <p:nvPr/>
        </p:nvGrpSpPr>
        <p:grpSpPr>
          <a:xfrm>
            <a:off x="-177626" y="-83049"/>
            <a:ext cx="9538982" cy="714480"/>
            <a:chOff x="123812" y="-20828"/>
            <a:chExt cx="9277360" cy="664756"/>
          </a:xfrm>
        </p:grpSpPr>
        <p:pic>
          <p:nvPicPr>
            <p:cNvPr id="63" name="Google Shape;63;g396375361d3_0_5"/>
            <p:cNvPicPr preferRelativeResize="0"/>
            <p:nvPr/>
          </p:nvPicPr>
          <p:blipFill rotWithShape="1">
            <a:blip r:embed="rId4">
              <a:alphaModFix amt="98000"/>
            </a:blip>
            <a:srcRect b="0" l="47218" r="0" t="89676"/>
            <a:stretch/>
          </p:blipFill>
          <p:spPr>
            <a:xfrm rot="10800000">
              <a:off x="6002496" y="-20826"/>
              <a:ext cx="3398676" cy="6647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Google Shape;64;g396375361d3_0_5"/>
            <p:cNvPicPr preferRelativeResize="0"/>
            <p:nvPr/>
          </p:nvPicPr>
          <p:blipFill rotWithShape="1">
            <a:blip r:embed="rId4">
              <a:alphaModFix amt="98000"/>
            </a:blip>
            <a:srcRect b="0" l="7868" r="0" t="89676"/>
            <a:stretch/>
          </p:blipFill>
          <p:spPr>
            <a:xfrm flipH="1" rot="10800000">
              <a:off x="123812" y="-20828"/>
              <a:ext cx="5932351" cy="6647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5" name="Google Shape;65;g396375361d3_0_5"/>
          <p:cNvSpPr txBox="1"/>
          <p:nvPr/>
        </p:nvSpPr>
        <p:spPr>
          <a:xfrm>
            <a:off x="5213975" y="1942925"/>
            <a:ext cx="4437600" cy="14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s" sz="14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¿Qué es el MTE y la UTEP?</a:t>
            </a:r>
            <a:endParaRPr b="0" i="0" sz="1400" u="none" cap="none" strike="noStrik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14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La confeccion textil en Argentina</a:t>
            </a:r>
            <a:endParaRPr b="0" i="0" sz="1400" u="none" cap="none" strike="noStrik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14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La historia de la Rama textil del MTE</a:t>
            </a:r>
            <a:endParaRPr b="0" i="0" sz="1400" u="none" cap="none" strike="noStrik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14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El polo de villa paris</a:t>
            </a:r>
            <a:endParaRPr b="0" i="0" sz="1400" u="none" cap="none" strike="noStrik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B0F0"/>
            </a:gs>
            <a:gs pos="100000">
              <a:srgbClr val="05578D"/>
            </a:gs>
          </a:gsLst>
          <a:lin ang="6119189" scaled="0"/>
        </a:gra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oogle Shape;182;g396375317aa_0_38"/>
          <p:cNvGrpSpPr/>
          <p:nvPr/>
        </p:nvGrpSpPr>
        <p:grpSpPr>
          <a:xfrm>
            <a:off x="-133501" y="-58331"/>
            <a:ext cx="9446701" cy="5313781"/>
            <a:chOff x="-133501" y="-58331"/>
            <a:chExt cx="9446701" cy="5313781"/>
          </a:xfrm>
        </p:grpSpPr>
        <p:sp>
          <p:nvSpPr>
            <p:cNvPr id="183" name="Google Shape;183;g396375317aa_0_38"/>
            <p:cNvSpPr/>
            <p:nvPr/>
          </p:nvSpPr>
          <p:spPr>
            <a:xfrm>
              <a:off x="-133501" y="-58331"/>
              <a:ext cx="9446700" cy="5273700"/>
            </a:xfrm>
            <a:prstGeom prst="rect">
              <a:avLst/>
            </a:prstGeom>
            <a:solidFill>
              <a:srgbClr val="259F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g396375317aa_0_38"/>
            <p:cNvSpPr/>
            <p:nvPr/>
          </p:nvSpPr>
          <p:spPr>
            <a:xfrm>
              <a:off x="-133500" y="3724550"/>
              <a:ext cx="9446700" cy="1530900"/>
            </a:xfrm>
            <a:prstGeom prst="rect">
              <a:avLst/>
            </a:prstGeom>
            <a:solidFill>
              <a:srgbClr val="2622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85" name="Google Shape;185;g396375317aa_0_3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33075" y="3923775"/>
              <a:ext cx="1410176" cy="104410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6" name="Google Shape;186;g396375317aa_0_38"/>
          <p:cNvGrpSpPr/>
          <p:nvPr/>
        </p:nvGrpSpPr>
        <p:grpSpPr>
          <a:xfrm>
            <a:off x="-177626" y="-83049"/>
            <a:ext cx="9538982" cy="714480"/>
            <a:chOff x="123812" y="-20828"/>
            <a:chExt cx="9277360" cy="664756"/>
          </a:xfrm>
        </p:grpSpPr>
        <p:pic>
          <p:nvPicPr>
            <p:cNvPr id="187" name="Google Shape;187;g396375317aa_0_38"/>
            <p:cNvPicPr preferRelativeResize="0"/>
            <p:nvPr/>
          </p:nvPicPr>
          <p:blipFill rotWithShape="1">
            <a:blip r:embed="rId4">
              <a:alphaModFix amt="98000"/>
            </a:blip>
            <a:srcRect b="0" l="47218" r="0" t="89676"/>
            <a:stretch/>
          </p:blipFill>
          <p:spPr>
            <a:xfrm rot="10800000">
              <a:off x="6002496" y="-20826"/>
              <a:ext cx="3398676" cy="6647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8" name="Google Shape;188;g396375317aa_0_38"/>
            <p:cNvPicPr preferRelativeResize="0"/>
            <p:nvPr/>
          </p:nvPicPr>
          <p:blipFill rotWithShape="1">
            <a:blip r:embed="rId4">
              <a:alphaModFix amt="98000"/>
            </a:blip>
            <a:srcRect b="0" l="7868" r="0" t="89676"/>
            <a:stretch/>
          </p:blipFill>
          <p:spPr>
            <a:xfrm flipH="1" rot="10800000">
              <a:off x="123812" y="-20828"/>
              <a:ext cx="5932351" cy="6647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9" name="Google Shape;189;g396375317aa_0_38"/>
          <p:cNvPicPr preferRelativeResize="0"/>
          <p:nvPr/>
        </p:nvPicPr>
        <p:blipFill rotWithShape="1">
          <a:blip r:embed="rId5">
            <a:alphaModFix/>
          </a:blip>
          <a:srcRect b="8797" l="0" r="0" t="-15555"/>
          <a:stretch/>
        </p:blipFill>
        <p:spPr>
          <a:xfrm>
            <a:off x="-177625" y="3424000"/>
            <a:ext cx="7639974" cy="183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g396375317aa_0_38" title="24a (24).jpg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1250"/>
            <a:ext cx="9144001" cy="3687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B0F0"/>
            </a:gs>
            <a:gs pos="100000">
              <a:srgbClr val="05578D"/>
            </a:gs>
          </a:gsLst>
          <a:lin ang="6119189" scaled="0"/>
        </a:grad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oogle Shape;195;g39637b8182b_0_0"/>
          <p:cNvGrpSpPr/>
          <p:nvPr/>
        </p:nvGrpSpPr>
        <p:grpSpPr>
          <a:xfrm>
            <a:off x="-133501" y="-58331"/>
            <a:ext cx="9446701" cy="5313781"/>
            <a:chOff x="-133501" y="-58331"/>
            <a:chExt cx="9446701" cy="5313781"/>
          </a:xfrm>
        </p:grpSpPr>
        <p:sp>
          <p:nvSpPr>
            <p:cNvPr id="196" name="Google Shape;196;g39637b8182b_0_0"/>
            <p:cNvSpPr/>
            <p:nvPr/>
          </p:nvSpPr>
          <p:spPr>
            <a:xfrm>
              <a:off x="-133501" y="-58331"/>
              <a:ext cx="9446700" cy="5273700"/>
            </a:xfrm>
            <a:prstGeom prst="rect">
              <a:avLst/>
            </a:prstGeom>
            <a:solidFill>
              <a:srgbClr val="259F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g39637b8182b_0_0"/>
            <p:cNvSpPr/>
            <p:nvPr/>
          </p:nvSpPr>
          <p:spPr>
            <a:xfrm>
              <a:off x="-133500" y="3724550"/>
              <a:ext cx="9446700" cy="1530900"/>
            </a:xfrm>
            <a:prstGeom prst="rect">
              <a:avLst/>
            </a:prstGeom>
            <a:solidFill>
              <a:srgbClr val="2622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98" name="Google Shape;198;g39637b8182b_0_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33075" y="3923775"/>
              <a:ext cx="1410176" cy="104410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9" name="Google Shape;199;g39637b8182b_0_0"/>
          <p:cNvGrpSpPr/>
          <p:nvPr/>
        </p:nvGrpSpPr>
        <p:grpSpPr>
          <a:xfrm>
            <a:off x="-177626" y="-83049"/>
            <a:ext cx="9538982" cy="714480"/>
            <a:chOff x="123812" y="-20828"/>
            <a:chExt cx="9277360" cy="664756"/>
          </a:xfrm>
        </p:grpSpPr>
        <p:pic>
          <p:nvPicPr>
            <p:cNvPr id="200" name="Google Shape;200;g39637b8182b_0_0"/>
            <p:cNvPicPr preferRelativeResize="0"/>
            <p:nvPr/>
          </p:nvPicPr>
          <p:blipFill rotWithShape="1">
            <a:blip r:embed="rId4">
              <a:alphaModFix amt="98000"/>
            </a:blip>
            <a:srcRect b="0" l="47218" r="0" t="89676"/>
            <a:stretch/>
          </p:blipFill>
          <p:spPr>
            <a:xfrm rot="10800000">
              <a:off x="6002496" y="-20826"/>
              <a:ext cx="3398676" cy="6647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1" name="Google Shape;201;g39637b8182b_0_0"/>
            <p:cNvPicPr preferRelativeResize="0"/>
            <p:nvPr/>
          </p:nvPicPr>
          <p:blipFill rotWithShape="1">
            <a:blip r:embed="rId4">
              <a:alphaModFix amt="98000"/>
            </a:blip>
            <a:srcRect b="0" l="7868" r="0" t="89676"/>
            <a:stretch/>
          </p:blipFill>
          <p:spPr>
            <a:xfrm flipH="1" rot="10800000">
              <a:off x="123812" y="-20828"/>
              <a:ext cx="5932351" cy="6647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2" name="Google Shape;202;g39637b8182b_0_0"/>
          <p:cNvPicPr preferRelativeResize="0"/>
          <p:nvPr/>
        </p:nvPicPr>
        <p:blipFill rotWithShape="1">
          <a:blip r:embed="rId5">
            <a:alphaModFix/>
          </a:blip>
          <a:srcRect b="8797" l="0" r="0" t="-15555"/>
          <a:stretch/>
        </p:blipFill>
        <p:spPr>
          <a:xfrm>
            <a:off x="-177625" y="3424000"/>
            <a:ext cx="7639974" cy="183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g39637b8182b_0_0" title="WhatsApp Image 2026-03-19 at 11.09.49 AM (1).jpe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1200" y="-113625"/>
            <a:ext cx="1868425" cy="404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g39637b8182b_0_0" title="WhatsApp Image 2026-03-19 at 11.34.23 AM.jpe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27400" y="542600"/>
            <a:ext cx="5916600" cy="273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B0F0"/>
            </a:gs>
            <a:gs pos="100000">
              <a:srgbClr val="05578D"/>
            </a:gs>
          </a:gsLst>
          <a:lin ang="6119189" scaled="0"/>
        </a:gra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oogle Shape;209;g396375361d3_0_70"/>
          <p:cNvGrpSpPr/>
          <p:nvPr/>
        </p:nvGrpSpPr>
        <p:grpSpPr>
          <a:xfrm>
            <a:off x="-85351" y="-85206"/>
            <a:ext cx="9446700" cy="5313906"/>
            <a:chOff x="-133501" y="-58331"/>
            <a:chExt cx="9446700" cy="5313906"/>
          </a:xfrm>
        </p:grpSpPr>
        <p:sp>
          <p:nvSpPr>
            <p:cNvPr id="210" name="Google Shape;210;g396375361d3_0_70"/>
            <p:cNvSpPr/>
            <p:nvPr/>
          </p:nvSpPr>
          <p:spPr>
            <a:xfrm>
              <a:off x="-133501" y="-58331"/>
              <a:ext cx="9446700" cy="5273700"/>
            </a:xfrm>
            <a:prstGeom prst="rect">
              <a:avLst/>
            </a:prstGeom>
            <a:solidFill>
              <a:srgbClr val="259F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g396375361d3_0_70"/>
            <p:cNvSpPr/>
            <p:nvPr/>
          </p:nvSpPr>
          <p:spPr>
            <a:xfrm>
              <a:off x="-133500" y="3727675"/>
              <a:ext cx="9379200" cy="1527900"/>
            </a:xfrm>
            <a:prstGeom prst="rect">
              <a:avLst/>
            </a:prstGeom>
            <a:solidFill>
              <a:srgbClr val="2622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2" name="Google Shape;212;g396375361d3_0_7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653525" y="3980400"/>
              <a:ext cx="1442326" cy="106790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3" name="Google Shape;213;g396375361d3_0_70"/>
          <p:cNvGrpSpPr/>
          <p:nvPr/>
        </p:nvGrpSpPr>
        <p:grpSpPr>
          <a:xfrm>
            <a:off x="-177626" y="-83049"/>
            <a:ext cx="9538982" cy="714480"/>
            <a:chOff x="123812" y="-20828"/>
            <a:chExt cx="9277360" cy="664756"/>
          </a:xfrm>
        </p:grpSpPr>
        <p:pic>
          <p:nvPicPr>
            <p:cNvPr id="214" name="Google Shape;214;g396375361d3_0_70"/>
            <p:cNvPicPr preferRelativeResize="0"/>
            <p:nvPr/>
          </p:nvPicPr>
          <p:blipFill rotWithShape="1">
            <a:blip r:embed="rId4">
              <a:alphaModFix amt="98000"/>
            </a:blip>
            <a:srcRect b="0" l="47218" r="0" t="89676"/>
            <a:stretch/>
          </p:blipFill>
          <p:spPr>
            <a:xfrm rot="10800000">
              <a:off x="6002496" y="-20826"/>
              <a:ext cx="3398676" cy="6647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5" name="Google Shape;215;g396375361d3_0_70"/>
            <p:cNvPicPr preferRelativeResize="0"/>
            <p:nvPr/>
          </p:nvPicPr>
          <p:blipFill rotWithShape="1">
            <a:blip r:embed="rId4">
              <a:alphaModFix amt="98000"/>
            </a:blip>
            <a:srcRect b="0" l="7868" r="0" t="89676"/>
            <a:stretch/>
          </p:blipFill>
          <p:spPr>
            <a:xfrm flipH="1" rot="10800000">
              <a:off x="123812" y="-20828"/>
              <a:ext cx="5932351" cy="6647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16" name="Google Shape;216;g396375361d3_0_70"/>
          <p:cNvPicPr preferRelativeResize="0"/>
          <p:nvPr/>
        </p:nvPicPr>
        <p:blipFill rotWithShape="1">
          <a:blip r:embed="rId5">
            <a:alphaModFix/>
          </a:blip>
          <a:srcRect b="8797" l="0" r="0" t="-15555"/>
          <a:stretch/>
        </p:blipFill>
        <p:spPr>
          <a:xfrm>
            <a:off x="-177625" y="3424000"/>
            <a:ext cx="7639974" cy="183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g396375361d3_0_70" title="polígono16.jpg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5100" y="542575"/>
            <a:ext cx="5636224" cy="2844501"/>
          </a:xfrm>
          <a:prstGeom prst="rect">
            <a:avLst/>
          </a:prstGeom>
          <a:solidFill>
            <a:srgbClr val="259FDA"/>
          </a:solidFill>
          <a:ln>
            <a:noFill/>
          </a:ln>
        </p:spPr>
      </p:pic>
      <p:pic>
        <p:nvPicPr>
          <p:cNvPr id="218" name="Google Shape;218;g396375361d3_0_70" title="WhatsApp Image 2026-03-19 at 11.09.50 AM (2).jpe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80525" y="268250"/>
            <a:ext cx="1567225" cy="3393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DAF8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"/>
          <p:cNvSpPr/>
          <p:nvPr/>
        </p:nvSpPr>
        <p:spPr>
          <a:xfrm>
            <a:off x="5125" y="0"/>
            <a:ext cx="9378000" cy="523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"/>
          <p:cNvSpPr/>
          <p:nvPr/>
        </p:nvSpPr>
        <p:spPr>
          <a:xfrm>
            <a:off x="0" y="0"/>
            <a:ext cx="4724400" cy="5234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"/>
          <p:cNvSpPr txBox="1"/>
          <p:nvPr/>
        </p:nvSpPr>
        <p:spPr>
          <a:xfrm>
            <a:off x="634750" y="3334550"/>
            <a:ext cx="3849600" cy="17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" name="Google Shape;7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2500" y="209315"/>
            <a:ext cx="4160100" cy="2251200"/>
          </a:xfrm>
          <a:prstGeom prst="flowChartAlternateProcess">
            <a:avLst/>
          </a:prstGeom>
          <a:noFill/>
          <a:ln>
            <a:noFill/>
          </a:ln>
        </p:spPr>
      </p:pic>
      <p:grpSp>
        <p:nvGrpSpPr>
          <p:cNvPr id="74" name="Google Shape;74;p2"/>
          <p:cNvGrpSpPr/>
          <p:nvPr/>
        </p:nvGrpSpPr>
        <p:grpSpPr>
          <a:xfrm rot="10800000">
            <a:off x="5438" y="4791062"/>
            <a:ext cx="9377369" cy="443339"/>
            <a:chOff x="-382980" y="-20813"/>
            <a:chExt cx="12824629" cy="469838"/>
          </a:xfrm>
        </p:grpSpPr>
        <p:pic>
          <p:nvPicPr>
            <p:cNvPr id="75" name="Google Shape;75;p2"/>
            <p:cNvPicPr preferRelativeResize="0"/>
            <p:nvPr/>
          </p:nvPicPr>
          <p:blipFill rotWithShape="1">
            <a:blip r:embed="rId4">
              <a:alphaModFix amt="98000"/>
            </a:blip>
            <a:srcRect b="0" l="0" r="0" t="89676"/>
            <a:stretch/>
          </p:blipFill>
          <p:spPr>
            <a:xfrm rot="10800000">
              <a:off x="6002503" y="-20813"/>
              <a:ext cx="6439146" cy="4698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Google Shape;76;p2"/>
            <p:cNvPicPr preferRelativeResize="0"/>
            <p:nvPr/>
          </p:nvPicPr>
          <p:blipFill rotWithShape="1">
            <a:blip r:embed="rId4">
              <a:alphaModFix amt="98000"/>
            </a:blip>
            <a:srcRect b="0" l="0" r="0" t="89676"/>
            <a:stretch/>
          </p:blipFill>
          <p:spPr>
            <a:xfrm flipH="1" rot="10800000">
              <a:off x="-382980" y="-20813"/>
              <a:ext cx="6439146" cy="46983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7" name="Google Shape;77;p2"/>
          <p:cNvPicPr preferRelativeResize="0"/>
          <p:nvPr/>
        </p:nvPicPr>
        <p:blipFill rotWithShape="1">
          <a:blip r:embed="rId5">
            <a:alphaModFix/>
          </a:blip>
          <a:srcRect b="0" l="0" r="8307" t="0"/>
          <a:stretch/>
        </p:blipFill>
        <p:spPr>
          <a:xfrm>
            <a:off x="124400" y="2902750"/>
            <a:ext cx="2262100" cy="158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45275" y="2902750"/>
            <a:ext cx="2109749" cy="1580275"/>
          </a:xfrm>
          <a:prstGeom prst="rect">
            <a:avLst/>
          </a:prstGeom>
          <a:solidFill>
            <a:srgbClr val="EFEFEF"/>
          </a:solidFill>
          <a:ln>
            <a:noFill/>
          </a:ln>
        </p:spPr>
      </p:pic>
      <p:sp>
        <p:nvSpPr>
          <p:cNvPr id="79" name="Google Shape;79;p2"/>
          <p:cNvSpPr txBox="1"/>
          <p:nvPr>
            <p:ph type="title"/>
          </p:nvPr>
        </p:nvSpPr>
        <p:spPr>
          <a:xfrm>
            <a:off x="5124775" y="47675"/>
            <a:ext cx="3576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s" sz="2500">
                <a:solidFill>
                  <a:srgbClr val="262264"/>
                </a:solidFill>
                <a:latin typeface="Nunito"/>
                <a:ea typeface="Nunito"/>
                <a:cs typeface="Nunito"/>
                <a:sym typeface="Nunito"/>
              </a:rPr>
              <a:t>¿Que es el MTE?</a:t>
            </a:r>
            <a:endParaRPr b="1" sz="2500">
              <a:solidFill>
                <a:srgbClr val="262264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0" name="Google Shape;80;p2"/>
          <p:cNvSpPr txBox="1"/>
          <p:nvPr>
            <p:ph idx="1" type="body"/>
          </p:nvPr>
        </p:nvSpPr>
        <p:spPr>
          <a:xfrm>
            <a:off x="5124775" y="525125"/>
            <a:ext cx="4160100" cy="39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s" sz="1400">
                <a:solidFill>
                  <a:srgbClr val="259FDA"/>
                </a:solidFill>
                <a:latin typeface="Montserrat"/>
                <a:ea typeface="Montserrat"/>
                <a:cs typeface="Montserrat"/>
                <a:sym typeface="Montserrat"/>
              </a:rPr>
              <a:t>Es el Movimiento de Trabajadores Excluidos. Una de las organizaciones fundadoras del sindicato UTEP (Unión de Trabajadores de la Economía Popular)</a:t>
            </a:r>
            <a:endParaRPr b="1" sz="1400">
              <a:solidFill>
                <a:srgbClr val="259FD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sz="1400">
              <a:solidFill>
                <a:srgbClr val="259FD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s" sz="1400">
                <a:solidFill>
                  <a:srgbClr val="259FDA"/>
                </a:solidFill>
                <a:latin typeface="Montserrat"/>
                <a:ea typeface="Montserrat"/>
                <a:cs typeface="Montserrat"/>
                <a:sym typeface="Montserrat"/>
              </a:rPr>
              <a:t>El MTE desde el 2001 viene organizando a diferentes sectores de trabajadores excluidos, empezando con los cartoneros y años después a todos los otros sectores de la economía popular.</a:t>
            </a:r>
            <a:endParaRPr b="1" sz="1400">
              <a:solidFill>
                <a:srgbClr val="259FD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sz="1400">
              <a:solidFill>
                <a:srgbClr val="259FD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s" sz="1400">
                <a:solidFill>
                  <a:srgbClr val="259FDA"/>
                </a:solidFill>
                <a:latin typeface="Montserrat"/>
                <a:ea typeface="Montserrat"/>
                <a:cs typeface="Montserrat"/>
                <a:sym typeface="Montserrat"/>
              </a:rPr>
              <a:t>En el MTE aprendimos ya hace más de 20 años que en esta etapa del capitalismo no hay una gran masa de </a:t>
            </a:r>
            <a:r>
              <a:rPr b="1" lang="es" sz="1400" u="sng">
                <a:solidFill>
                  <a:srgbClr val="259FDA"/>
                </a:solidFill>
                <a:latin typeface="Montserrat"/>
                <a:ea typeface="Montserrat"/>
                <a:cs typeface="Montserrat"/>
                <a:sym typeface="Montserrat"/>
              </a:rPr>
              <a:t>desocupados</a:t>
            </a:r>
            <a:r>
              <a:rPr b="1" lang="es" sz="1400">
                <a:solidFill>
                  <a:srgbClr val="259FDA"/>
                </a:solidFill>
                <a:latin typeface="Montserrat"/>
                <a:ea typeface="Montserrat"/>
                <a:cs typeface="Montserrat"/>
                <a:sym typeface="Montserrat"/>
              </a:rPr>
              <a:t> sino que hay</a:t>
            </a:r>
            <a:r>
              <a:rPr b="1" lang="es" sz="1400" u="sng">
                <a:solidFill>
                  <a:srgbClr val="259FDA"/>
                </a:solidFill>
                <a:latin typeface="Montserrat"/>
                <a:ea typeface="Montserrat"/>
                <a:cs typeface="Montserrat"/>
                <a:sym typeface="Montserrat"/>
              </a:rPr>
              <a:t> trabajadores de la economía popular que no tienen derechos</a:t>
            </a:r>
            <a:endParaRPr b="1" sz="1400" u="sng">
              <a:solidFill>
                <a:srgbClr val="259FD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lang="es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DAF8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"/>
          <p:cNvSpPr/>
          <p:nvPr/>
        </p:nvSpPr>
        <p:spPr>
          <a:xfrm>
            <a:off x="-26275" y="730900"/>
            <a:ext cx="9222900" cy="4511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6" name="Google Shape;86;p3"/>
          <p:cNvGrpSpPr/>
          <p:nvPr/>
        </p:nvGrpSpPr>
        <p:grpSpPr>
          <a:xfrm rot="10800000">
            <a:off x="-26277" y="4858624"/>
            <a:ext cx="9196542" cy="375776"/>
            <a:chOff x="-382980" y="-20813"/>
            <a:chExt cx="12824629" cy="469838"/>
          </a:xfrm>
        </p:grpSpPr>
        <p:pic>
          <p:nvPicPr>
            <p:cNvPr id="87" name="Google Shape;87;p3"/>
            <p:cNvPicPr preferRelativeResize="0"/>
            <p:nvPr/>
          </p:nvPicPr>
          <p:blipFill rotWithShape="1">
            <a:blip r:embed="rId3">
              <a:alphaModFix amt="98000"/>
            </a:blip>
            <a:srcRect b="0" l="0" r="0" t="89676"/>
            <a:stretch/>
          </p:blipFill>
          <p:spPr>
            <a:xfrm rot="10800000">
              <a:off x="6002503" y="-20813"/>
              <a:ext cx="6439146" cy="4698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" name="Google Shape;88;p3"/>
            <p:cNvPicPr preferRelativeResize="0"/>
            <p:nvPr/>
          </p:nvPicPr>
          <p:blipFill rotWithShape="1">
            <a:blip r:embed="rId3">
              <a:alphaModFix amt="98000"/>
            </a:blip>
            <a:srcRect b="0" l="0" r="0" t="89676"/>
            <a:stretch/>
          </p:blipFill>
          <p:spPr>
            <a:xfrm flipH="1" rot="10800000">
              <a:off x="-382980" y="-20813"/>
              <a:ext cx="6439146" cy="4698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9" name="Google Shape;89;p3"/>
          <p:cNvSpPr txBox="1"/>
          <p:nvPr/>
        </p:nvSpPr>
        <p:spPr>
          <a:xfrm>
            <a:off x="262475" y="207700"/>
            <a:ext cx="7110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s" sz="2200" u="none" cap="none" strike="noStrik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La Rama Textil del MTE</a:t>
            </a:r>
            <a:endParaRPr b="0" i="0" sz="2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3"/>
          <p:cNvSpPr txBox="1"/>
          <p:nvPr/>
        </p:nvSpPr>
        <p:spPr>
          <a:xfrm>
            <a:off x="0" y="2048100"/>
            <a:ext cx="91440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s" sz="1500" u="none" cap="none" strike="noStrike">
                <a:solidFill>
                  <a:srgbClr val="262264"/>
                </a:solidFill>
                <a:latin typeface="Montserrat"/>
                <a:ea typeface="Montserrat"/>
                <a:cs typeface="Montserrat"/>
                <a:sym typeface="Montserrat"/>
              </a:rPr>
              <a:t>Nuestro movimiento se organiza según ramas de actividad</a:t>
            </a:r>
            <a:endParaRPr b="1" i="0" sz="1500" u="none" cap="none" strike="noStrike">
              <a:solidFill>
                <a:srgbClr val="2622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2622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s" sz="1500" u="none" cap="none" strike="noStrike">
                <a:solidFill>
                  <a:srgbClr val="262264"/>
                </a:solidFill>
                <a:latin typeface="Montserrat"/>
                <a:ea typeface="Montserrat"/>
                <a:cs typeface="Montserrat"/>
                <a:sym typeface="Montserrat"/>
              </a:rPr>
              <a:t>Una de esas ramas es la Rama Textil</a:t>
            </a:r>
            <a:endParaRPr b="1" i="0" sz="1500" u="none" cap="none" strike="noStrike">
              <a:solidFill>
                <a:srgbClr val="2622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2622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s" sz="1500" u="none" cap="none" strike="noStrike">
                <a:solidFill>
                  <a:srgbClr val="262264"/>
                </a:solidFill>
                <a:latin typeface="Montserrat"/>
                <a:ea typeface="Montserrat"/>
                <a:cs typeface="Montserrat"/>
                <a:sym typeface="Montserrat"/>
              </a:rPr>
              <a:t>En la Argentina la mayoría de la ropa y calzado se confeccionan en talleres domiciliarios </a:t>
            </a:r>
            <a:endParaRPr b="1" i="0" sz="1500" u="none" cap="none" strike="noStrike">
              <a:solidFill>
                <a:srgbClr val="2622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2622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s" sz="1500" u="none" cap="none" strike="noStrike">
                <a:solidFill>
                  <a:srgbClr val="262264"/>
                </a:solidFill>
                <a:latin typeface="Montserrat"/>
                <a:ea typeface="Montserrat"/>
                <a:cs typeface="Montserrat"/>
                <a:sym typeface="Montserrat"/>
              </a:rPr>
              <a:t>Son 150.000 trabajadores de la economía popular que tienen taller domiciliario.</a:t>
            </a:r>
            <a:endParaRPr b="1" i="0" sz="1500" u="none" cap="none" strike="noStrike">
              <a:solidFill>
                <a:srgbClr val="2622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2622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s" sz="1500" u="none" cap="none" strike="noStrike">
                <a:solidFill>
                  <a:srgbClr val="262264"/>
                </a:solidFill>
                <a:latin typeface="Montserrat"/>
                <a:ea typeface="Montserrat"/>
                <a:cs typeface="Montserrat"/>
                <a:sym typeface="Montserrat"/>
              </a:rPr>
              <a:t>Estos talleres están plenamente integrados a la cadena de la industria de la ropa a través de intermediarios que vinculan a los talleres con las marcas de ropa (que les compran el servicio de la confección)</a:t>
            </a:r>
            <a:endParaRPr b="1" i="0" sz="1500" u="none" cap="none" strike="noStrike">
              <a:solidFill>
                <a:srgbClr val="2622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2622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1" name="Google Shape;91;p3"/>
          <p:cNvPicPr preferRelativeResize="0"/>
          <p:nvPr/>
        </p:nvPicPr>
        <p:blipFill rotWithShape="1">
          <a:blip r:embed="rId4">
            <a:alphaModFix/>
          </a:blip>
          <a:srcRect b="8796" l="0" r="0" t="-15554"/>
          <a:stretch/>
        </p:blipFill>
        <p:spPr>
          <a:xfrm>
            <a:off x="0" y="-376575"/>
            <a:ext cx="9144001" cy="228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DAF8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"/>
          <p:cNvSpPr/>
          <p:nvPr/>
        </p:nvSpPr>
        <p:spPr>
          <a:xfrm>
            <a:off x="2803800" y="0"/>
            <a:ext cx="6450000" cy="5230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4"/>
          <p:cNvSpPr/>
          <p:nvPr/>
        </p:nvSpPr>
        <p:spPr>
          <a:xfrm>
            <a:off x="-116700" y="0"/>
            <a:ext cx="2920500" cy="5230200"/>
          </a:xfrm>
          <a:prstGeom prst="rect">
            <a:avLst/>
          </a:prstGeom>
          <a:solidFill>
            <a:srgbClr val="198F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4"/>
          <p:cNvSpPr txBox="1"/>
          <p:nvPr>
            <p:ph type="title"/>
          </p:nvPr>
        </p:nvSpPr>
        <p:spPr>
          <a:xfrm>
            <a:off x="156450" y="236550"/>
            <a:ext cx="2292300" cy="19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s" sz="25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Nuestra hoja de ruta para el sector de la confección textil:</a:t>
            </a:r>
            <a:endParaRPr b="1" sz="25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25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s" sz="25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La Casa para Vivir, el Polo para Trabajar</a:t>
            </a:r>
            <a:endParaRPr b="1" sz="25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9" name="Google Shape;99;p4"/>
          <p:cNvSpPr txBox="1"/>
          <p:nvPr>
            <p:ph idx="1" type="body"/>
          </p:nvPr>
        </p:nvSpPr>
        <p:spPr>
          <a:xfrm>
            <a:off x="3129275" y="528350"/>
            <a:ext cx="6131400" cy="5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06350" lIns="106350" spcFirstLastPara="1" rIns="106350" wrap="square" tIns="1063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94"/>
              <a:buNone/>
            </a:pPr>
            <a:r>
              <a:rPr b="1" lang="es" sz="2094">
                <a:solidFill>
                  <a:srgbClr val="198FC9"/>
                </a:solidFill>
                <a:latin typeface="Nunito"/>
                <a:ea typeface="Nunito"/>
                <a:cs typeface="Nunito"/>
                <a:sym typeface="Nunito"/>
              </a:rPr>
              <a:t>Las condiciones de explotación son altísimas</a:t>
            </a:r>
            <a:endParaRPr b="1" sz="2094">
              <a:solidFill>
                <a:srgbClr val="198FC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94"/>
              <a:buNone/>
            </a:pPr>
            <a:r>
              <a:t/>
            </a:r>
            <a:endParaRPr b="1" sz="2094">
              <a:solidFill>
                <a:srgbClr val="198FC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94"/>
              <a:buNone/>
            </a:pPr>
            <a:r>
              <a:rPr b="1" lang="es" sz="2094">
                <a:solidFill>
                  <a:srgbClr val="198FC9"/>
                </a:solidFill>
                <a:latin typeface="Nunito"/>
                <a:ea typeface="Nunito"/>
                <a:cs typeface="Nunito"/>
                <a:sym typeface="Nunito"/>
              </a:rPr>
              <a:t>No hay organización productiva ni sindical</a:t>
            </a:r>
            <a:endParaRPr b="1" sz="2094">
              <a:solidFill>
                <a:srgbClr val="198FC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94"/>
              <a:buNone/>
            </a:pPr>
            <a:r>
              <a:t/>
            </a:r>
            <a:endParaRPr b="1" sz="2094">
              <a:solidFill>
                <a:srgbClr val="198FC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94"/>
              <a:buNone/>
            </a:pPr>
            <a:r>
              <a:rPr b="1" lang="es" sz="2094">
                <a:solidFill>
                  <a:srgbClr val="198FC9"/>
                </a:solidFill>
                <a:latin typeface="Nunito"/>
                <a:ea typeface="Nunito"/>
                <a:cs typeface="Nunito"/>
                <a:sym typeface="Nunito"/>
              </a:rPr>
              <a:t>Hay que sacar el taller de la casa</a:t>
            </a:r>
            <a:endParaRPr b="1" sz="2094">
              <a:solidFill>
                <a:srgbClr val="198FC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94"/>
              <a:buNone/>
            </a:pPr>
            <a:r>
              <a:t/>
            </a:r>
            <a:endParaRPr b="1" sz="2094">
              <a:solidFill>
                <a:srgbClr val="198FC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94"/>
              <a:buNone/>
            </a:pPr>
            <a:r>
              <a:rPr b="1" lang="es" sz="2094">
                <a:solidFill>
                  <a:srgbClr val="198FC9"/>
                </a:solidFill>
                <a:latin typeface="Nunito"/>
                <a:ea typeface="Nunito"/>
                <a:cs typeface="Nunito"/>
                <a:sym typeface="Nunito"/>
              </a:rPr>
              <a:t>Unimos talleres familiares</a:t>
            </a:r>
            <a:endParaRPr b="1" sz="2094">
              <a:solidFill>
                <a:srgbClr val="198FC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94"/>
              <a:buNone/>
            </a:pPr>
            <a:r>
              <a:t/>
            </a:r>
            <a:endParaRPr b="1" sz="2094">
              <a:solidFill>
                <a:srgbClr val="198FC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94"/>
              <a:buNone/>
            </a:pPr>
            <a:r>
              <a:rPr b="1" lang="es" sz="2094">
                <a:solidFill>
                  <a:srgbClr val="198FC9"/>
                </a:solidFill>
                <a:latin typeface="Nunito"/>
                <a:ea typeface="Nunito"/>
                <a:cs typeface="Nunito"/>
                <a:sym typeface="Nunito"/>
              </a:rPr>
              <a:t>Armamos fábricas (Polos textiles) </a:t>
            </a:r>
            <a:endParaRPr b="1" sz="2094">
              <a:solidFill>
                <a:srgbClr val="198FC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94"/>
              <a:buNone/>
            </a:pPr>
            <a:r>
              <a:t/>
            </a:r>
            <a:endParaRPr b="1" sz="2094">
              <a:solidFill>
                <a:srgbClr val="198FC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94"/>
              <a:buNone/>
            </a:pPr>
            <a:r>
              <a:t/>
            </a:r>
            <a:endParaRPr b="1" sz="2094">
              <a:solidFill>
                <a:srgbClr val="198FC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94"/>
              <a:buNone/>
            </a:pPr>
            <a:r>
              <a:t/>
            </a:r>
            <a:endParaRPr b="1" sz="2094">
              <a:solidFill>
                <a:srgbClr val="198FC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94"/>
              <a:buNone/>
            </a:pPr>
            <a:r>
              <a:t/>
            </a:r>
            <a:endParaRPr b="1" sz="2094">
              <a:solidFill>
                <a:srgbClr val="198FC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94"/>
              <a:buNone/>
            </a:pPr>
            <a:r>
              <a:t/>
            </a:r>
            <a:endParaRPr b="1" sz="2094">
              <a:solidFill>
                <a:srgbClr val="198FC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861"/>
              </a:spcBef>
              <a:spcAft>
                <a:spcPts val="0"/>
              </a:spcAft>
              <a:buSzPts val="2094"/>
              <a:buNone/>
            </a:pPr>
            <a:r>
              <a:rPr b="1" lang="es" sz="2094">
                <a:solidFill>
                  <a:srgbClr val="198FC9"/>
                </a:solidFill>
                <a:latin typeface="Nunito"/>
                <a:ea typeface="Nunito"/>
                <a:cs typeface="Nunito"/>
                <a:sym typeface="Nunito"/>
              </a:rPr>
              <a:t>    </a:t>
            </a:r>
            <a:endParaRPr b="1" sz="2094">
              <a:solidFill>
                <a:srgbClr val="198FC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94"/>
              <a:buFont typeface="Arial"/>
              <a:buNone/>
            </a:pPr>
            <a:r>
              <a:t/>
            </a:r>
            <a:endParaRPr b="1" sz="2094">
              <a:solidFill>
                <a:srgbClr val="198FC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94"/>
              <a:buFont typeface="Arial"/>
              <a:buNone/>
            </a:pPr>
            <a:r>
              <a:t/>
            </a:r>
            <a:endParaRPr b="1" sz="2094">
              <a:solidFill>
                <a:srgbClr val="198FC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94"/>
              <a:buFont typeface="Arial"/>
              <a:buNone/>
            </a:pPr>
            <a:r>
              <a:t/>
            </a:r>
            <a:endParaRPr b="1" sz="2094">
              <a:solidFill>
                <a:srgbClr val="198FC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1861"/>
              </a:spcBef>
              <a:spcAft>
                <a:spcPts val="0"/>
              </a:spcAft>
              <a:buClr>
                <a:srgbClr val="000000"/>
              </a:buClr>
              <a:buSzPts val="2094"/>
              <a:buFont typeface="Arial"/>
              <a:buNone/>
            </a:pPr>
            <a:r>
              <a:rPr b="1" lang="es" sz="2094">
                <a:solidFill>
                  <a:srgbClr val="198FC9"/>
                </a:solidFill>
                <a:latin typeface="Nunito"/>
                <a:ea typeface="Nunito"/>
                <a:cs typeface="Nunito"/>
                <a:sym typeface="Nunito"/>
              </a:rPr>
              <a:t>    </a:t>
            </a:r>
            <a:endParaRPr b="1" sz="2094">
              <a:solidFill>
                <a:srgbClr val="198FC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1861"/>
              </a:spcBef>
              <a:spcAft>
                <a:spcPts val="0"/>
              </a:spcAft>
              <a:buSzPts val="2094"/>
              <a:buNone/>
            </a:pPr>
            <a:r>
              <a:t/>
            </a:r>
            <a:endParaRPr b="1" sz="2094">
              <a:solidFill>
                <a:srgbClr val="198FC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1861"/>
              </a:spcBef>
              <a:spcAft>
                <a:spcPts val="0"/>
              </a:spcAft>
              <a:buSzPts val="2094"/>
              <a:buNone/>
            </a:pPr>
            <a:r>
              <a:t/>
            </a:r>
            <a:endParaRPr b="1" sz="2094">
              <a:solidFill>
                <a:srgbClr val="198FC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861"/>
              </a:spcBef>
              <a:spcAft>
                <a:spcPts val="0"/>
              </a:spcAft>
              <a:buClr>
                <a:srgbClr val="000000"/>
              </a:buClr>
              <a:buSzPts val="2094"/>
              <a:buFont typeface="Arial"/>
              <a:buNone/>
            </a:pPr>
            <a:r>
              <a:t/>
            </a:r>
            <a:endParaRPr b="1" sz="2094">
              <a:solidFill>
                <a:srgbClr val="198FC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861"/>
              </a:spcBef>
              <a:spcAft>
                <a:spcPts val="0"/>
              </a:spcAft>
              <a:buSzPts val="2094"/>
              <a:buNone/>
            </a:pPr>
            <a:r>
              <a:t/>
            </a:r>
            <a:endParaRPr b="1" sz="2094">
              <a:solidFill>
                <a:srgbClr val="198FC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861"/>
              </a:spcBef>
              <a:spcAft>
                <a:spcPts val="0"/>
              </a:spcAft>
              <a:buSzPts val="2094"/>
              <a:buNone/>
            </a:pPr>
            <a:r>
              <a:t/>
            </a:r>
            <a:endParaRPr b="1" sz="2094">
              <a:solidFill>
                <a:srgbClr val="198FC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861"/>
              </a:spcBef>
              <a:spcAft>
                <a:spcPts val="0"/>
              </a:spcAft>
              <a:buClr>
                <a:srgbClr val="000000"/>
              </a:buClr>
              <a:buSzPts val="2094"/>
              <a:buFont typeface="Arial"/>
              <a:buNone/>
            </a:pPr>
            <a:r>
              <a:t/>
            </a:r>
            <a:endParaRPr b="1" sz="2094">
              <a:solidFill>
                <a:srgbClr val="198FC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861"/>
              </a:spcBef>
              <a:spcAft>
                <a:spcPts val="0"/>
              </a:spcAft>
              <a:buClr>
                <a:srgbClr val="000000"/>
              </a:buClr>
              <a:buSzPts val="2094"/>
              <a:buFont typeface="Arial"/>
              <a:buNone/>
            </a:pPr>
            <a:r>
              <a:t/>
            </a:r>
            <a:endParaRPr b="1" sz="2094">
              <a:solidFill>
                <a:srgbClr val="198FC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861"/>
              </a:spcBef>
              <a:spcAft>
                <a:spcPts val="0"/>
              </a:spcAft>
              <a:buSzPts val="2094"/>
              <a:buNone/>
            </a:pPr>
            <a:r>
              <a:t/>
            </a:r>
            <a:endParaRPr b="1" sz="2094">
              <a:solidFill>
                <a:srgbClr val="198FC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861"/>
              </a:spcBef>
              <a:spcAft>
                <a:spcPts val="0"/>
              </a:spcAft>
              <a:buSzPts val="2094"/>
              <a:buNone/>
            </a:pPr>
            <a:r>
              <a:t/>
            </a:r>
            <a:endParaRPr b="1" sz="2094">
              <a:solidFill>
                <a:srgbClr val="198FC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861"/>
              </a:spcBef>
              <a:spcAft>
                <a:spcPts val="1861"/>
              </a:spcAft>
              <a:buSzPts val="2094"/>
              <a:buNone/>
            </a:pPr>
            <a:r>
              <a:t/>
            </a:r>
            <a:endParaRPr b="1" sz="2094">
              <a:solidFill>
                <a:srgbClr val="198FC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100" name="Google Shape;100;p4"/>
          <p:cNvGrpSpPr/>
          <p:nvPr/>
        </p:nvGrpSpPr>
        <p:grpSpPr>
          <a:xfrm rot="10800000">
            <a:off x="-116690" y="4697384"/>
            <a:ext cx="9377369" cy="489618"/>
            <a:chOff x="-382980" y="-20813"/>
            <a:chExt cx="12824629" cy="469838"/>
          </a:xfrm>
        </p:grpSpPr>
        <p:pic>
          <p:nvPicPr>
            <p:cNvPr id="101" name="Google Shape;101;p4"/>
            <p:cNvPicPr preferRelativeResize="0"/>
            <p:nvPr/>
          </p:nvPicPr>
          <p:blipFill rotWithShape="1">
            <a:blip r:embed="rId3">
              <a:alphaModFix amt="98000"/>
            </a:blip>
            <a:srcRect b="0" l="0" r="0" t="89676"/>
            <a:stretch/>
          </p:blipFill>
          <p:spPr>
            <a:xfrm rot="10800000">
              <a:off x="6002503" y="-20813"/>
              <a:ext cx="6439146" cy="4698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Google Shape;102;p4"/>
            <p:cNvPicPr preferRelativeResize="0"/>
            <p:nvPr/>
          </p:nvPicPr>
          <p:blipFill rotWithShape="1">
            <a:blip r:embed="rId3">
              <a:alphaModFix amt="98000"/>
            </a:blip>
            <a:srcRect b="0" l="0" r="0" t="89676"/>
            <a:stretch/>
          </p:blipFill>
          <p:spPr>
            <a:xfrm flipH="1" rot="10800000">
              <a:off x="-382980" y="-20813"/>
              <a:ext cx="6439146" cy="4698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3" name="Google Shape;103;p4"/>
          <p:cNvSpPr txBox="1"/>
          <p:nvPr>
            <p:ph idx="1" type="body"/>
          </p:nvPr>
        </p:nvSpPr>
        <p:spPr>
          <a:xfrm>
            <a:off x="3294475" y="2287050"/>
            <a:ext cx="6131400" cy="5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06350" lIns="106350" spcFirstLastPara="1" rIns="106350" wrap="square" tIns="1063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61"/>
              </a:spcBef>
              <a:spcAft>
                <a:spcPts val="0"/>
              </a:spcAft>
              <a:buSzPts val="2094"/>
              <a:buNone/>
            </a:pPr>
            <a:r>
              <a:rPr b="1" lang="es" sz="2094">
                <a:solidFill>
                  <a:srgbClr val="198FC9"/>
                </a:solidFill>
                <a:latin typeface="Nunito"/>
                <a:ea typeface="Nunito"/>
                <a:cs typeface="Nunito"/>
                <a:sym typeface="Nunito"/>
              </a:rPr>
              <a:t>   </a:t>
            </a:r>
            <a:endParaRPr b="1" sz="2094">
              <a:solidFill>
                <a:srgbClr val="198FC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94"/>
              <a:buNone/>
            </a:pPr>
            <a:r>
              <a:t/>
            </a:r>
            <a:endParaRPr b="1" sz="2094">
              <a:solidFill>
                <a:srgbClr val="198FC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94"/>
              <a:buNone/>
            </a:pPr>
            <a:r>
              <a:t/>
            </a:r>
            <a:endParaRPr b="1" sz="2094">
              <a:solidFill>
                <a:srgbClr val="198FC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94"/>
              <a:buNone/>
            </a:pPr>
            <a:r>
              <a:t/>
            </a:r>
            <a:endParaRPr b="1" sz="2094">
              <a:solidFill>
                <a:srgbClr val="198FC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1861"/>
              </a:spcBef>
              <a:spcAft>
                <a:spcPts val="0"/>
              </a:spcAft>
              <a:buSzPts val="2094"/>
              <a:buNone/>
            </a:pPr>
            <a:r>
              <a:rPr b="1" lang="es" sz="2094">
                <a:solidFill>
                  <a:srgbClr val="198FC9"/>
                </a:solidFill>
                <a:latin typeface="Nunito"/>
                <a:ea typeface="Nunito"/>
                <a:cs typeface="Nunito"/>
                <a:sym typeface="Nunito"/>
              </a:rPr>
              <a:t>    </a:t>
            </a:r>
            <a:endParaRPr b="1" sz="2094">
              <a:solidFill>
                <a:srgbClr val="198FC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1861"/>
              </a:spcBef>
              <a:spcAft>
                <a:spcPts val="0"/>
              </a:spcAft>
              <a:buSzPts val="2094"/>
              <a:buNone/>
            </a:pPr>
            <a:r>
              <a:t/>
            </a:r>
            <a:endParaRPr b="1" sz="2094">
              <a:solidFill>
                <a:srgbClr val="198FC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1861"/>
              </a:spcBef>
              <a:spcAft>
                <a:spcPts val="0"/>
              </a:spcAft>
              <a:buSzPts val="2094"/>
              <a:buNone/>
            </a:pPr>
            <a:r>
              <a:t/>
            </a:r>
            <a:endParaRPr b="1" sz="2094">
              <a:solidFill>
                <a:srgbClr val="198FC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861"/>
              </a:spcBef>
              <a:spcAft>
                <a:spcPts val="0"/>
              </a:spcAft>
              <a:buSzPts val="2094"/>
              <a:buNone/>
            </a:pPr>
            <a:r>
              <a:t/>
            </a:r>
            <a:endParaRPr b="1" sz="2094">
              <a:solidFill>
                <a:srgbClr val="198FC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861"/>
              </a:spcBef>
              <a:spcAft>
                <a:spcPts val="0"/>
              </a:spcAft>
              <a:buSzPts val="2094"/>
              <a:buNone/>
            </a:pPr>
            <a:r>
              <a:t/>
            </a:r>
            <a:endParaRPr b="1" sz="2094">
              <a:solidFill>
                <a:srgbClr val="198FC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861"/>
              </a:spcBef>
              <a:spcAft>
                <a:spcPts val="0"/>
              </a:spcAft>
              <a:buSzPts val="2094"/>
              <a:buNone/>
            </a:pPr>
            <a:r>
              <a:t/>
            </a:r>
            <a:endParaRPr b="1" sz="2094">
              <a:solidFill>
                <a:srgbClr val="198FC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861"/>
              </a:spcBef>
              <a:spcAft>
                <a:spcPts val="0"/>
              </a:spcAft>
              <a:buSzPts val="2094"/>
              <a:buNone/>
            </a:pPr>
            <a:r>
              <a:t/>
            </a:r>
            <a:endParaRPr b="1" sz="2094">
              <a:solidFill>
                <a:srgbClr val="198FC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861"/>
              </a:spcBef>
              <a:spcAft>
                <a:spcPts val="0"/>
              </a:spcAft>
              <a:buSzPts val="2094"/>
              <a:buNone/>
            </a:pPr>
            <a:r>
              <a:t/>
            </a:r>
            <a:endParaRPr b="1" sz="2094">
              <a:solidFill>
                <a:srgbClr val="198FC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861"/>
              </a:spcBef>
              <a:spcAft>
                <a:spcPts val="0"/>
              </a:spcAft>
              <a:buSzPts val="2094"/>
              <a:buNone/>
            </a:pPr>
            <a:r>
              <a:t/>
            </a:r>
            <a:endParaRPr b="1" sz="2094">
              <a:solidFill>
                <a:srgbClr val="198FC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861"/>
              </a:spcBef>
              <a:spcAft>
                <a:spcPts val="0"/>
              </a:spcAft>
              <a:buSzPts val="2094"/>
              <a:buNone/>
            </a:pPr>
            <a:r>
              <a:t/>
            </a:r>
            <a:endParaRPr b="1" sz="2094">
              <a:solidFill>
                <a:srgbClr val="198FC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861"/>
              </a:spcBef>
              <a:spcAft>
                <a:spcPts val="1861"/>
              </a:spcAft>
              <a:buSzPts val="2094"/>
              <a:buNone/>
            </a:pPr>
            <a:r>
              <a:t/>
            </a:r>
            <a:endParaRPr b="1" sz="2094">
              <a:solidFill>
                <a:srgbClr val="198FC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04" name="Google Shape;104;p4"/>
          <p:cNvCxnSpPr/>
          <p:nvPr/>
        </p:nvCxnSpPr>
        <p:spPr>
          <a:xfrm>
            <a:off x="5461600" y="1765663"/>
            <a:ext cx="15000" cy="2502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05" name="Google Shape;105;p4"/>
          <p:cNvCxnSpPr/>
          <p:nvPr/>
        </p:nvCxnSpPr>
        <p:spPr>
          <a:xfrm>
            <a:off x="5461600" y="2586875"/>
            <a:ext cx="15000" cy="2502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06" name="Google Shape;106;p4"/>
          <p:cNvCxnSpPr/>
          <p:nvPr/>
        </p:nvCxnSpPr>
        <p:spPr>
          <a:xfrm>
            <a:off x="5461600" y="1026250"/>
            <a:ext cx="15000" cy="2502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07" name="Google Shape;107;p4"/>
          <p:cNvCxnSpPr/>
          <p:nvPr/>
        </p:nvCxnSpPr>
        <p:spPr>
          <a:xfrm>
            <a:off x="5461600" y="3304150"/>
            <a:ext cx="15000" cy="2502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DAF8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8"/>
          <p:cNvSpPr/>
          <p:nvPr/>
        </p:nvSpPr>
        <p:spPr>
          <a:xfrm>
            <a:off x="-26250" y="820775"/>
            <a:ext cx="9196500" cy="4322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8"/>
          <p:cNvSpPr/>
          <p:nvPr/>
        </p:nvSpPr>
        <p:spPr>
          <a:xfrm>
            <a:off x="-25" y="820775"/>
            <a:ext cx="4698900" cy="4322700"/>
          </a:xfrm>
          <a:prstGeom prst="rect">
            <a:avLst/>
          </a:prstGeom>
          <a:solidFill>
            <a:srgbClr val="198F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8"/>
          <p:cNvSpPr txBox="1"/>
          <p:nvPr>
            <p:ph idx="1" type="body"/>
          </p:nvPr>
        </p:nvSpPr>
        <p:spPr>
          <a:xfrm>
            <a:off x="226925" y="954800"/>
            <a:ext cx="4245000" cy="36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s" sz="1500">
                <a:solidFill>
                  <a:srgbClr val="262264"/>
                </a:solidFill>
                <a:latin typeface="Montserrat"/>
                <a:ea typeface="Montserrat"/>
                <a:cs typeface="Montserrat"/>
                <a:sym typeface="Montserrat"/>
              </a:rPr>
              <a:t>Empezamos en 2014</a:t>
            </a:r>
            <a:endParaRPr b="1" sz="1500">
              <a:solidFill>
                <a:srgbClr val="2622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1500">
              <a:solidFill>
                <a:srgbClr val="2622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s" sz="1500">
                <a:solidFill>
                  <a:srgbClr val="262264"/>
                </a:solidFill>
                <a:latin typeface="Montserrat"/>
                <a:ea typeface="Montserrat"/>
                <a:cs typeface="Montserrat"/>
                <a:sym typeface="Montserrat"/>
              </a:rPr>
              <a:t>&gt;</a:t>
            </a:r>
            <a:r>
              <a:rPr b="1" lang="es" sz="1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Se forman los primeros 2 polos textiles en Buenos Aires (80 trabajadores)</a:t>
            </a:r>
            <a:endParaRPr sz="15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5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s" sz="1500">
                <a:solidFill>
                  <a:srgbClr val="262264"/>
                </a:solidFill>
                <a:latin typeface="Montserrat"/>
                <a:ea typeface="Montserrat"/>
                <a:cs typeface="Montserrat"/>
                <a:sym typeface="Montserrat"/>
              </a:rPr>
              <a:t>&gt;</a:t>
            </a:r>
            <a:r>
              <a:rPr b="1" lang="es" sz="1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Conseguimos el primer CIRA (espacio para cuidado de nuestros hijxs)</a:t>
            </a:r>
            <a:endParaRPr sz="15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b="1" lang="es" sz="1500">
                <a:solidFill>
                  <a:srgbClr val="262264"/>
                </a:solidFill>
                <a:latin typeface="Montserrat"/>
                <a:ea typeface="Montserrat"/>
                <a:cs typeface="Montserrat"/>
                <a:sym typeface="Montserrat"/>
              </a:rPr>
              <a:t>&gt;</a:t>
            </a:r>
            <a:r>
              <a:rPr b="1" lang="es" sz="1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s"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Empezamos a facturar como cooperativas  y a tener los Polos Textiles habilitados</a:t>
            </a:r>
            <a:endParaRPr b="1" sz="1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1500">
              <a:solidFill>
                <a:srgbClr val="2622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s" sz="1500">
                <a:solidFill>
                  <a:srgbClr val="262264"/>
                </a:solidFill>
                <a:latin typeface="Montserrat"/>
                <a:ea typeface="Montserrat"/>
                <a:cs typeface="Montserrat"/>
                <a:sym typeface="Montserrat"/>
              </a:rPr>
              <a:t>A partir de 2016</a:t>
            </a:r>
            <a:endParaRPr b="1" sz="1500">
              <a:solidFill>
                <a:srgbClr val="2622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b="1" lang="es" sz="1500">
                <a:solidFill>
                  <a:srgbClr val="262264"/>
                </a:solidFill>
                <a:latin typeface="Montserrat"/>
                <a:ea typeface="Montserrat"/>
                <a:cs typeface="Montserrat"/>
                <a:sym typeface="Montserrat"/>
              </a:rPr>
              <a:t>&gt;</a:t>
            </a:r>
            <a:r>
              <a:rPr b="1" lang="es" sz="1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Con la conquiste de la UTEP del Salario Social Complementario se hace mas facil salir de la casa y formar polos</a:t>
            </a:r>
            <a:endParaRPr b="1" sz="15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sz="15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15" name="Google Shape;115;p8"/>
          <p:cNvGrpSpPr/>
          <p:nvPr/>
        </p:nvGrpSpPr>
        <p:grpSpPr>
          <a:xfrm rot="10800000">
            <a:off x="-26" y="4767699"/>
            <a:ext cx="9196541" cy="375776"/>
            <a:chOff x="-382980" y="-20813"/>
            <a:chExt cx="12824629" cy="469838"/>
          </a:xfrm>
        </p:grpSpPr>
        <p:pic>
          <p:nvPicPr>
            <p:cNvPr id="116" name="Google Shape;116;p8"/>
            <p:cNvPicPr preferRelativeResize="0"/>
            <p:nvPr/>
          </p:nvPicPr>
          <p:blipFill rotWithShape="1">
            <a:blip r:embed="rId3">
              <a:alphaModFix amt="98000"/>
            </a:blip>
            <a:srcRect b="0" l="0" r="0" t="89676"/>
            <a:stretch/>
          </p:blipFill>
          <p:spPr>
            <a:xfrm rot="10800000">
              <a:off x="6002503" y="-20813"/>
              <a:ext cx="6439146" cy="4698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Google Shape;117;p8"/>
            <p:cNvPicPr preferRelativeResize="0"/>
            <p:nvPr/>
          </p:nvPicPr>
          <p:blipFill rotWithShape="1">
            <a:blip r:embed="rId3">
              <a:alphaModFix amt="98000"/>
            </a:blip>
            <a:srcRect b="0" l="0" r="0" t="89676"/>
            <a:stretch/>
          </p:blipFill>
          <p:spPr>
            <a:xfrm flipH="1" rot="10800000">
              <a:off x="-382980" y="-20813"/>
              <a:ext cx="6439146" cy="4698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8" name="Google Shape;118;p8"/>
          <p:cNvSpPr/>
          <p:nvPr/>
        </p:nvSpPr>
        <p:spPr>
          <a:xfrm>
            <a:off x="0" y="-12775"/>
            <a:ext cx="9144000" cy="868200"/>
          </a:xfrm>
          <a:prstGeom prst="rect">
            <a:avLst/>
          </a:prstGeom>
          <a:solidFill>
            <a:srgbClr val="26226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8"/>
          <p:cNvSpPr txBox="1"/>
          <p:nvPr/>
        </p:nvSpPr>
        <p:spPr>
          <a:xfrm>
            <a:off x="129275" y="265500"/>
            <a:ext cx="98892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s" sz="21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Cuales fueron los pasos que fuimos dando</a:t>
            </a:r>
            <a:endParaRPr b="1" i="0" sz="2100" u="none" cap="none" strike="noStrike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120" name="Google Shape;120;p8"/>
          <p:cNvGrpSpPr/>
          <p:nvPr/>
        </p:nvGrpSpPr>
        <p:grpSpPr>
          <a:xfrm>
            <a:off x="228312" y="-12775"/>
            <a:ext cx="9314528" cy="375776"/>
            <a:chOff x="-382980" y="-20813"/>
            <a:chExt cx="12824629" cy="469838"/>
          </a:xfrm>
        </p:grpSpPr>
        <p:pic>
          <p:nvPicPr>
            <p:cNvPr id="121" name="Google Shape;121;p8"/>
            <p:cNvPicPr preferRelativeResize="0"/>
            <p:nvPr/>
          </p:nvPicPr>
          <p:blipFill rotWithShape="1">
            <a:blip r:embed="rId3">
              <a:alphaModFix amt="98000"/>
            </a:blip>
            <a:srcRect b="0" l="0" r="0" t="89676"/>
            <a:stretch/>
          </p:blipFill>
          <p:spPr>
            <a:xfrm rot="10800000">
              <a:off x="6002503" y="-20813"/>
              <a:ext cx="6439146" cy="4698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Google Shape;122;p8"/>
            <p:cNvPicPr preferRelativeResize="0"/>
            <p:nvPr/>
          </p:nvPicPr>
          <p:blipFill rotWithShape="1">
            <a:blip r:embed="rId3">
              <a:alphaModFix amt="98000"/>
            </a:blip>
            <a:srcRect b="0" l="0" r="0" t="89676"/>
            <a:stretch/>
          </p:blipFill>
          <p:spPr>
            <a:xfrm flipH="1" rot="10800000">
              <a:off x="-382980" y="-20813"/>
              <a:ext cx="6439146" cy="4698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3" name="Google Shape;123;p8"/>
          <p:cNvSpPr txBox="1"/>
          <p:nvPr>
            <p:ph idx="1" type="body"/>
          </p:nvPr>
        </p:nvSpPr>
        <p:spPr>
          <a:xfrm>
            <a:off x="4795275" y="995813"/>
            <a:ext cx="4245000" cy="36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s" sz="1500">
                <a:solidFill>
                  <a:srgbClr val="262264"/>
                </a:solidFill>
                <a:latin typeface="Montserrat"/>
                <a:ea typeface="Montserrat"/>
                <a:cs typeface="Montserrat"/>
                <a:sym typeface="Montserrat"/>
              </a:rPr>
              <a:t>Para el año 2019</a:t>
            </a:r>
            <a:endParaRPr b="1" sz="1500">
              <a:solidFill>
                <a:srgbClr val="2622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s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&gt;</a:t>
            </a:r>
            <a:r>
              <a:rPr b="1" lang="es" sz="1500">
                <a:solidFill>
                  <a:srgbClr val="00B0F0"/>
                </a:solidFill>
                <a:latin typeface="Montserrat"/>
                <a:ea typeface="Montserrat"/>
                <a:cs typeface="Montserrat"/>
                <a:sym typeface="Montserrat"/>
              </a:rPr>
              <a:t> Habíamos armado 80 polos textiles en todo el pais (3000 trabajadores)</a:t>
            </a:r>
            <a:endParaRPr b="1" sz="1500">
              <a:solidFill>
                <a:srgbClr val="00B0F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500">
              <a:solidFill>
                <a:srgbClr val="00B0F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s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&gt; </a:t>
            </a:r>
            <a:r>
              <a:rPr b="1" lang="es" sz="1500">
                <a:solidFill>
                  <a:srgbClr val="00B0F0"/>
                </a:solidFill>
                <a:latin typeface="Montserrat"/>
                <a:ea typeface="Montserrat"/>
                <a:cs typeface="Montserrat"/>
                <a:sym typeface="Montserrat"/>
              </a:rPr>
              <a:t>Experiencias en ganar licitaciones públicas grandes</a:t>
            </a:r>
            <a:endParaRPr sz="1500">
              <a:solidFill>
                <a:srgbClr val="00B0F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b="1" lang="es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&gt;</a:t>
            </a:r>
            <a:r>
              <a:rPr b="1" lang="es" sz="1500">
                <a:solidFill>
                  <a:srgbClr val="00B0F0"/>
                </a:solidFill>
                <a:latin typeface="Montserrat"/>
                <a:ea typeface="Montserrat"/>
                <a:cs typeface="Montserrat"/>
                <a:sym typeface="Montserrat"/>
              </a:rPr>
              <a:t> Acceso a maquinaria más moderna y a microcréditos</a:t>
            </a:r>
            <a:endParaRPr b="1" sz="1500">
              <a:solidFill>
                <a:srgbClr val="00B0F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1500">
              <a:solidFill>
                <a:srgbClr val="00B0F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s" sz="1500">
                <a:solidFill>
                  <a:srgbClr val="262264"/>
                </a:solidFill>
                <a:latin typeface="Montserrat"/>
                <a:ea typeface="Montserrat"/>
                <a:cs typeface="Montserrat"/>
                <a:sym typeface="Montserrat"/>
              </a:rPr>
              <a:t>En el año 2021</a:t>
            </a:r>
            <a:endParaRPr b="1" sz="1500">
              <a:solidFill>
                <a:srgbClr val="00B0F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b="1" lang="es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&gt;</a:t>
            </a:r>
            <a:r>
              <a:rPr b="1" lang="es" sz="1500">
                <a:solidFill>
                  <a:srgbClr val="00B0F0"/>
                </a:solidFill>
                <a:latin typeface="Montserrat"/>
                <a:ea typeface="Montserrat"/>
                <a:cs typeface="Montserrat"/>
                <a:sym typeface="Montserrat"/>
              </a:rPr>
              <a:t> Fundamos nuestra propia marca: Carpincho</a:t>
            </a:r>
            <a:endParaRPr b="1" sz="1500">
              <a:solidFill>
                <a:srgbClr val="00B0F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1500">
              <a:solidFill>
                <a:srgbClr val="00B0F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DAF8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9"/>
          <p:cNvSpPr/>
          <p:nvPr/>
        </p:nvSpPr>
        <p:spPr>
          <a:xfrm>
            <a:off x="-57800" y="904875"/>
            <a:ext cx="9275700" cy="4337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9"/>
          <p:cNvSpPr/>
          <p:nvPr/>
        </p:nvSpPr>
        <p:spPr>
          <a:xfrm>
            <a:off x="-57800" y="-41050"/>
            <a:ext cx="9275700" cy="1258500"/>
          </a:xfrm>
          <a:prstGeom prst="rect">
            <a:avLst/>
          </a:prstGeom>
          <a:solidFill>
            <a:srgbClr val="259FD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9"/>
          <p:cNvSpPr txBox="1"/>
          <p:nvPr>
            <p:ph type="title"/>
          </p:nvPr>
        </p:nvSpPr>
        <p:spPr>
          <a:xfrm>
            <a:off x="-57800" y="464075"/>
            <a:ext cx="9201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s" sz="2900">
                <a:solidFill>
                  <a:srgbClr val="262264"/>
                </a:solidFill>
                <a:latin typeface="Nunito"/>
                <a:ea typeface="Nunito"/>
                <a:cs typeface="Nunito"/>
                <a:sym typeface="Nunito"/>
              </a:rPr>
              <a:t>¿Qué cambió en nuestras vidas ?</a:t>
            </a:r>
            <a:endParaRPr b="1" sz="2900">
              <a:solidFill>
                <a:srgbClr val="262264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1" name="Google Shape;131;p9"/>
          <p:cNvSpPr txBox="1"/>
          <p:nvPr>
            <p:ph idx="1" type="body"/>
          </p:nvPr>
        </p:nvSpPr>
        <p:spPr>
          <a:xfrm>
            <a:off x="311475" y="1132738"/>
            <a:ext cx="8898300" cy="29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s">
                <a:solidFill>
                  <a:srgbClr val="262264"/>
                </a:solidFill>
                <a:latin typeface="Montserrat"/>
                <a:ea typeface="Montserrat"/>
                <a:cs typeface="Montserrat"/>
                <a:sym typeface="Montserrat"/>
              </a:rPr>
              <a:t>1)</a:t>
            </a:r>
            <a:r>
              <a:rPr lang="es">
                <a:solidFill>
                  <a:srgbClr val="262264"/>
                </a:solidFill>
                <a:latin typeface="Montserrat"/>
                <a:ea typeface="Montserrat"/>
                <a:cs typeface="Montserrat"/>
                <a:sym typeface="Montserrat"/>
              </a:rPr>
              <a:t> Trabajamos menos horas y ganamos más</a:t>
            </a:r>
            <a:endParaRPr>
              <a:solidFill>
                <a:srgbClr val="2622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2622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s">
                <a:solidFill>
                  <a:srgbClr val="262264"/>
                </a:solidFill>
                <a:latin typeface="Montserrat"/>
                <a:ea typeface="Montserrat"/>
                <a:cs typeface="Montserrat"/>
                <a:sym typeface="Montserrat"/>
              </a:rPr>
              <a:t>2)</a:t>
            </a:r>
            <a:r>
              <a:rPr lang="es">
                <a:solidFill>
                  <a:srgbClr val="262264"/>
                </a:solidFill>
                <a:latin typeface="Montserrat"/>
                <a:ea typeface="Montserrat"/>
                <a:cs typeface="Montserrat"/>
                <a:sym typeface="Montserrat"/>
              </a:rPr>
              <a:t> Accedimos por primera vez a derechos laborales (salud, vacaciones, aguinaldo, jubilación)</a:t>
            </a:r>
            <a:endParaRPr>
              <a:solidFill>
                <a:srgbClr val="2622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s">
                <a:solidFill>
                  <a:srgbClr val="259FDA"/>
                </a:solidFill>
                <a:latin typeface="Montserrat"/>
                <a:ea typeface="Montserrat"/>
                <a:cs typeface="Montserrat"/>
                <a:sym typeface="Montserrat"/>
              </a:rPr>
              <a:t>3)</a:t>
            </a:r>
            <a:r>
              <a:rPr lang="es">
                <a:solidFill>
                  <a:srgbClr val="262264"/>
                </a:solidFill>
                <a:latin typeface="Montserrat"/>
                <a:ea typeface="Montserrat"/>
                <a:cs typeface="Montserrat"/>
                <a:sym typeface="Montserrat"/>
              </a:rPr>
              <a:t> Nuestros hijxs se crían en casas más seguras sin maquinas y sin peligros. Y nosotros trabajamos en lugare más cómodos y con maquinaria más moderna-</a:t>
            </a:r>
            <a:endParaRPr>
              <a:solidFill>
                <a:srgbClr val="2622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b="1" lang="es">
                <a:solidFill>
                  <a:srgbClr val="262264"/>
                </a:solidFill>
                <a:latin typeface="Montserrat"/>
                <a:ea typeface="Montserrat"/>
                <a:cs typeface="Montserrat"/>
                <a:sym typeface="Montserrat"/>
              </a:rPr>
              <a:t>4)</a:t>
            </a:r>
            <a:r>
              <a:rPr lang="es">
                <a:solidFill>
                  <a:srgbClr val="262264"/>
                </a:solidFill>
                <a:latin typeface="Montserrat"/>
                <a:ea typeface="Montserrat"/>
                <a:cs typeface="Montserrat"/>
                <a:sym typeface="Montserrat"/>
              </a:rPr>
              <a:t> Sacamos del medio a los intermediarios. Aprendimos a hacernos valer como trabajadores, negociamos con fuerza el valor de nuestro trabajo. Así mejoramos nuestros ingresos </a:t>
            </a:r>
            <a:endParaRPr>
              <a:solidFill>
                <a:srgbClr val="2622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s">
                <a:solidFill>
                  <a:srgbClr val="259FDA"/>
                </a:solidFill>
                <a:latin typeface="Montserrat"/>
                <a:ea typeface="Montserrat"/>
                <a:cs typeface="Montserrat"/>
                <a:sym typeface="Montserrat"/>
              </a:rPr>
              <a:t>5)</a:t>
            </a:r>
            <a:r>
              <a:rPr lang="es">
                <a:solidFill>
                  <a:srgbClr val="262264"/>
                </a:solidFill>
                <a:latin typeface="Montserrat"/>
                <a:ea typeface="Montserrat"/>
                <a:cs typeface="Montserrat"/>
                <a:sym typeface="Montserrat"/>
              </a:rPr>
              <a:t> No nos sentimos solas, somos una gran comunidad </a:t>
            </a:r>
            <a:endParaRPr>
              <a:solidFill>
                <a:srgbClr val="2622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900">
              <a:solidFill>
                <a:srgbClr val="2622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32" name="Google Shape;132;p9"/>
          <p:cNvGrpSpPr/>
          <p:nvPr/>
        </p:nvGrpSpPr>
        <p:grpSpPr>
          <a:xfrm rot="10800000">
            <a:off x="-46446" y="4814490"/>
            <a:ext cx="9276054" cy="458186"/>
            <a:chOff x="-382980" y="-20813"/>
            <a:chExt cx="12824629" cy="469838"/>
          </a:xfrm>
        </p:grpSpPr>
        <p:pic>
          <p:nvPicPr>
            <p:cNvPr id="133" name="Google Shape;133;p9"/>
            <p:cNvPicPr preferRelativeResize="0"/>
            <p:nvPr/>
          </p:nvPicPr>
          <p:blipFill rotWithShape="1">
            <a:blip r:embed="rId3">
              <a:alphaModFix amt="98000"/>
            </a:blip>
            <a:srcRect b="0" l="0" r="0" t="89676"/>
            <a:stretch/>
          </p:blipFill>
          <p:spPr>
            <a:xfrm rot="10800000">
              <a:off x="6002503" y="-20813"/>
              <a:ext cx="6439146" cy="4698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4" name="Google Shape;134;p9"/>
            <p:cNvPicPr preferRelativeResize="0"/>
            <p:nvPr/>
          </p:nvPicPr>
          <p:blipFill rotWithShape="1">
            <a:blip r:embed="rId3">
              <a:alphaModFix amt="98000"/>
            </a:blip>
            <a:srcRect b="0" l="0" r="0" t="89676"/>
            <a:stretch/>
          </p:blipFill>
          <p:spPr>
            <a:xfrm flipH="1" rot="10800000">
              <a:off x="-382980" y="-20813"/>
              <a:ext cx="6439146" cy="46983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5" name="Google Shape;135;p9"/>
          <p:cNvGrpSpPr/>
          <p:nvPr/>
        </p:nvGrpSpPr>
        <p:grpSpPr>
          <a:xfrm>
            <a:off x="-104756" y="-86700"/>
            <a:ext cx="9314528" cy="458186"/>
            <a:chOff x="-382980" y="-20813"/>
            <a:chExt cx="12824629" cy="469838"/>
          </a:xfrm>
        </p:grpSpPr>
        <p:pic>
          <p:nvPicPr>
            <p:cNvPr id="136" name="Google Shape;136;p9"/>
            <p:cNvPicPr preferRelativeResize="0"/>
            <p:nvPr/>
          </p:nvPicPr>
          <p:blipFill rotWithShape="1">
            <a:blip r:embed="rId3">
              <a:alphaModFix amt="98000"/>
            </a:blip>
            <a:srcRect b="0" l="0" r="0" t="89676"/>
            <a:stretch/>
          </p:blipFill>
          <p:spPr>
            <a:xfrm rot="10800000">
              <a:off x="6002503" y="-20813"/>
              <a:ext cx="6439146" cy="4698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" name="Google Shape;137;p9"/>
            <p:cNvPicPr preferRelativeResize="0"/>
            <p:nvPr/>
          </p:nvPicPr>
          <p:blipFill rotWithShape="1">
            <a:blip r:embed="rId3">
              <a:alphaModFix amt="98000"/>
            </a:blip>
            <a:srcRect b="0" l="0" r="0" t="89676"/>
            <a:stretch/>
          </p:blipFill>
          <p:spPr>
            <a:xfrm flipH="1" rot="10800000">
              <a:off x="-382980" y="-20813"/>
              <a:ext cx="6439146" cy="46983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DAF8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0"/>
          <p:cNvSpPr/>
          <p:nvPr/>
        </p:nvSpPr>
        <p:spPr>
          <a:xfrm>
            <a:off x="-57800" y="904875"/>
            <a:ext cx="9275700" cy="4337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0"/>
          <p:cNvSpPr/>
          <p:nvPr/>
        </p:nvSpPr>
        <p:spPr>
          <a:xfrm>
            <a:off x="-57800" y="-41050"/>
            <a:ext cx="9275700" cy="1258500"/>
          </a:xfrm>
          <a:prstGeom prst="rect">
            <a:avLst/>
          </a:prstGeom>
          <a:solidFill>
            <a:srgbClr val="259FD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0"/>
          <p:cNvSpPr txBox="1"/>
          <p:nvPr>
            <p:ph type="title"/>
          </p:nvPr>
        </p:nvSpPr>
        <p:spPr>
          <a:xfrm>
            <a:off x="311700" y="4640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s" sz="2900">
                <a:solidFill>
                  <a:srgbClr val="262264"/>
                </a:solidFill>
                <a:latin typeface="Nunito"/>
                <a:ea typeface="Nunito"/>
                <a:cs typeface="Nunito"/>
                <a:sym typeface="Nunito"/>
              </a:rPr>
              <a:t>Los desafíos de esta etapa histórica</a:t>
            </a:r>
            <a:endParaRPr b="1" sz="2900">
              <a:solidFill>
                <a:srgbClr val="262264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5" name="Google Shape;145;p10"/>
          <p:cNvSpPr txBox="1"/>
          <p:nvPr>
            <p:ph idx="1" type="body"/>
          </p:nvPr>
        </p:nvSpPr>
        <p:spPr>
          <a:xfrm>
            <a:off x="319750" y="1627125"/>
            <a:ext cx="8898300" cy="29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s" sz="1900">
                <a:solidFill>
                  <a:srgbClr val="262264"/>
                </a:solidFill>
                <a:latin typeface="Montserrat"/>
                <a:ea typeface="Montserrat"/>
                <a:cs typeface="Montserrat"/>
                <a:sym typeface="Montserrat"/>
              </a:rPr>
              <a:t>1)</a:t>
            </a:r>
            <a:r>
              <a:rPr lang="es" sz="1900">
                <a:solidFill>
                  <a:srgbClr val="262264"/>
                </a:solidFill>
                <a:latin typeface="Montserrat"/>
                <a:ea typeface="Montserrat"/>
                <a:cs typeface="Montserrat"/>
                <a:sym typeface="Montserrat"/>
              </a:rPr>
              <a:t> Frenar la política económica de Milei que está destruyendo la nuestros puestos de trabajo por la crisis de consumo del mercado interno, a lo que se suma una apertura total a las importaciones</a:t>
            </a:r>
            <a:endParaRPr sz="1900">
              <a:solidFill>
                <a:srgbClr val="2622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s" sz="1900">
                <a:solidFill>
                  <a:srgbClr val="259FDA"/>
                </a:solidFill>
                <a:latin typeface="Montserrat"/>
                <a:ea typeface="Montserrat"/>
                <a:cs typeface="Montserrat"/>
                <a:sym typeface="Montserrat"/>
              </a:rPr>
              <a:t>2)</a:t>
            </a:r>
            <a:r>
              <a:rPr lang="es" sz="1900">
                <a:solidFill>
                  <a:srgbClr val="262264"/>
                </a:solidFill>
                <a:latin typeface="Montserrat"/>
                <a:ea typeface="Montserrat"/>
                <a:cs typeface="Montserrat"/>
                <a:sym typeface="Montserrat"/>
              </a:rPr>
              <a:t> El Estado se retiró totalmente de cualquier acompañamiento al sector</a:t>
            </a:r>
            <a:endParaRPr sz="1900">
              <a:solidFill>
                <a:srgbClr val="2622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b="1" lang="es" sz="1900">
                <a:solidFill>
                  <a:srgbClr val="262264"/>
                </a:solidFill>
                <a:latin typeface="Montserrat"/>
                <a:ea typeface="Montserrat"/>
                <a:cs typeface="Montserrat"/>
                <a:sym typeface="Montserrat"/>
              </a:rPr>
              <a:t>3)</a:t>
            </a:r>
            <a:r>
              <a:rPr lang="es" sz="1900">
                <a:solidFill>
                  <a:srgbClr val="262264"/>
                </a:solidFill>
                <a:latin typeface="Montserrat"/>
                <a:ea typeface="Montserrat"/>
                <a:cs typeface="Montserrat"/>
                <a:sym typeface="Montserrat"/>
              </a:rPr>
              <a:t> La mitad de los polos textiles cerro en estos dos años que van de gobierno de Milei, y los compañeros deben volver a condiciones de explotación en sus casas</a:t>
            </a:r>
            <a:endParaRPr sz="1900">
              <a:solidFill>
                <a:srgbClr val="2622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46" name="Google Shape;146;p10"/>
          <p:cNvGrpSpPr/>
          <p:nvPr/>
        </p:nvGrpSpPr>
        <p:grpSpPr>
          <a:xfrm rot="10800000">
            <a:off x="-46446" y="4814490"/>
            <a:ext cx="9276054" cy="458186"/>
            <a:chOff x="-382980" y="-20813"/>
            <a:chExt cx="12824629" cy="469838"/>
          </a:xfrm>
        </p:grpSpPr>
        <p:pic>
          <p:nvPicPr>
            <p:cNvPr id="147" name="Google Shape;147;p10"/>
            <p:cNvPicPr preferRelativeResize="0"/>
            <p:nvPr/>
          </p:nvPicPr>
          <p:blipFill rotWithShape="1">
            <a:blip r:embed="rId3">
              <a:alphaModFix amt="98000"/>
            </a:blip>
            <a:srcRect b="0" l="0" r="0" t="89676"/>
            <a:stretch/>
          </p:blipFill>
          <p:spPr>
            <a:xfrm rot="10800000">
              <a:off x="6002503" y="-20813"/>
              <a:ext cx="6439146" cy="4698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8" name="Google Shape;148;p10"/>
            <p:cNvPicPr preferRelativeResize="0"/>
            <p:nvPr/>
          </p:nvPicPr>
          <p:blipFill rotWithShape="1">
            <a:blip r:embed="rId3">
              <a:alphaModFix amt="98000"/>
            </a:blip>
            <a:srcRect b="0" l="0" r="0" t="89676"/>
            <a:stretch/>
          </p:blipFill>
          <p:spPr>
            <a:xfrm flipH="1" rot="10800000">
              <a:off x="-382980" y="-20813"/>
              <a:ext cx="6439146" cy="46983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9" name="Google Shape;149;p10"/>
          <p:cNvGrpSpPr/>
          <p:nvPr/>
        </p:nvGrpSpPr>
        <p:grpSpPr>
          <a:xfrm>
            <a:off x="-104756" y="-86700"/>
            <a:ext cx="9314528" cy="458186"/>
            <a:chOff x="-382980" y="-20813"/>
            <a:chExt cx="12824629" cy="469838"/>
          </a:xfrm>
        </p:grpSpPr>
        <p:pic>
          <p:nvPicPr>
            <p:cNvPr id="150" name="Google Shape;150;p10"/>
            <p:cNvPicPr preferRelativeResize="0"/>
            <p:nvPr/>
          </p:nvPicPr>
          <p:blipFill rotWithShape="1">
            <a:blip r:embed="rId3">
              <a:alphaModFix amt="98000"/>
            </a:blip>
            <a:srcRect b="0" l="0" r="0" t="89676"/>
            <a:stretch/>
          </p:blipFill>
          <p:spPr>
            <a:xfrm rot="10800000">
              <a:off x="6002503" y="-20813"/>
              <a:ext cx="6439146" cy="4698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1" name="Google Shape;151;p10"/>
            <p:cNvPicPr preferRelativeResize="0"/>
            <p:nvPr/>
          </p:nvPicPr>
          <p:blipFill rotWithShape="1">
            <a:blip r:embed="rId3">
              <a:alphaModFix amt="98000"/>
            </a:blip>
            <a:srcRect b="0" l="0" r="0" t="89676"/>
            <a:stretch/>
          </p:blipFill>
          <p:spPr>
            <a:xfrm flipH="1" rot="10800000">
              <a:off x="-382980" y="-20813"/>
              <a:ext cx="6439146" cy="46983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B0F0"/>
            </a:gs>
            <a:gs pos="100000">
              <a:srgbClr val="05578D"/>
            </a:gs>
          </a:gsLst>
          <a:lin ang="6119189" scaled="0"/>
        </a:gra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g396375317aa_0_4"/>
          <p:cNvGrpSpPr/>
          <p:nvPr/>
        </p:nvGrpSpPr>
        <p:grpSpPr>
          <a:xfrm>
            <a:off x="-133501" y="-58331"/>
            <a:ext cx="9446700" cy="5313907"/>
            <a:chOff x="-133501" y="-58331"/>
            <a:chExt cx="9446700" cy="5313907"/>
          </a:xfrm>
        </p:grpSpPr>
        <p:sp>
          <p:nvSpPr>
            <p:cNvPr id="157" name="Google Shape;157;g396375317aa_0_4"/>
            <p:cNvSpPr/>
            <p:nvPr/>
          </p:nvSpPr>
          <p:spPr>
            <a:xfrm>
              <a:off x="-133501" y="-58331"/>
              <a:ext cx="9446700" cy="5273700"/>
            </a:xfrm>
            <a:prstGeom prst="rect">
              <a:avLst/>
            </a:prstGeom>
            <a:solidFill>
              <a:srgbClr val="259F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g396375317aa_0_4"/>
            <p:cNvSpPr/>
            <p:nvPr/>
          </p:nvSpPr>
          <p:spPr>
            <a:xfrm>
              <a:off x="-133500" y="3904676"/>
              <a:ext cx="9379200" cy="1350900"/>
            </a:xfrm>
            <a:prstGeom prst="rect">
              <a:avLst/>
            </a:prstGeom>
            <a:solidFill>
              <a:srgbClr val="2622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59" name="Google Shape;159;g396375317aa_0_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653525" y="4111949"/>
              <a:ext cx="1264650" cy="93634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0" name="Google Shape;160;g396375317aa_0_4"/>
          <p:cNvGrpSpPr/>
          <p:nvPr/>
        </p:nvGrpSpPr>
        <p:grpSpPr>
          <a:xfrm>
            <a:off x="-177626" y="-83049"/>
            <a:ext cx="9538982" cy="714480"/>
            <a:chOff x="123812" y="-20828"/>
            <a:chExt cx="9277360" cy="664756"/>
          </a:xfrm>
        </p:grpSpPr>
        <p:pic>
          <p:nvPicPr>
            <p:cNvPr id="161" name="Google Shape;161;g396375317aa_0_4"/>
            <p:cNvPicPr preferRelativeResize="0"/>
            <p:nvPr/>
          </p:nvPicPr>
          <p:blipFill rotWithShape="1">
            <a:blip r:embed="rId4">
              <a:alphaModFix amt="98000"/>
            </a:blip>
            <a:srcRect b="0" l="47218" r="0" t="89676"/>
            <a:stretch/>
          </p:blipFill>
          <p:spPr>
            <a:xfrm rot="10800000">
              <a:off x="6002496" y="-20826"/>
              <a:ext cx="3398676" cy="6647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2" name="Google Shape;162;g396375317aa_0_4"/>
            <p:cNvPicPr preferRelativeResize="0"/>
            <p:nvPr/>
          </p:nvPicPr>
          <p:blipFill rotWithShape="1">
            <a:blip r:embed="rId4">
              <a:alphaModFix amt="98000"/>
            </a:blip>
            <a:srcRect b="0" l="7868" r="0" t="89676"/>
            <a:stretch/>
          </p:blipFill>
          <p:spPr>
            <a:xfrm flipH="1" rot="10800000">
              <a:off x="123812" y="-20828"/>
              <a:ext cx="5932351" cy="6647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3" name="Google Shape;163;g396375317aa_0_4"/>
          <p:cNvPicPr preferRelativeResize="0"/>
          <p:nvPr/>
        </p:nvPicPr>
        <p:blipFill rotWithShape="1">
          <a:blip r:embed="rId5">
            <a:alphaModFix/>
          </a:blip>
          <a:srcRect b="8797" l="0" r="0" t="-15555"/>
          <a:stretch/>
        </p:blipFill>
        <p:spPr>
          <a:xfrm>
            <a:off x="-177625" y="3424000"/>
            <a:ext cx="7639974" cy="183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396375317aa_0_4" title="1 (2).jpeg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63450" y="313625"/>
            <a:ext cx="8693276" cy="3638099"/>
          </a:xfrm>
          <a:prstGeom prst="rect">
            <a:avLst/>
          </a:prstGeom>
          <a:solidFill>
            <a:srgbClr val="259FDA"/>
          </a:solidFill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B0F0"/>
            </a:gs>
            <a:gs pos="100000">
              <a:srgbClr val="05578D"/>
            </a:gs>
          </a:gsLst>
          <a:lin ang="6119189" scaled="0"/>
        </a:gra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oogle Shape;169;g396375317aa_0_21"/>
          <p:cNvGrpSpPr/>
          <p:nvPr/>
        </p:nvGrpSpPr>
        <p:grpSpPr>
          <a:xfrm>
            <a:off x="-133501" y="-58331"/>
            <a:ext cx="9446701" cy="5313781"/>
            <a:chOff x="-133501" y="-58331"/>
            <a:chExt cx="9446701" cy="5313781"/>
          </a:xfrm>
        </p:grpSpPr>
        <p:sp>
          <p:nvSpPr>
            <p:cNvPr id="170" name="Google Shape;170;g396375317aa_0_21"/>
            <p:cNvSpPr/>
            <p:nvPr/>
          </p:nvSpPr>
          <p:spPr>
            <a:xfrm>
              <a:off x="-133501" y="-58331"/>
              <a:ext cx="9446700" cy="5273700"/>
            </a:xfrm>
            <a:prstGeom prst="rect">
              <a:avLst/>
            </a:prstGeom>
            <a:solidFill>
              <a:srgbClr val="259F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g396375317aa_0_21"/>
            <p:cNvSpPr/>
            <p:nvPr/>
          </p:nvSpPr>
          <p:spPr>
            <a:xfrm>
              <a:off x="-133500" y="3724550"/>
              <a:ext cx="9446700" cy="1530900"/>
            </a:xfrm>
            <a:prstGeom prst="rect">
              <a:avLst/>
            </a:prstGeom>
            <a:solidFill>
              <a:srgbClr val="2622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72" name="Google Shape;172;g396375317aa_0_2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33075" y="3923775"/>
              <a:ext cx="1410176" cy="104410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3" name="Google Shape;173;g396375317aa_0_21"/>
          <p:cNvGrpSpPr/>
          <p:nvPr/>
        </p:nvGrpSpPr>
        <p:grpSpPr>
          <a:xfrm>
            <a:off x="-177626" y="-83049"/>
            <a:ext cx="9538982" cy="714480"/>
            <a:chOff x="123812" y="-20828"/>
            <a:chExt cx="9277360" cy="664756"/>
          </a:xfrm>
        </p:grpSpPr>
        <p:pic>
          <p:nvPicPr>
            <p:cNvPr id="174" name="Google Shape;174;g396375317aa_0_21"/>
            <p:cNvPicPr preferRelativeResize="0"/>
            <p:nvPr/>
          </p:nvPicPr>
          <p:blipFill rotWithShape="1">
            <a:blip r:embed="rId4">
              <a:alphaModFix amt="98000"/>
            </a:blip>
            <a:srcRect b="0" l="47218" r="0" t="89676"/>
            <a:stretch/>
          </p:blipFill>
          <p:spPr>
            <a:xfrm rot="10800000">
              <a:off x="6002496" y="-20826"/>
              <a:ext cx="3398676" cy="6647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5" name="Google Shape;175;g396375317aa_0_21"/>
            <p:cNvPicPr preferRelativeResize="0"/>
            <p:nvPr/>
          </p:nvPicPr>
          <p:blipFill rotWithShape="1">
            <a:blip r:embed="rId4">
              <a:alphaModFix amt="98000"/>
            </a:blip>
            <a:srcRect b="0" l="7868" r="0" t="89676"/>
            <a:stretch/>
          </p:blipFill>
          <p:spPr>
            <a:xfrm flipH="1" rot="10800000">
              <a:off x="123812" y="-20828"/>
              <a:ext cx="5932351" cy="6647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76" name="Google Shape;176;g396375317aa_0_21"/>
          <p:cNvPicPr preferRelativeResize="0"/>
          <p:nvPr/>
        </p:nvPicPr>
        <p:blipFill rotWithShape="1">
          <a:blip r:embed="rId5">
            <a:alphaModFix/>
          </a:blip>
          <a:srcRect b="8797" l="0" r="0" t="-15555"/>
          <a:stretch/>
        </p:blipFill>
        <p:spPr>
          <a:xfrm>
            <a:off x="-177625" y="3424000"/>
            <a:ext cx="7639974" cy="183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g396375317aa_0_21" title="4 (3).jpeg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1975" y="326150"/>
            <a:ext cx="8279776" cy="339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