
<file path=[Content_Types].xml><?xml version="1.0" encoding="utf-8"?>
<Types xmlns="http://schemas.openxmlformats.org/package/2006/content-types">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16" roundtripDataSignature="AMtx7mjBRbPp62gYe4QdNKMQWTaSsrNmL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6"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1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1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1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1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0"/>
          <p:cNvSpPr/>
          <p:nvPr>
            <p:ph idx="2" type="pic"/>
          </p:nvPr>
        </p:nvSpPr>
        <p:spPr>
          <a:xfrm>
            <a:off x="5183188" y="987425"/>
            <a:ext cx="6172200" cy="4873625"/>
          </a:xfrm>
          <a:prstGeom prst="rect">
            <a:avLst/>
          </a:prstGeom>
          <a:noFill/>
          <a:ln>
            <a:noFill/>
          </a:ln>
        </p:spPr>
      </p:sp>
      <p:sp>
        <p:nvSpPr>
          <p:cNvPr id="64" name="Google Shape;64;p2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9pPr>
          </a:lstStyle>
          <a:p/>
        </p:txBody>
      </p:sp>
      <p:sp>
        <p:nvSpPr>
          <p:cNvPr id="9" name="Google Shape;9;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900" u="none" cap="none" strike="noStrike">
                <a:solidFill>
                  <a:schemeClr val="dk1"/>
                </a:solidFill>
                <a:latin typeface="Calibri"/>
                <a:ea typeface="Calibri"/>
                <a:cs typeface="Calibri"/>
                <a:sym typeface="Calibri"/>
              </a:defRPr>
            </a:lvl9pPr>
          </a:lstStyle>
          <a:p/>
        </p:txBody>
      </p:sp>
      <p:sp>
        <p:nvSpPr>
          <p:cNvPr id="10" name="Google Shape;10;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p1"/>
          <p:cNvSpPr/>
          <p:nvPr/>
        </p:nvSpPr>
        <p:spPr>
          <a:xfrm>
            <a:off x="3614285" y="6022795"/>
            <a:ext cx="5929107" cy="523220"/>
          </a:xfrm>
          <a:prstGeom prst="rect">
            <a:avLst/>
          </a:prstGeom>
          <a:noFill/>
          <a:ln>
            <a:noFill/>
          </a:ln>
        </p:spPr>
        <p:txBody>
          <a:bodyPr anchorCtr="0" anchor="t" bIns="45700" lIns="91425" spcFirstLastPara="1" rIns="91425" wrap="square" tIns="45700">
            <a:spAutoFit/>
          </a:bodyPr>
          <a:lstStyle/>
          <a:p>
            <a:pPr indent="0" lvl="0" marL="45719" marR="0" rtl="0" algn="ctr">
              <a:spcBef>
                <a:spcPts val="0"/>
              </a:spcBef>
              <a:spcAft>
                <a:spcPts val="0"/>
              </a:spcAft>
              <a:buNone/>
            </a:pPr>
            <a:r>
              <a:rPr b="1" i="0" lang="en-US" sz="2800" u="none" cap="none" strike="noStrike">
                <a:solidFill>
                  <a:srgbClr val="000000"/>
                </a:solidFill>
                <a:latin typeface="Calibri"/>
                <a:ea typeface="Calibri"/>
                <a:cs typeface="Calibri"/>
                <a:sym typeface="Calibri"/>
              </a:rPr>
              <a:t>19 March 2026</a:t>
            </a:r>
            <a:endParaRPr/>
          </a:p>
        </p:txBody>
      </p:sp>
      <p:sp>
        <p:nvSpPr>
          <p:cNvPr id="85" name="Google Shape;85;p1"/>
          <p:cNvSpPr txBox="1"/>
          <p:nvPr>
            <p:ph idx="1" type="body"/>
          </p:nvPr>
        </p:nvSpPr>
        <p:spPr>
          <a:xfrm>
            <a:off x="3312914" y="4211374"/>
            <a:ext cx="6608852" cy="865123"/>
          </a:xfrm>
          <a:prstGeom prst="rect">
            <a:avLst/>
          </a:prstGeom>
          <a:noFill/>
          <a:ln>
            <a:noFill/>
          </a:ln>
        </p:spPr>
        <p:txBody>
          <a:bodyPr anchorCtr="0" anchor="t" bIns="45700" lIns="91425" spcFirstLastPara="1" rIns="91425" wrap="square" tIns="45700">
            <a:normAutofit/>
          </a:bodyPr>
          <a:lstStyle/>
          <a:p>
            <a:pPr indent="0" lvl="0" marL="45719" rtl="0" algn="l">
              <a:lnSpc>
                <a:spcPct val="90000"/>
              </a:lnSpc>
              <a:spcBef>
                <a:spcPts val="0"/>
              </a:spcBef>
              <a:spcAft>
                <a:spcPts val="0"/>
              </a:spcAft>
              <a:buClr>
                <a:srgbClr val="0070C0"/>
              </a:buClr>
              <a:buSzPts val="2200"/>
              <a:buNone/>
            </a:pPr>
            <a:r>
              <a:rPr b="1" lang="en-US" sz="2200">
                <a:solidFill>
                  <a:srgbClr val="0070C0"/>
                </a:solidFill>
                <a:latin typeface="Arial"/>
                <a:ea typeface="Arial"/>
                <a:cs typeface="Arial"/>
                <a:sym typeface="Arial"/>
              </a:rPr>
              <a:t>Presented by: Mr. Le Van Son </a:t>
            </a:r>
            <a:endParaRPr/>
          </a:p>
          <a:p>
            <a:pPr indent="0" lvl="0" marL="45719" rtl="0" algn="l">
              <a:lnSpc>
                <a:spcPct val="90000"/>
              </a:lnSpc>
              <a:spcBef>
                <a:spcPts val="1000"/>
              </a:spcBef>
              <a:spcAft>
                <a:spcPts val="0"/>
              </a:spcAft>
              <a:buClr>
                <a:srgbClr val="0070C0"/>
              </a:buClr>
              <a:buSzPts val="2200"/>
              <a:buNone/>
            </a:pPr>
            <a:r>
              <a:rPr b="1" lang="en-US" sz="2200">
                <a:solidFill>
                  <a:srgbClr val="0070C0"/>
                </a:solidFill>
                <a:latin typeface="Arial"/>
                <a:ea typeface="Arial"/>
                <a:cs typeface="Arial"/>
                <a:sym typeface="Arial"/>
              </a:rPr>
              <a:t>Country Coordinator  - Home-Net Viet Nam</a:t>
            </a:r>
            <a:endParaRPr/>
          </a:p>
          <a:p>
            <a:pPr indent="0" lvl="0" marL="45719" rtl="0" algn="l">
              <a:lnSpc>
                <a:spcPct val="90000"/>
              </a:lnSpc>
              <a:spcBef>
                <a:spcPts val="1000"/>
              </a:spcBef>
              <a:spcAft>
                <a:spcPts val="0"/>
              </a:spcAft>
              <a:buClr>
                <a:schemeClr val="dk1"/>
              </a:buClr>
              <a:buSzPts val="2800"/>
              <a:buNone/>
            </a:pPr>
            <a:r>
              <a:t/>
            </a:r>
            <a:endParaRPr b="1">
              <a:solidFill>
                <a:srgbClr val="0070C0"/>
              </a:solidFill>
              <a:latin typeface="Arial"/>
              <a:ea typeface="Arial"/>
              <a:cs typeface="Arial"/>
              <a:sym typeface="Arial"/>
            </a:endParaRPr>
          </a:p>
        </p:txBody>
      </p:sp>
      <p:sp>
        <p:nvSpPr>
          <p:cNvPr id="86" name="Google Shape;86;p1"/>
          <p:cNvSpPr/>
          <p:nvPr/>
        </p:nvSpPr>
        <p:spPr>
          <a:xfrm>
            <a:off x="1471447" y="2026937"/>
            <a:ext cx="9354209" cy="954107"/>
          </a:xfrm>
          <a:prstGeom prst="rect">
            <a:avLst/>
          </a:prstGeom>
          <a:noFill/>
          <a:ln>
            <a:noFill/>
          </a:ln>
        </p:spPr>
        <p:txBody>
          <a:bodyPr anchorCtr="0" anchor="t" bIns="45700" lIns="91425" spcFirstLastPara="1" rIns="91425" wrap="square" tIns="45700">
            <a:spAutoFit/>
          </a:bodyPr>
          <a:lstStyle/>
          <a:p>
            <a:pPr indent="0" lvl="0" marL="45719" marR="0" rtl="0" algn="ctr">
              <a:spcBef>
                <a:spcPts val="0"/>
              </a:spcBef>
              <a:spcAft>
                <a:spcPts val="0"/>
              </a:spcAft>
              <a:buNone/>
            </a:pPr>
            <a:r>
              <a:rPr b="1" i="0" lang="en-US" sz="2800" u="none" cap="none" strike="noStrike">
                <a:solidFill>
                  <a:srgbClr val="0070C0"/>
                </a:solidFill>
                <a:latin typeface="Arial"/>
                <a:ea typeface="Arial"/>
                <a:cs typeface="Arial"/>
                <a:sym typeface="Arial"/>
              </a:rPr>
              <a:t>CAPACITY BUILDING STRATEGY FOR HOME-BASED WORKERS IN VIET NAM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10"/>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2"/>
          <p:cNvSpPr txBox="1"/>
          <p:nvPr>
            <p:ph type="title"/>
          </p:nvPr>
        </p:nvSpPr>
        <p:spPr>
          <a:xfrm>
            <a:off x="243549" y="388138"/>
            <a:ext cx="8046592" cy="76085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201"/>
              <a:buFont typeface="Arial"/>
              <a:buNone/>
            </a:pPr>
            <a:r>
              <a:rPr lang="en-US" sz="2201">
                <a:latin typeface="Arial"/>
                <a:ea typeface="Arial"/>
                <a:cs typeface="Arial"/>
                <a:sym typeface="Arial"/>
              </a:rPr>
              <a:t>Who are Home-based Workers in Viet Nam?</a:t>
            </a:r>
            <a:endParaRPr/>
          </a:p>
        </p:txBody>
      </p:sp>
      <p:sp>
        <p:nvSpPr>
          <p:cNvPr id="92" name="Google Shape;92;p2"/>
          <p:cNvSpPr txBox="1"/>
          <p:nvPr>
            <p:ph idx="1" type="body"/>
          </p:nvPr>
        </p:nvSpPr>
        <p:spPr>
          <a:xfrm>
            <a:off x="5364163" y="1553673"/>
            <a:ext cx="6533547" cy="314445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200"/>
              <a:buFont typeface="Arial"/>
              <a:buChar char="•"/>
            </a:pPr>
            <a:r>
              <a:rPr b="0" lang="en-US" sz="2200"/>
              <a:t>Not yet recognized by current labor law 2019</a:t>
            </a:r>
            <a:endParaRPr/>
          </a:p>
          <a:p>
            <a:pPr indent="-228600" lvl="0" marL="228600" rtl="0" algn="l">
              <a:lnSpc>
                <a:spcPct val="90000"/>
              </a:lnSpc>
              <a:spcBef>
                <a:spcPts val="1000"/>
              </a:spcBef>
              <a:spcAft>
                <a:spcPts val="0"/>
              </a:spcAft>
              <a:buClr>
                <a:schemeClr val="dk1"/>
              </a:buClr>
              <a:buSzPts val="2200"/>
              <a:buFont typeface="Arial"/>
              <a:buChar char="•"/>
            </a:pPr>
            <a:r>
              <a:rPr b="0" lang="en-US" sz="2200"/>
              <a:t>Work from home or nearby (rooted by caregiving roles and unpaid work) </a:t>
            </a:r>
            <a:endParaRPr b="0" sz="2200"/>
          </a:p>
          <a:p>
            <a:pPr indent="-228600" lvl="0" marL="228600" rtl="0" algn="l">
              <a:lnSpc>
                <a:spcPct val="90000"/>
              </a:lnSpc>
              <a:spcBef>
                <a:spcPts val="1000"/>
              </a:spcBef>
              <a:spcAft>
                <a:spcPts val="0"/>
              </a:spcAft>
              <a:buClr>
                <a:schemeClr val="dk1"/>
              </a:buClr>
              <a:buSzPts val="2200"/>
              <a:buFont typeface="Arial"/>
              <a:buChar char="•"/>
            </a:pPr>
            <a:r>
              <a:rPr b="0" lang="en-US" sz="2200"/>
              <a:t>Majority working in the informal sector and low income</a:t>
            </a:r>
            <a:endParaRPr/>
          </a:p>
          <a:p>
            <a:pPr indent="-228600" lvl="0" marL="228600" rtl="0" algn="l">
              <a:lnSpc>
                <a:spcPct val="90000"/>
              </a:lnSpc>
              <a:spcBef>
                <a:spcPts val="1000"/>
              </a:spcBef>
              <a:spcAft>
                <a:spcPts val="0"/>
              </a:spcAft>
              <a:buClr>
                <a:schemeClr val="dk1"/>
              </a:buClr>
              <a:buSzPts val="2200"/>
              <a:buFont typeface="Arial"/>
              <a:buChar char="•"/>
            </a:pPr>
            <a:r>
              <a:rPr b="0" lang="en-US" sz="2200"/>
              <a:t>Often women, migrants, near-poor people, or ethnic minorities</a:t>
            </a:r>
            <a:endParaRPr/>
          </a:p>
          <a:p>
            <a:pPr indent="-228600" lvl="0" marL="228600" rtl="0" algn="l">
              <a:lnSpc>
                <a:spcPct val="90000"/>
              </a:lnSpc>
              <a:spcBef>
                <a:spcPts val="1000"/>
              </a:spcBef>
              <a:spcAft>
                <a:spcPts val="0"/>
              </a:spcAft>
              <a:buClr>
                <a:schemeClr val="dk1"/>
              </a:buClr>
              <a:buSzPts val="2200"/>
              <a:buFont typeface="Arial"/>
              <a:buChar char="•"/>
            </a:pPr>
            <a:r>
              <a:rPr b="0" lang="en-US" sz="2200"/>
              <a:t>Limited social protection access (e.g health and social insurance, maternity care)</a:t>
            </a:r>
            <a:endParaRPr b="0" sz="2200"/>
          </a:p>
        </p:txBody>
      </p:sp>
      <p:pic>
        <p:nvPicPr>
          <p:cNvPr id="93" name="Google Shape;93;p2"/>
          <p:cNvPicPr preferRelativeResize="0"/>
          <p:nvPr/>
        </p:nvPicPr>
        <p:blipFill rotWithShape="1">
          <a:blip r:embed="rId3">
            <a:alphaModFix/>
          </a:blip>
          <a:srcRect b="0" l="0" r="0" t="0"/>
          <a:stretch/>
        </p:blipFill>
        <p:spPr>
          <a:xfrm>
            <a:off x="337243" y="1553673"/>
            <a:ext cx="4450761" cy="2962103"/>
          </a:xfrm>
          <a:prstGeom prst="rect">
            <a:avLst/>
          </a:prstGeom>
          <a:noFill/>
          <a:ln>
            <a:noFill/>
          </a:ln>
        </p:spPr>
      </p:pic>
      <p:sp>
        <p:nvSpPr>
          <p:cNvPr id="94" name="Google Shape;94;p2"/>
          <p:cNvSpPr/>
          <p:nvPr/>
        </p:nvSpPr>
        <p:spPr>
          <a:xfrm>
            <a:off x="1596543" y="5465054"/>
            <a:ext cx="9218602"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800" u="none" cap="none" strike="noStrike">
                <a:solidFill>
                  <a:srgbClr val="002060"/>
                </a:solidFill>
                <a:latin typeface="Calibri"/>
                <a:ea typeface="Calibri"/>
                <a:cs typeface="Calibri"/>
                <a:sym typeface="Calibri"/>
              </a:rPr>
              <a:t>👉 </a:t>
            </a:r>
            <a:r>
              <a:rPr b="1" i="0" lang="en-US" sz="2800" u="none" cap="none" strike="noStrike">
                <a:solidFill>
                  <a:srgbClr val="002060"/>
                </a:solidFill>
                <a:latin typeface="Calibri"/>
                <a:ea typeface="Calibri"/>
                <a:cs typeface="Calibri"/>
                <a:sym typeface="Calibri"/>
              </a:rPr>
              <a:t>Home-based workers are essential but often invisible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3"/>
          <p:cNvSpPr txBox="1"/>
          <p:nvPr>
            <p:ph type="title"/>
          </p:nvPr>
        </p:nvSpPr>
        <p:spPr>
          <a:xfrm>
            <a:off x="420823" y="663272"/>
            <a:ext cx="10762183" cy="5486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201"/>
              <a:buFont typeface="Arial"/>
              <a:buNone/>
            </a:pPr>
            <a:r>
              <a:rPr lang="en-US" sz="2201">
                <a:latin typeface="Arial"/>
                <a:ea typeface="Arial"/>
                <a:cs typeface="Arial"/>
                <a:sym typeface="Arial"/>
              </a:rPr>
              <a:t>KEY CHALLENGES FACING BY HOME-BASED WORKER IN VIET NAM</a:t>
            </a:r>
            <a:endParaRPr sz="2201">
              <a:latin typeface="Arial"/>
              <a:ea typeface="Arial"/>
              <a:cs typeface="Arial"/>
              <a:sym typeface="Arial"/>
            </a:endParaRPr>
          </a:p>
        </p:txBody>
      </p:sp>
      <p:sp>
        <p:nvSpPr>
          <p:cNvPr id="100" name="Google Shape;100;p3"/>
          <p:cNvSpPr txBox="1"/>
          <p:nvPr>
            <p:ph idx="1" type="body"/>
          </p:nvPr>
        </p:nvSpPr>
        <p:spPr>
          <a:xfrm>
            <a:off x="420823" y="1686735"/>
            <a:ext cx="6999480" cy="3294639"/>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Font typeface="Noto Sans Symbols"/>
              <a:buChar char="❖"/>
            </a:pPr>
            <a:r>
              <a:rPr b="0" lang="en-US" sz="2400"/>
              <a:t>Lack of legal recognition</a:t>
            </a:r>
            <a:endParaRPr/>
          </a:p>
          <a:p>
            <a:pPr indent="-228600" lvl="0" marL="228600" rtl="0" algn="l">
              <a:lnSpc>
                <a:spcPct val="90000"/>
              </a:lnSpc>
              <a:spcBef>
                <a:spcPts val="1000"/>
              </a:spcBef>
              <a:spcAft>
                <a:spcPts val="0"/>
              </a:spcAft>
              <a:buClr>
                <a:schemeClr val="dk1"/>
              </a:buClr>
              <a:buSzPts val="2400"/>
              <a:buFont typeface="Noto Sans Symbols"/>
              <a:buChar char="❖"/>
            </a:pPr>
            <a:r>
              <a:rPr b="0" lang="en-US" sz="2400"/>
              <a:t>Limited access to: Markets, finance, training</a:t>
            </a:r>
            <a:endParaRPr/>
          </a:p>
          <a:p>
            <a:pPr indent="-228600" lvl="0" marL="228600" rtl="0" algn="l">
              <a:lnSpc>
                <a:spcPct val="90000"/>
              </a:lnSpc>
              <a:spcBef>
                <a:spcPts val="1000"/>
              </a:spcBef>
              <a:spcAft>
                <a:spcPts val="0"/>
              </a:spcAft>
              <a:buClr>
                <a:schemeClr val="dk1"/>
              </a:buClr>
              <a:buSzPts val="2400"/>
              <a:buFont typeface="Noto Sans Symbols"/>
              <a:buChar char="❖"/>
            </a:pPr>
            <a:r>
              <a:rPr b="0" lang="en-US" sz="2400"/>
              <a:t>Low and unstable income</a:t>
            </a:r>
            <a:endParaRPr/>
          </a:p>
          <a:p>
            <a:pPr indent="-228600" lvl="0" marL="228600" rtl="0" algn="l">
              <a:lnSpc>
                <a:spcPct val="90000"/>
              </a:lnSpc>
              <a:spcBef>
                <a:spcPts val="1000"/>
              </a:spcBef>
              <a:spcAft>
                <a:spcPts val="0"/>
              </a:spcAft>
              <a:buClr>
                <a:schemeClr val="dk1"/>
              </a:buClr>
              <a:buSzPts val="2400"/>
              <a:buFont typeface="Noto Sans Symbols"/>
              <a:buChar char="❖"/>
            </a:pPr>
            <a:r>
              <a:rPr b="0" lang="en-US" sz="2400"/>
              <a:t>Gender inequality (majority are women)</a:t>
            </a:r>
            <a:endParaRPr/>
          </a:p>
          <a:p>
            <a:pPr indent="-228600" lvl="0" marL="228600" rtl="0" algn="l">
              <a:lnSpc>
                <a:spcPct val="90000"/>
              </a:lnSpc>
              <a:spcBef>
                <a:spcPts val="1000"/>
              </a:spcBef>
              <a:spcAft>
                <a:spcPts val="0"/>
              </a:spcAft>
              <a:buClr>
                <a:schemeClr val="dk1"/>
              </a:buClr>
              <a:buSzPts val="2400"/>
              <a:buFont typeface="Noto Sans Symbols"/>
              <a:buChar char="❖"/>
            </a:pPr>
            <a:r>
              <a:rPr b="0" lang="en-US" sz="2400"/>
              <a:t>Climate vulnerability</a:t>
            </a:r>
            <a:endParaRPr/>
          </a:p>
        </p:txBody>
      </p:sp>
      <p:sp>
        <p:nvSpPr>
          <p:cNvPr id="101" name="Google Shape;101;p3"/>
          <p:cNvSpPr/>
          <p:nvPr/>
        </p:nvSpPr>
        <p:spPr>
          <a:xfrm>
            <a:off x="588579" y="5538126"/>
            <a:ext cx="1219199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002060"/>
                </a:solidFill>
                <a:latin typeface="Calibri"/>
                <a:ea typeface="Calibri"/>
                <a:cs typeface="Calibri"/>
                <a:sym typeface="Calibri"/>
              </a:rPr>
              <a:t>👉 </a:t>
            </a:r>
            <a:r>
              <a:rPr b="1" i="1" lang="en-US" sz="2200">
                <a:solidFill>
                  <a:srgbClr val="002060"/>
                </a:solidFill>
                <a:latin typeface="Calibri"/>
                <a:ea typeface="Calibri"/>
                <a:cs typeface="Calibri"/>
                <a:sym typeface="Calibri"/>
              </a:rPr>
              <a:t>Challenges reduce resilience and opportunities</a:t>
            </a:r>
            <a:endParaRPr/>
          </a:p>
        </p:txBody>
      </p:sp>
      <p:pic>
        <p:nvPicPr>
          <p:cNvPr id="102" name="Google Shape;102;p3"/>
          <p:cNvPicPr preferRelativeResize="0"/>
          <p:nvPr/>
        </p:nvPicPr>
        <p:blipFill rotWithShape="1">
          <a:blip r:embed="rId3">
            <a:alphaModFix/>
          </a:blip>
          <a:srcRect b="0" l="0" r="0" t="0"/>
          <a:stretch/>
        </p:blipFill>
        <p:spPr>
          <a:xfrm>
            <a:off x="6900160" y="1633683"/>
            <a:ext cx="4619177" cy="3060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4"/>
          <p:cNvSpPr txBox="1"/>
          <p:nvPr>
            <p:ph type="title"/>
          </p:nvPr>
        </p:nvSpPr>
        <p:spPr>
          <a:xfrm>
            <a:off x="323904" y="664808"/>
            <a:ext cx="7730814" cy="5486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201"/>
              <a:buFont typeface="Arial"/>
              <a:buNone/>
            </a:pPr>
            <a:r>
              <a:rPr lang="en-US" sz="2201">
                <a:latin typeface="Arial"/>
                <a:ea typeface="Arial"/>
                <a:cs typeface="Arial"/>
                <a:sym typeface="Arial"/>
              </a:rPr>
              <a:t>WHY CAPACITY BUILDING IS MATTER</a:t>
            </a:r>
            <a:endParaRPr sz="2201">
              <a:latin typeface="Arial"/>
              <a:ea typeface="Arial"/>
              <a:cs typeface="Arial"/>
              <a:sym typeface="Arial"/>
            </a:endParaRPr>
          </a:p>
        </p:txBody>
      </p:sp>
      <p:sp>
        <p:nvSpPr>
          <p:cNvPr id="108" name="Google Shape;108;p4"/>
          <p:cNvSpPr txBox="1"/>
          <p:nvPr>
            <p:ph idx="1" type="body"/>
          </p:nvPr>
        </p:nvSpPr>
        <p:spPr>
          <a:xfrm>
            <a:off x="323904" y="2315184"/>
            <a:ext cx="6234551" cy="2101442"/>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2400"/>
              <a:buFont typeface="Arial"/>
              <a:buChar char="•"/>
            </a:pPr>
            <a:r>
              <a:rPr b="0" lang="en-US" sz="2400"/>
              <a:t>Improves skills and productivity</a:t>
            </a:r>
            <a:endParaRPr/>
          </a:p>
          <a:p>
            <a:pPr indent="-228600" lvl="0" marL="228600" rtl="0" algn="l">
              <a:lnSpc>
                <a:spcPct val="100000"/>
              </a:lnSpc>
              <a:spcBef>
                <a:spcPts val="0"/>
              </a:spcBef>
              <a:spcAft>
                <a:spcPts val="0"/>
              </a:spcAft>
              <a:buClr>
                <a:schemeClr val="dk1"/>
              </a:buClr>
              <a:buSzPts val="2400"/>
              <a:buFont typeface="Arial"/>
              <a:buChar char="•"/>
            </a:pPr>
            <a:r>
              <a:rPr b="0" lang="en-US" sz="2400"/>
              <a:t>Builds confidence and voice in public space and social protection at least</a:t>
            </a:r>
            <a:endParaRPr/>
          </a:p>
          <a:p>
            <a:pPr indent="-228600" lvl="0" marL="228600" rtl="0" algn="l">
              <a:lnSpc>
                <a:spcPct val="100000"/>
              </a:lnSpc>
              <a:spcBef>
                <a:spcPts val="0"/>
              </a:spcBef>
              <a:spcAft>
                <a:spcPts val="0"/>
              </a:spcAft>
              <a:buClr>
                <a:schemeClr val="dk1"/>
              </a:buClr>
              <a:buSzPts val="2400"/>
              <a:buFont typeface="Arial"/>
              <a:buChar char="•"/>
            </a:pPr>
            <a:r>
              <a:rPr b="0" lang="en-US" sz="2400"/>
              <a:t>Enhances access to economic opportunities</a:t>
            </a:r>
            <a:endParaRPr/>
          </a:p>
          <a:p>
            <a:pPr indent="-228600" lvl="0" marL="228600" rtl="0" algn="l">
              <a:lnSpc>
                <a:spcPct val="100000"/>
              </a:lnSpc>
              <a:spcBef>
                <a:spcPts val="0"/>
              </a:spcBef>
              <a:spcAft>
                <a:spcPts val="0"/>
              </a:spcAft>
              <a:buClr>
                <a:schemeClr val="dk1"/>
              </a:buClr>
              <a:buSzPts val="2400"/>
              <a:buFont typeface="Arial"/>
              <a:buChar char="•"/>
            </a:pPr>
            <a:r>
              <a:rPr b="0" lang="en-US" sz="2400"/>
              <a:t>Strengthens resilience to climate risks</a:t>
            </a:r>
            <a:endParaRPr/>
          </a:p>
        </p:txBody>
      </p:sp>
      <p:sp>
        <p:nvSpPr>
          <p:cNvPr id="109" name="Google Shape;109;p4"/>
          <p:cNvSpPr/>
          <p:nvPr/>
        </p:nvSpPr>
        <p:spPr>
          <a:xfrm>
            <a:off x="588579" y="5538126"/>
            <a:ext cx="1117249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002060"/>
                </a:solidFill>
                <a:latin typeface="Calibri"/>
                <a:ea typeface="Calibri"/>
                <a:cs typeface="Calibri"/>
                <a:sym typeface="Calibri"/>
              </a:rPr>
              <a:t>👉 </a:t>
            </a:r>
            <a:r>
              <a:rPr b="1" i="1" lang="en-US" sz="2400">
                <a:solidFill>
                  <a:srgbClr val="002060"/>
                </a:solidFill>
                <a:latin typeface="Calibri"/>
                <a:ea typeface="Calibri"/>
                <a:cs typeface="Calibri"/>
                <a:sym typeface="Calibri"/>
              </a:rPr>
              <a:t>Informed and skilled HBWs can better protect their rights and improve livelihoods</a:t>
            </a:r>
            <a:endParaRPr b="1" sz="2400">
              <a:solidFill>
                <a:srgbClr val="002060"/>
              </a:solidFill>
              <a:latin typeface="Calibri"/>
              <a:ea typeface="Calibri"/>
              <a:cs typeface="Calibri"/>
              <a:sym typeface="Calibri"/>
            </a:endParaRPr>
          </a:p>
        </p:txBody>
      </p:sp>
      <p:pic>
        <p:nvPicPr>
          <p:cNvPr id="110" name="Google Shape;110;p4"/>
          <p:cNvPicPr preferRelativeResize="0"/>
          <p:nvPr/>
        </p:nvPicPr>
        <p:blipFill rotWithShape="1">
          <a:blip r:embed="rId3">
            <a:alphaModFix/>
          </a:blip>
          <a:srcRect b="0" l="0" r="0" t="0"/>
          <a:stretch/>
        </p:blipFill>
        <p:spPr>
          <a:xfrm>
            <a:off x="6733002" y="1745651"/>
            <a:ext cx="4876800" cy="326027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5"/>
          <p:cNvSpPr txBox="1"/>
          <p:nvPr>
            <p:ph type="title"/>
          </p:nvPr>
        </p:nvSpPr>
        <p:spPr>
          <a:xfrm>
            <a:off x="285620" y="491885"/>
            <a:ext cx="11191677" cy="77986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b="1" lang="en-US" sz="2800"/>
              <a:t>Key area of work: Research &amp; Mapping HBWs in Vietnam</a:t>
            </a:r>
            <a:endParaRPr b="1" sz="2800">
              <a:latin typeface="Arial"/>
              <a:ea typeface="Arial"/>
              <a:cs typeface="Arial"/>
              <a:sym typeface="Arial"/>
            </a:endParaRPr>
          </a:p>
        </p:txBody>
      </p:sp>
      <p:sp>
        <p:nvSpPr>
          <p:cNvPr id="116" name="Google Shape;116;p5"/>
          <p:cNvSpPr txBox="1"/>
          <p:nvPr>
            <p:ph idx="1" type="body"/>
          </p:nvPr>
        </p:nvSpPr>
        <p:spPr>
          <a:xfrm>
            <a:off x="5194973" y="2110277"/>
            <a:ext cx="6723757" cy="2724482"/>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002060"/>
              </a:buClr>
              <a:buSzPts val="2400"/>
              <a:buFont typeface="Arial"/>
              <a:buChar char="•"/>
            </a:pPr>
            <a:r>
              <a:rPr b="0" lang="en-US" sz="2400">
                <a:solidFill>
                  <a:srgbClr val="002060"/>
                </a:solidFill>
              </a:rPr>
              <a:t>Collect data on: sectors, income, working conditions</a:t>
            </a:r>
            <a:endParaRPr/>
          </a:p>
          <a:p>
            <a:pPr indent="-342900" lvl="0" marL="342900" rtl="0" algn="l">
              <a:lnSpc>
                <a:spcPct val="90000"/>
              </a:lnSpc>
              <a:spcBef>
                <a:spcPts val="0"/>
              </a:spcBef>
              <a:spcAft>
                <a:spcPts val="0"/>
              </a:spcAft>
              <a:buClr>
                <a:srgbClr val="002060"/>
              </a:buClr>
              <a:buSzPts val="2400"/>
              <a:buFont typeface="Arial"/>
              <a:buChar char="•"/>
            </a:pPr>
            <a:r>
              <a:rPr b="0" lang="en-US" sz="2400">
                <a:solidFill>
                  <a:srgbClr val="002060"/>
                </a:solidFill>
              </a:rPr>
              <a:t>Explore gender dimensions and vulnerabilities </a:t>
            </a:r>
            <a:endParaRPr/>
          </a:p>
          <a:p>
            <a:pPr indent="-342900" lvl="0" marL="342900" rtl="0" algn="l">
              <a:lnSpc>
                <a:spcPct val="90000"/>
              </a:lnSpc>
              <a:spcBef>
                <a:spcPts val="0"/>
              </a:spcBef>
              <a:spcAft>
                <a:spcPts val="0"/>
              </a:spcAft>
              <a:buClr>
                <a:srgbClr val="002060"/>
              </a:buClr>
              <a:buSzPts val="2400"/>
              <a:buFont typeface="Arial"/>
              <a:buChar char="•"/>
            </a:pPr>
            <a:r>
              <a:rPr b="0" lang="en-US" sz="2400">
                <a:solidFill>
                  <a:srgbClr val="002060"/>
                </a:solidFill>
              </a:rPr>
              <a:t>Understand working condition and capacity needs</a:t>
            </a:r>
            <a:endParaRPr/>
          </a:p>
          <a:p>
            <a:pPr indent="-342900" lvl="0" marL="342900" rtl="0" algn="l">
              <a:lnSpc>
                <a:spcPct val="90000"/>
              </a:lnSpc>
              <a:spcBef>
                <a:spcPts val="0"/>
              </a:spcBef>
              <a:spcAft>
                <a:spcPts val="0"/>
              </a:spcAft>
              <a:buClr>
                <a:srgbClr val="002060"/>
              </a:buClr>
              <a:buSzPts val="2400"/>
              <a:buFont typeface="Arial"/>
              <a:buChar char="•"/>
            </a:pPr>
            <a:r>
              <a:rPr b="0" lang="en-US" sz="2400">
                <a:solidFill>
                  <a:srgbClr val="002060"/>
                </a:solidFill>
              </a:rPr>
              <a:t>Identify key challenges and gaps in recognition</a:t>
            </a:r>
            <a:endParaRPr/>
          </a:p>
          <a:p>
            <a:pPr indent="-342900" lvl="0" marL="342900" rtl="0" algn="l">
              <a:lnSpc>
                <a:spcPct val="90000"/>
              </a:lnSpc>
              <a:spcBef>
                <a:spcPts val="0"/>
              </a:spcBef>
              <a:spcAft>
                <a:spcPts val="0"/>
              </a:spcAft>
              <a:buClr>
                <a:srgbClr val="002060"/>
              </a:buClr>
              <a:buSzPts val="2400"/>
              <a:buFont typeface="Arial"/>
              <a:buChar char="•"/>
            </a:pPr>
            <a:r>
              <a:rPr b="0" lang="en-US" sz="2400">
                <a:solidFill>
                  <a:srgbClr val="002060"/>
                </a:solidFill>
              </a:rPr>
              <a:t>Review international experience in supporting and organizing  HBWs. </a:t>
            </a:r>
            <a:endParaRPr b="0" sz="2400">
              <a:solidFill>
                <a:srgbClr val="002060"/>
              </a:solidFill>
            </a:endParaRPr>
          </a:p>
        </p:txBody>
      </p:sp>
      <p:pic>
        <p:nvPicPr>
          <p:cNvPr id="117" name="Google Shape;117;p5"/>
          <p:cNvPicPr preferRelativeResize="0"/>
          <p:nvPr/>
        </p:nvPicPr>
        <p:blipFill rotWithShape="1">
          <a:blip r:embed="rId3">
            <a:alphaModFix/>
          </a:blip>
          <a:srcRect b="0" l="0" r="0" t="0"/>
          <a:stretch/>
        </p:blipFill>
        <p:spPr>
          <a:xfrm>
            <a:off x="384379" y="1881444"/>
            <a:ext cx="4590772" cy="2869232"/>
          </a:xfrm>
          <a:prstGeom prst="rect">
            <a:avLst/>
          </a:prstGeom>
          <a:noFill/>
          <a:ln>
            <a:noFill/>
          </a:ln>
        </p:spPr>
      </p:pic>
      <p:sp>
        <p:nvSpPr>
          <p:cNvPr id="118" name="Google Shape;118;p5"/>
          <p:cNvSpPr/>
          <p:nvPr/>
        </p:nvSpPr>
        <p:spPr>
          <a:xfrm>
            <a:off x="756746" y="5564455"/>
            <a:ext cx="10972799"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2060"/>
                </a:solidFill>
                <a:latin typeface="Calibri"/>
                <a:ea typeface="Calibri"/>
                <a:cs typeface="Calibri"/>
                <a:sym typeface="Calibri"/>
              </a:rPr>
              <a:t>👉 </a:t>
            </a:r>
            <a:r>
              <a:rPr b="1" i="1" lang="en-US" sz="2600">
                <a:solidFill>
                  <a:srgbClr val="002060"/>
                </a:solidFill>
                <a:latin typeface="Calibri"/>
                <a:ea typeface="Calibri"/>
                <a:cs typeface="Calibri"/>
                <a:sym typeface="Calibri"/>
              </a:rPr>
              <a:t>Strong evidence and organized groups are the foundation for recognition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6"/>
          <p:cNvSpPr txBox="1"/>
          <p:nvPr>
            <p:ph type="title"/>
          </p:nvPr>
        </p:nvSpPr>
        <p:spPr>
          <a:xfrm>
            <a:off x="285619" y="491885"/>
            <a:ext cx="11443925" cy="66425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Arial"/>
              <a:buNone/>
            </a:pPr>
            <a:r>
              <a:rPr lang="en-US" sz="2000">
                <a:latin typeface="Arial"/>
                <a:ea typeface="Arial"/>
                <a:cs typeface="Arial"/>
                <a:sym typeface="Arial"/>
              </a:rPr>
              <a:t>KEY AREA OF WORK: ESTABLISH AND MAINTAIN GROUP OF HOME-BASED WORKERS</a:t>
            </a:r>
            <a:endParaRPr sz="2000">
              <a:latin typeface="Arial"/>
              <a:ea typeface="Arial"/>
              <a:cs typeface="Arial"/>
              <a:sym typeface="Arial"/>
            </a:endParaRPr>
          </a:p>
        </p:txBody>
      </p:sp>
      <p:sp>
        <p:nvSpPr>
          <p:cNvPr id="124" name="Google Shape;124;p6"/>
          <p:cNvSpPr txBox="1"/>
          <p:nvPr>
            <p:ph idx="1" type="body"/>
          </p:nvPr>
        </p:nvSpPr>
        <p:spPr>
          <a:xfrm>
            <a:off x="5121401" y="2015683"/>
            <a:ext cx="6723757" cy="327102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Arial"/>
              <a:buChar char="•"/>
            </a:pPr>
            <a:r>
              <a:rPr b="0" lang="en-US" sz="2400"/>
              <a:t>Set up 02 pilot groups of HBWs in Ha Noi and Ho Chi Minh city (by GFCD and SDRC)</a:t>
            </a:r>
            <a:endParaRPr/>
          </a:p>
          <a:p>
            <a:pPr indent="-342900" lvl="0" marL="342900" rtl="0" algn="l">
              <a:lnSpc>
                <a:spcPct val="90000"/>
              </a:lnSpc>
              <a:spcBef>
                <a:spcPts val="0"/>
              </a:spcBef>
              <a:spcAft>
                <a:spcPts val="0"/>
              </a:spcAft>
              <a:buClr>
                <a:schemeClr val="dk1"/>
              </a:buClr>
              <a:buSzPts val="2400"/>
              <a:buFont typeface="Arial"/>
              <a:buChar char="•"/>
            </a:pPr>
            <a:r>
              <a:rPr b="0" lang="en-US" sz="2400"/>
              <a:t>Create safe spaces for sharing experiences (market access, social and health insurance)</a:t>
            </a:r>
            <a:endParaRPr/>
          </a:p>
          <a:p>
            <a:pPr indent="-342900" lvl="0" marL="342900" rtl="0" algn="l">
              <a:lnSpc>
                <a:spcPct val="90000"/>
              </a:lnSpc>
              <a:spcBef>
                <a:spcPts val="0"/>
              </a:spcBef>
              <a:spcAft>
                <a:spcPts val="0"/>
              </a:spcAft>
              <a:buClr>
                <a:schemeClr val="dk1"/>
              </a:buClr>
              <a:buSzPts val="2400"/>
              <a:buFont typeface="Arial"/>
              <a:buChar char="•"/>
            </a:pPr>
            <a:r>
              <a:rPr b="0" lang="en-US" sz="2400"/>
              <a:t>Peer learning on specific topic (labor rights, working condition, social and health insurance</a:t>
            </a:r>
            <a:endParaRPr/>
          </a:p>
          <a:p>
            <a:pPr indent="-342900" lvl="0" marL="342900" rtl="0" algn="l">
              <a:lnSpc>
                <a:spcPct val="90000"/>
              </a:lnSpc>
              <a:spcBef>
                <a:spcPts val="0"/>
              </a:spcBef>
              <a:spcAft>
                <a:spcPts val="0"/>
              </a:spcAft>
              <a:buClr>
                <a:schemeClr val="dk1"/>
              </a:buClr>
              <a:buSzPts val="2400"/>
              <a:buFont typeface="Arial"/>
              <a:buChar char="•"/>
            </a:pPr>
            <a:r>
              <a:rPr b="0" lang="en-US" sz="2400"/>
              <a:t>Collective voice to access basic service (education, housing, health)</a:t>
            </a:r>
            <a:endParaRPr b="0" sz="2400">
              <a:solidFill>
                <a:srgbClr val="002060"/>
              </a:solidFill>
            </a:endParaRPr>
          </a:p>
        </p:txBody>
      </p:sp>
      <p:pic>
        <p:nvPicPr>
          <p:cNvPr id="125" name="Google Shape;125;p6"/>
          <p:cNvPicPr preferRelativeResize="0"/>
          <p:nvPr/>
        </p:nvPicPr>
        <p:blipFill rotWithShape="1">
          <a:blip r:embed="rId3">
            <a:alphaModFix/>
          </a:blip>
          <a:srcRect b="0" l="0" r="0" t="0"/>
          <a:stretch/>
        </p:blipFill>
        <p:spPr>
          <a:xfrm>
            <a:off x="178675" y="1640466"/>
            <a:ext cx="4594275" cy="2584280"/>
          </a:xfrm>
          <a:prstGeom prst="rect">
            <a:avLst/>
          </a:prstGeom>
          <a:noFill/>
          <a:ln>
            <a:noFill/>
          </a:ln>
        </p:spPr>
      </p:pic>
      <p:sp>
        <p:nvSpPr>
          <p:cNvPr id="126" name="Google Shape;126;p6"/>
          <p:cNvSpPr/>
          <p:nvPr/>
        </p:nvSpPr>
        <p:spPr>
          <a:xfrm>
            <a:off x="1072056" y="5493185"/>
            <a:ext cx="1093075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002060"/>
                </a:solidFill>
                <a:latin typeface="Calibri"/>
                <a:ea typeface="Calibri"/>
                <a:cs typeface="Calibri"/>
                <a:sym typeface="Calibri"/>
              </a:rPr>
              <a:t>👉 </a:t>
            </a:r>
            <a:r>
              <a:rPr b="1" i="1" lang="en-US" sz="2600">
                <a:solidFill>
                  <a:srgbClr val="002060"/>
                </a:solidFill>
                <a:latin typeface="Calibri"/>
                <a:ea typeface="Calibri"/>
                <a:cs typeface="Calibri"/>
                <a:sym typeface="Calibri"/>
              </a:rPr>
              <a:t>Strong evidence and organized groups are the foundation for recognition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7"/>
          <p:cNvSpPr txBox="1"/>
          <p:nvPr>
            <p:ph type="title"/>
          </p:nvPr>
        </p:nvSpPr>
        <p:spPr>
          <a:xfrm>
            <a:off x="285620" y="491885"/>
            <a:ext cx="11223208" cy="71680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sz="2400">
                <a:latin typeface="Arial"/>
                <a:ea typeface="Arial"/>
                <a:cs typeface="Arial"/>
                <a:sym typeface="Arial"/>
              </a:rPr>
              <a:t>KEY AREA OF WORK: TRAINING AND LEARNING FOR GROUPS MEMBERS </a:t>
            </a:r>
            <a:endParaRPr sz="2400">
              <a:latin typeface="Arial"/>
              <a:ea typeface="Arial"/>
              <a:cs typeface="Arial"/>
              <a:sym typeface="Arial"/>
            </a:endParaRPr>
          </a:p>
        </p:txBody>
      </p:sp>
      <p:sp>
        <p:nvSpPr>
          <p:cNvPr id="132" name="Google Shape;132;p7"/>
          <p:cNvSpPr txBox="1"/>
          <p:nvPr>
            <p:ph idx="1" type="body"/>
          </p:nvPr>
        </p:nvSpPr>
        <p:spPr>
          <a:xfrm>
            <a:off x="5121401" y="1616290"/>
            <a:ext cx="6723757" cy="327102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2400"/>
              <a:buFont typeface="Arial"/>
              <a:buChar char="•"/>
            </a:pPr>
            <a:r>
              <a:rPr lang="en-US" sz="2400"/>
              <a:t>Legal awareness raising </a:t>
            </a:r>
            <a:r>
              <a:rPr b="0" lang="en-US" sz="2400"/>
              <a:t>(e.g. labor laws and rights, social protection policies; rights and responsibilities of HBWs.</a:t>
            </a:r>
            <a:endParaRPr/>
          </a:p>
          <a:p>
            <a:pPr indent="-190500" lvl="0" marL="342900" rtl="0" algn="l">
              <a:lnSpc>
                <a:spcPct val="90000"/>
              </a:lnSpc>
              <a:spcBef>
                <a:spcPts val="0"/>
              </a:spcBef>
              <a:spcAft>
                <a:spcPts val="0"/>
              </a:spcAft>
              <a:buClr>
                <a:schemeClr val="dk1"/>
              </a:buClr>
              <a:buSzPts val="2400"/>
              <a:buFont typeface="Arial"/>
              <a:buNone/>
            </a:pPr>
            <a:r>
              <a:t/>
            </a:r>
            <a:endParaRPr b="0" sz="2400"/>
          </a:p>
          <a:p>
            <a:pPr indent="-342900" lvl="0" marL="342900" rtl="0" algn="l">
              <a:lnSpc>
                <a:spcPct val="90000"/>
              </a:lnSpc>
              <a:spcBef>
                <a:spcPts val="0"/>
              </a:spcBef>
              <a:spcAft>
                <a:spcPts val="0"/>
              </a:spcAft>
              <a:buClr>
                <a:schemeClr val="dk1"/>
              </a:buClr>
              <a:buSzPts val="2400"/>
              <a:buFont typeface="Arial"/>
              <a:buChar char="•"/>
            </a:pPr>
            <a:r>
              <a:rPr lang="en-US" sz="2400"/>
              <a:t>Skills development</a:t>
            </a:r>
            <a:r>
              <a:rPr b="0" lang="en-US" sz="2400"/>
              <a:t>: Communication, self-advocacy and negotiation with buyers/employers</a:t>
            </a:r>
            <a:endParaRPr/>
          </a:p>
          <a:p>
            <a:pPr indent="-190500" lvl="0" marL="342900" rtl="0" algn="l">
              <a:lnSpc>
                <a:spcPct val="90000"/>
              </a:lnSpc>
              <a:spcBef>
                <a:spcPts val="0"/>
              </a:spcBef>
              <a:spcAft>
                <a:spcPts val="0"/>
              </a:spcAft>
              <a:buClr>
                <a:schemeClr val="dk1"/>
              </a:buClr>
              <a:buSzPts val="2400"/>
              <a:buFont typeface="Arial"/>
              <a:buNone/>
            </a:pPr>
            <a:r>
              <a:t/>
            </a:r>
            <a:endParaRPr b="0" sz="2400"/>
          </a:p>
          <a:p>
            <a:pPr indent="-342900" lvl="0" marL="342900" rtl="0" algn="l">
              <a:lnSpc>
                <a:spcPct val="90000"/>
              </a:lnSpc>
              <a:spcBef>
                <a:spcPts val="0"/>
              </a:spcBef>
              <a:spcAft>
                <a:spcPts val="0"/>
              </a:spcAft>
              <a:buClr>
                <a:schemeClr val="dk1"/>
              </a:buClr>
              <a:buSzPts val="2400"/>
              <a:buFont typeface="Arial"/>
              <a:buChar char="•"/>
            </a:pPr>
            <a:r>
              <a:rPr lang="en-US" sz="2400"/>
              <a:t>Promoting access to service</a:t>
            </a:r>
            <a:r>
              <a:rPr b="0" lang="en-US" sz="2400"/>
              <a:t>: financial and livelihood skills</a:t>
            </a:r>
            <a:endParaRPr/>
          </a:p>
        </p:txBody>
      </p:sp>
      <p:pic>
        <p:nvPicPr>
          <p:cNvPr id="133" name="Google Shape;133;p7"/>
          <p:cNvPicPr preferRelativeResize="0"/>
          <p:nvPr/>
        </p:nvPicPr>
        <p:blipFill rotWithShape="1">
          <a:blip r:embed="rId3">
            <a:alphaModFix/>
          </a:blip>
          <a:srcRect b="0" l="0" r="0" t="0"/>
          <a:stretch/>
        </p:blipFill>
        <p:spPr>
          <a:xfrm>
            <a:off x="84082" y="1757361"/>
            <a:ext cx="4939862" cy="2778672"/>
          </a:xfrm>
          <a:prstGeom prst="rect">
            <a:avLst/>
          </a:prstGeom>
          <a:noFill/>
          <a:ln>
            <a:noFill/>
          </a:ln>
        </p:spPr>
      </p:pic>
      <p:sp>
        <p:nvSpPr>
          <p:cNvPr id="134" name="Google Shape;134;p7"/>
          <p:cNvSpPr/>
          <p:nvPr/>
        </p:nvSpPr>
        <p:spPr>
          <a:xfrm>
            <a:off x="1555530" y="5675991"/>
            <a:ext cx="10152993"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rgbClr val="002060"/>
                </a:solidFill>
                <a:latin typeface="Calibri"/>
                <a:ea typeface="Calibri"/>
                <a:cs typeface="Calibri"/>
                <a:sym typeface="Calibri"/>
              </a:rPr>
              <a:t>👉 </a:t>
            </a:r>
            <a:r>
              <a:rPr b="1" i="1" lang="en-US" sz="2200">
                <a:solidFill>
                  <a:srgbClr val="002060"/>
                </a:solidFill>
                <a:latin typeface="Calibri"/>
                <a:ea typeface="Calibri"/>
                <a:cs typeface="Calibri"/>
                <a:sym typeface="Calibri"/>
              </a:rPr>
              <a:t>Informed and skilled HBWs can better protect their rights and improve livelihoods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8"/>
          <p:cNvSpPr txBox="1"/>
          <p:nvPr>
            <p:ph type="title"/>
          </p:nvPr>
        </p:nvSpPr>
        <p:spPr>
          <a:xfrm>
            <a:off x="285621" y="491885"/>
            <a:ext cx="11401882" cy="54864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sz="2000">
                <a:latin typeface="Arial"/>
                <a:ea typeface="Arial"/>
                <a:cs typeface="Arial"/>
                <a:sym typeface="Arial"/>
              </a:rPr>
              <a:t>KEY AREA OF WORK: COMMUNICATION &amp; ADVOCACY THROUGH DIGITAL PLATFORMS</a:t>
            </a:r>
            <a:endParaRPr sz="2000">
              <a:latin typeface="Arial"/>
              <a:ea typeface="Arial"/>
              <a:cs typeface="Arial"/>
              <a:sym typeface="Arial"/>
            </a:endParaRPr>
          </a:p>
        </p:txBody>
      </p:sp>
      <p:sp>
        <p:nvSpPr>
          <p:cNvPr id="140" name="Google Shape;140;p8"/>
          <p:cNvSpPr txBox="1"/>
          <p:nvPr>
            <p:ph idx="1" type="body"/>
          </p:nvPr>
        </p:nvSpPr>
        <p:spPr>
          <a:xfrm>
            <a:off x="5121401" y="1794967"/>
            <a:ext cx="6776309" cy="287162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200"/>
              <a:buFont typeface="Arial"/>
              <a:buChar char="•"/>
            </a:pPr>
            <a:r>
              <a:rPr lang="en-US" sz="2200"/>
              <a:t>Raise awareness on: </a:t>
            </a:r>
            <a:r>
              <a:rPr b="0" lang="en-US" sz="2200"/>
              <a:t>Rights, Challenges and contributions of HBWs</a:t>
            </a:r>
            <a:endParaRPr/>
          </a:p>
          <a:p>
            <a:pPr indent="-228600" lvl="0" marL="228600" rtl="0" algn="l">
              <a:lnSpc>
                <a:spcPct val="90000"/>
              </a:lnSpc>
              <a:spcBef>
                <a:spcPts val="1000"/>
              </a:spcBef>
              <a:spcAft>
                <a:spcPts val="0"/>
              </a:spcAft>
              <a:buClr>
                <a:schemeClr val="dk1"/>
              </a:buClr>
              <a:buSzPts val="2200"/>
              <a:buFont typeface="Arial"/>
              <a:buChar char="•"/>
            </a:pPr>
            <a:r>
              <a:rPr lang="en-US" sz="2200"/>
              <a:t>Connect HBWs across locations</a:t>
            </a:r>
            <a:endParaRPr/>
          </a:p>
          <a:p>
            <a:pPr indent="-228600" lvl="0" marL="228600" rtl="0" algn="l">
              <a:lnSpc>
                <a:spcPct val="90000"/>
              </a:lnSpc>
              <a:spcBef>
                <a:spcPts val="1000"/>
              </a:spcBef>
              <a:spcAft>
                <a:spcPts val="0"/>
              </a:spcAft>
              <a:buClr>
                <a:schemeClr val="dk1"/>
              </a:buClr>
              <a:buSzPts val="2200"/>
              <a:buFont typeface="Arial"/>
              <a:buChar char="•"/>
            </a:pPr>
            <a:r>
              <a:rPr lang="en-US" sz="2200"/>
              <a:t>Promote peer exchange and solidarity</a:t>
            </a:r>
            <a:endParaRPr/>
          </a:p>
          <a:p>
            <a:pPr indent="-228600" lvl="0" marL="228600" rtl="0" algn="l">
              <a:lnSpc>
                <a:spcPct val="90000"/>
              </a:lnSpc>
              <a:spcBef>
                <a:spcPts val="1000"/>
              </a:spcBef>
              <a:spcAft>
                <a:spcPts val="0"/>
              </a:spcAft>
              <a:buClr>
                <a:schemeClr val="dk1"/>
              </a:buClr>
              <a:buSzPts val="2200"/>
              <a:buFont typeface="Arial"/>
              <a:buChar char="•"/>
            </a:pPr>
            <a:r>
              <a:rPr lang="en-US" sz="2200"/>
              <a:t>Increase visibility to: Public and Policymakers</a:t>
            </a:r>
            <a:endParaRPr sz="2200"/>
          </a:p>
          <a:p>
            <a:pPr indent="0" lvl="0" marL="0" rtl="0" algn="l">
              <a:lnSpc>
                <a:spcPct val="90000"/>
              </a:lnSpc>
              <a:spcBef>
                <a:spcPts val="0"/>
              </a:spcBef>
              <a:spcAft>
                <a:spcPts val="0"/>
              </a:spcAft>
              <a:buClr>
                <a:schemeClr val="dk1"/>
              </a:buClr>
              <a:buSzPts val="2800"/>
              <a:buNone/>
            </a:pPr>
            <a:r>
              <a:t/>
            </a:r>
            <a:endParaRPr sz="2800"/>
          </a:p>
        </p:txBody>
      </p:sp>
      <p:pic>
        <p:nvPicPr>
          <p:cNvPr id="141" name="Google Shape;141;p8"/>
          <p:cNvPicPr preferRelativeResize="0"/>
          <p:nvPr/>
        </p:nvPicPr>
        <p:blipFill rotWithShape="1">
          <a:blip r:embed="rId3">
            <a:alphaModFix/>
          </a:blip>
          <a:srcRect b="0" l="0" r="0" t="0"/>
          <a:stretch/>
        </p:blipFill>
        <p:spPr>
          <a:xfrm>
            <a:off x="285621" y="1794968"/>
            <a:ext cx="4436286" cy="2750498"/>
          </a:xfrm>
          <a:prstGeom prst="rect">
            <a:avLst/>
          </a:prstGeom>
          <a:noFill/>
          <a:ln>
            <a:noFill/>
          </a:ln>
        </p:spPr>
      </p:pic>
      <p:sp>
        <p:nvSpPr>
          <p:cNvPr id="142" name="Google Shape;142;p8"/>
          <p:cNvSpPr/>
          <p:nvPr/>
        </p:nvSpPr>
        <p:spPr>
          <a:xfrm>
            <a:off x="1145626" y="5421034"/>
            <a:ext cx="9711559" cy="4770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002060"/>
                </a:solidFill>
                <a:latin typeface="Calibri"/>
                <a:ea typeface="Calibri"/>
                <a:cs typeface="Calibri"/>
                <a:sym typeface="Calibri"/>
              </a:rPr>
              <a:t>👉 </a:t>
            </a:r>
            <a:r>
              <a:rPr b="1" i="1" lang="en-US" sz="2500">
                <a:solidFill>
                  <a:srgbClr val="002060"/>
                </a:solidFill>
                <a:latin typeface="Calibri"/>
                <a:ea typeface="Calibri"/>
                <a:cs typeface="Calibri"/>
                <a:sym typeface="Calibri"/>
              </a:rPr>
              <a:t>Visibility drives recognition, and recognition leads to better support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9"/>
          <p:cNvSpPr txBox="1"/>
          <p:nvPr>
            <p:ph type="title"/>
          </p:nvPr>
        </p:nvSpPr>
        <p:spPr>
          <a:xfrm>
            <a:off x="493985" y="523172"/>
            <a:ext cx="7220625" cy="54864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201"/>
              <a:buFont typeface="Arial"/>
              <a:buNone/>
            </a:pPr>
            <a:r>
              <a:rPr lang="en-US" sz="2201">
                <a:latin typeface="Arial"/>
                <a:ea typeface="Arial"/>
                <a:cs typeface="Arial"/>
                <a:sym typeface="Arial"/>
              </a:rPr>
              <a:t>WHY HOMENET VIETNAM TAKING THIS ROLE</a:t>
            </a:r>
            <a:endParaRPr sz="2201">
              <a:latin typeface="Arial"/>
              <a:ea typeface="Arial"/>
              <a:cs typeface="Arial"/>
              <a:sym typeface="Arial"/>
            </a:endParaRPr>
          </a:p>
        </p:txBody>
      </p:sp>
      <p:sp>
        <p:nvSpPr>
          <p:cNvPr id="148" name="Google Shape;148;p9"/>
          <p:cNvSpPr txBox="1"/>
          <p:nvPr>
            <p:ph idx="1" type="body"/>
          </p:nvPr>
        </p:nvSpPr>
        <p:spPr>
          <a:xfrm>
            <a:off x="493985" y="1435852"/>
            <a:ext cx="11372194" cy="3427463"/>
          </a:xfrm>
          <a:prstGeom prst="rect">
            <a:avLst/>
          </a:prstGeom>
          <a:noFill/>
          <a:ln>
            <a:noFill/>
          </a:ln>
        </p:spPr>
        <p:txBody>
          <a:bodyPr anchorCtr="0" anchor="t" bIns="45700" lIns="91425" spcFirstLastPara="1" rIns="91425" wrap="square" tIns="45700">
            <a:noAutofit/>
          </a:bodyPr>
          <a:lstStyle/>
          <a:p>
            <a:pPr indent="-285750" lvl="0" marL="331467" rtl="0" algn="l">
              <a:lnSpc>
                <a:spcPct val="90000"/>
              </a:lnSpc>
              <a:spcBef>
                <a:spcPts val="0"/>
              </a:spcBef>
              <a:spcAft>
                <a:spcPts val="0"/>
              </a:spcAft>
              <a:buClr>
                <a:schemeClr val="dk1"/>
              </a:buClr>
              <a:buSzPts val="2200"/>
              <a:buFont typeface="Noto Sans Symbols"/>
              <a:buChar char="❖"/>
            </a:pPr>
            <a:r>
              <a:rPr lang="en-US" sz="2200"/>
              <a:t>Build and strengthen HBW networks: </a:t>
            </a:r>
            <a:r>
              <a:rPr b="0" lang="en-US" sz="2200"/>
              <a:t>enhance collective voice, peer learning, and mutual support.</a:t>
            </a:r>
            <a:endParaRPr/>
          </a:p>
          <a:p>
            <a:pPr indent="-285750" lvl="0" marL="331467" rtl="0" algn="l">
              <a:lnSpc>
                <a:spcPct val="90000"/>
              </a:lnSpc>
              <a:spcBef>
                <a:spcPts val="1000"/>
              </a:spcBef>
              <a:spcAft>
                <a:spcPts val="0"/>
              </a:spcAft>
              <a:buClr>
                <a:schemeClr val="dk1"/>
              </a:buClr>
              <a:buSzPts val="2200"/>
              <a:buFont typeface="Noto Sans Symbols"/>
              <a:buChar char="❖"/>
            </a:pPr>
            <a:r>
              <a:rPr lang="en-US" sz="2200"/>
              <a:t>Enhance capacity and skills for HBWs</a:t>
            </a:r>
            <a:r>
              <a:rPr b="0" lang="en-US" sz="2200"/>
              <a:t>: legal rights, labor regulations, and essential soft skills such as communication and negotiation is critical.</a:t>
            </a:r>
            <a:endParaRPr/>
          </a:p>
          <a:p>
            <a:pPr indent="-285750" lvl="0" marL="331467" rtl="0" algn="l">
              <a:lnSpc>
                <a:spcPct val="90000"/>
              </a:lnSpc>
              <a:spcBef>
                <a:spcPts val="1000"/>
              </a:spcBef>
              <a:spcAft>
                <a:spcPts val="0"/>
              </a:spcAft>
              <a:buClr>
                <a:schemeClr val="dk1"/>
              </a:buClr>
              <a:buSzPts val="2200"/>
              <a:buFont typeface="Noto Sans Symbols"/>
              <a:buChar char="❖"/>
            </a:pPr>
            <a:r>
              <a:rPr lang="en-US" sz="2200"/>
              <a:t>Leverage digital communication for visibility</a:t>
            </a:r>
            <a:r>
              <a:rPr b="0" lang="en-US" sz="2200"/>
              <a:t>: use digital platforms, such as social media, should be used to amplify the voices and stories of HBWs and raise public awareness and increase visibility of their contributions to the economy.</a:t>
            </a:r>
            <a:endParaRPr/>
          </a:p>
          <a:p>
            <a:pPr indent="-285750" lvl="0" marL="331467" rtl="0" algn="l">
              <a:lnSpc>
                <a:spcPct val="90000"/>
              </a:lnSpc>
              <a:spcBef>
                <a:spcPts val="1000"/>
              </a:spcBef>
              <a:spcAft>
                <a:spcPts val="0"/>
              </a:spcAft>
              <a:buClr>
                <a:schemeClr val="dk1"/>
              </a:buClr>
              <a:buSzPts val="2200"/>
              <a:buFont typeface="Noto Sans Symbols"/>
              <a:buChar char="❖"/>
            </a:pPr>
            <a:r>
              <a:rPr lang="en-US" sz="2200"/>
              <a:t>Promote multi-stakeholder collaboration</a:t>
            </a:r>
            <a:r>
              <a:rPr b="0" lang="en-US" sz="2200"/>
              <a:t>: Stronger collaboration with government agencies, civil society organizations, and the private sector to create an enabling environment for HBWs and improve access to resources and support system.</a:t>
            </a:r>
            <a:endParaRPr b="0" sz="22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2013-01-27T09:14:16Z</dcterms:created>
  <dc:creator>User</dc:creator>
</cp:coreProperties>
</file>