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14" roundtripDataSignature="AMtx7mj0a8B02buBxZyrDG5GDq9IFml0Z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4" Type="http://customschemas.google.com/relationships/presentationmetadata" Target="metadata"/><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2" name="Google Shape;82;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88" name="Google Shape;88;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96" name="Google Shape;96;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04" name="Google Shape;104;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1" name="Google Shape;111;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17" name="Google Shape;117;p2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25" name="Google Shape;125;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2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33" name="Google Shape;133;p2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25920f34afc_0_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
        <p:nvSpPr>
          <p:cNvPr id="141" name="Google Shape;141;g25920f34afc_0_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objetos" type="obj">
  <p:cSld name="OBJECT">
    <p:spTree>
      <p:nvGrpSpPr>
        <p:cNvPr id="11" name="Shape 11"/>
        <p:cNvGrpSpPr/>
        <p:nvPr/>
      </p:nvGrpSpPr>
      <p:grpSpPr>
        <a:xfrm>
          <a:off x="0" y="0"/>
          <a:ext cx="0" cy="0"/>
          <a:chOff x="0" y="0"/>
          <a:chExt cx="0" cy="0"/>
        </a:xfrm>
      </p:grpSpPr>
      <p:sp>
        <p:nvSpPr>
          <p:cNvPr id="12" name="Google Shape;12;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 name="Google Shape;13;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4" name="Google Shape;14;p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 name="Google Shape;15;p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 name="Google Shape;16;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y texto vertical" type="vertTx">
  <p:cSld name="VERTICAL_TEXT">
    <p:spTree>
      <p:nvGrpSpPr>
        <p:cNvPr id="68" name="Shape 68"/>
        <p:cNvGrpSpPr/>
        <p:nvPr/>
      </p:nvGrpSpPr>
      <p:grpSpPr>
        <a:xfrm>
          <a:off x="0" y="0"/>
          <a:ext cx="0" cy="0"/>
          <a:chOff x="0" y="0"/>
          <a:chExt cx="0" cy="0"/>
        </a:xfrm>
      </p:grpSpPr>
      <p:sp>
        <p:nvSpPr>
          <p:cNvPr id="69" name="Google Shape;69;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5"/>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3" name="Google Shape;73;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vertical y texto" type="vertTitleAndTx">
  <p:cSld name="VERTICAL_TITLE_AND_VERTICAL_TEXT">
    <p:spTree>
      <p:nvGrpSpPr>
        <p:cNvPr id="74" name="Shape 74"/>
        <p:cNvGrpSpPr/>
        <p:nvPr/>
      </p:nvGrpSpPr>
      <p:grpSpPr>
        <a:xfrm>
          <a:off x="0" y="0"/>
          <a:ext cx="0" cy="0"/>
          <a:chOff x="0" y="0"/>
          <a:chExt cx="0" cy="0"/>
        </a:xfrm>
      </p:grpSpPr>
      <p:sp>
        <p:nvSpPr>
          <p:cNvPr id="75" name="Google Shape;75;p16"/>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6"/>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 blanco" type="blank">
  <p:cSld name="BLANK">
    <p:spTree>
      <p:nvGrpSpPr>
        <p:cNvPr id="17" name="Shape 17"/>
        <p:cNvGrpSpPr/>
        <p:nvPr/>
      </p:nvGrpSpPr>
      <p:grpSpPr>
        <a:xfrm>
          <a:off x="0" y="0"/>
          <a:ext cx="0" cy="0"/>
          <a:chOff x="0" y="0"/>
          <a:chExt cx="0" cy="0"/>
        </a:xfrm>
      </p:grpSpPr>
      <p:sp>
        <p:nvSpPr>
          <p:cNvPr id="18" name="Google Shape;18;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a de título" type="title">
  <p:cSld name="TITLE">
    <p:spTree>
      <p:nvGrpSpPr>
        <p:cNvPr id="21" name="Shape 21"/>
        <p:cNvGrpSpPr/>
        <p:nvPr/>
      </p:nvGrpSpPr>
      <p:grpSpPr>
        <a:xfrm>
          <a:off x="0" y="0"/>
          <a:ext cx="0" cy="0"/>
          <a:chOff x="0" y="0"/>
          <a:chExt cx="0" cy="0"/>
        </a:xfrm>
      </p:grpSpPr>
      <p:sp>
        <p:nvSpPr>
          <p:cNvPr id="22" name="Google Shape;22;p7"/>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7"/>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4" name="Google Shape;24;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cabezado de sección" type="secHead">
  <p:cSld name="SECTION_HEADER">
    <p:spTree>
      <p:nvGrpSpPr>
        <p:cNvPr id="27" name="Shape 27"/>
        <p:cNvGrpSpPr/>
        <p:nvPr/>
      </p:nvGrpSpPr>
      <p:grpSpPr>
        <a:xfrm>
          <a:off x="0" y="0"/>
          <a:ext cx="0" cy="0"/>
          <a:chOff x="0" y="0"/>
          <a:chExt cx="0" cy="0"/>
        </a:xfrm>
      </p:grpSpPr>
      <p:sp>
        <p:nvSpPr>
          <p:cNvPr id="28" name="Google Shape;28;p8"/>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8"/>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1" name="Google Shape;31;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os objetos" type="twoObj">
  <p:cSld name="TWO_OBJECTS">
    <p:spTree>
      <p:nvGrpSpPr>
        <p:cNvPr id="33" name="Shape 33"/>
        <p:cNvGrpSpPr/>
        <p:nvPr/>
      </p:nvGrpSpPr>
      <p:grpSpPr>
        <a:xfrm>
          <a:off x="0" y="0"/>
          <a:ext cx="0" cy="0"/>
          <a:chOff x="0" y="0"/>
          <a:chExt cx="0" cy="0"/>
        </a:xfrm>
      </p:grpSpPr>
      <p:sp>
        <p:nvSpPr>
          <p:cNvPr id="34" name="Google Shape;34;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9"/>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9"/>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8" name="Google Shape;38;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ción" type="twoTxTwoObj">
  <p:cSld name="TWO_OBJECTS_WITH_TEXT">
    <p:spTree>
      <p:nvGrpSpPr>
        <p:cNvPr id="40" name="Shape 40"/>
        <p:cNvGrpSpPr/>
        <p:nvPr/>
      </p:nvGrpSpPr>
      <p:grpSpPr>
        <a:xfrm>
          <a:off x="0" y="0"/>
          <a:ext cx="0" cy="0"/>
          <a:chOff x="0" y="0"/>
          <a:chExt cx="0" cy="0"/>
        </a:xfrm>
      </p:grpSpPr>
      <p:sp>
        <p:nvSpPr>
          <p:cNvPr id="41" name="Google Shape;41;p10"/>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10"/>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10"/>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10"/>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10"/>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lo el título" type="titleOnly">
  <p:cSld name="TITLE_ONLY">
    <p:spTree>
      <p:nvGrpSpPr>
        <p:cNvPr id="49" name="Shape 49"/>
        <p:cNvGrpSpPr/>
        <p:nvPr/>
      </p:nvGrpSpPr>
      <p:grpSpPr>
        <a:xfrm>
          <a:off x="0" y="0"/>
          <a:ext cx="0" cy="0"/>
          <a:chOff x="0" y="0"/>
          <a:chExt cx="0" cy="0"/>
        </a:xfrm>
      </p:grpSpPr>
      <p:sp>
        <p:nvSpPr>
          <p:cNvPr id="50" name="Google Shape;50;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ido con título" type="objTx">
  <p:cSld name="OBJECT_WITH_CAPTION_TEXT">
    <p:spTree>
      <p:nvGrpSpPr>
        <p:cNvPr id="54" name="Shape 54"/>
        <p:cNvGrpSpPr/>
        <p:nvPr/>
      </p:nvGrpSpPr>
      <p:grpSpPr>
        <a:xfrm>
          <a:off x="0" y="0"/>
          <a:ext cx="0" cy="0"/>
          <a:chOff x="0" y="0"/>
          <a:chExt cx="0" cy="0"/>
        </a:xfrm>
      </p:grpSpPr>
      <p:sp>
        <p:nvSpPr>
          <p:cNvPr id="55" name="Google Shape;55;p13"/>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3"/>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3"/>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n con título" type="picTx">
  <p:cSld name="PICTURE_WITH_CAPTION_TEXT">
    <p:spTree>
      <p:nvGrpSpPr>
        <p:cNvPr id="61" name="Shape 61"/>
        <p:cNvGrpSpPr/>
        <p:nvPr/>
      </p:nvGrpSpPr>
      <p:grpSpPr>
        <a:xfrm>
          <a:off x="0" y="0"/>
          <a:ext cx="0" cy="0"/>
          <a:chOff x="0" y="0"/>
          <a:chExt cx="0" cy="0"/>
        </a:xfrm>
      </p:grpSpPr>
      <p:sp>
        <p:nvSpPr>
          <p:cNvPr id="62" name="Google Shape;62;p1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14"/>
          <p:cNvSpPr/>
          <p:nvPr>
            <p:ph idx="2" type="pic"/>
          </p:nvPr>
        </p:nvSpPr>
        <p:spPr>
          <a:xfrm>
            <a:off x="5183188" y="987425"/>
            <a:ext cx="6172200" cy="4873625"/>
          </a:xfrm>
          <a:prstGeom prst="rect">
            <a:avLst/>
          </a:prstGeom>
          <a:noFill/>
          <a:ln>
            <a:noFill/>
          </a:ln>
        </p:spPr>
      </p:sp>
      <p:sp>
        <p:nvSpPr>
          <p:cNvPr id="64" name="Google Shape;64;p14"/>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7" name="Google Shape;7;p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9" name="Google Shape;9;p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0" name="Google Shape;10;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g"/><Relationship Id="rId4" Type="http://schemas.openxmlformats.org/officeDocument/2006/relationships/image" Target="../media/image2.png"/><Relationship Id="rId5"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jpg"/><Relationship Id="rId4" Type="http://schemas.openxmlformats.org/officeDocument/2006/relationships/hyperlink" Target="https://www.ilo.org/dyn/natlex/docs/ELECTRONIC/93545/109400/F-1826987314/THA93545%20Eng.pdf" TargetMode="External"/><Relationship Id="rId5" Type="http://schemas.openxmlformats.org/officeDocument/2006/relationships/hyperlink" Target="https://www.wiego.org/publications/informal-workers-urban-thailand-statistical-snapshot"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1.jp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3" name="Shape 83"/>
        <p:cNvGrpSpPr/>
        <p:nvPr/>
      </p:nvGrpSpPr>
      <p:grpSpPr>
        <a:xfrm>
          <a:off x="0" y="0"/>
          <a:ext cx="0" cy="0"/>
          <a:chOff x="0" y="0"/>
          <a:chExt cx="0" cy="0"/>
        </a:xfrm>
      </p:grpSpPr>
      <p:sp>
        <p:nvSpPr>
          <p:cNvPr id="84" name="Google Shape;84;p1"/>
          <p:cNvSpPr txBox="1"/>
          <p:nvPr/>
        </p:nvSpPr>
        <p:spPr>
          <a:xfrm>
            <a:off x="576943" y="2318522"/>
            <a:ext cx="10940143" cy="76940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400"/>
              <a:buFont typeface="Arial"/>
              <a:buNone/>
            </a:pPr>
            <a:r>
              <a:rPr b="0" i="0" lang="en-US" sz="4400" u="none" cap="none" strike="noStrike">
                <a:solidFill>
                  <a:srgbClr val="3A3838"/>
                </a:solidFill>
                <a:latin typeface="Arial"/>
                <a:ea typeface="Arial"/>
                <a:cs typeface="Arial"/>
                <a:sym typeface="Arial"/>
              </a:rPr>
              <a:t>Webinar on ILO C177  - Case of Thailand</a:t>
            </a:r>
            <a:endParaRPr b="0" i="0" sz="4400" u="none" cap="none" strike="noStrike">
              <a:solidFill>
                <a:srgbClr val="000000"/>
              </a:solidFill>
              <a:latin typeface="Arial"/>
              <a:ea typeface="Arial"/>
              <a:cs typeface="Arial"/>
              <a:sym typeface="Arial"/>
            </a:endParaRPr>
          </a:p>
        </p:txBody>
      </p:sp>
      <p:sp>
        <p:nvSpPr>
          <p:cNvPr id="85" name="Google Shape;85;p1"/>
          <p:cNvSpPr txBox="1"/>
          <p:nvPr/>
        </p:nvSpPr>
        <p:spPr>
          <a:xfrm>
            <a:off x="1554480" y="3462261"/>
            <a:ext cx="9372599" cy="120032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Suntaree H. Saeng-ging, HomeNet Thailand</a:t>
            </a:r>
            <a:endParaRPr b="0" i="0" sz="2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t/>
            </a:r>
            <a:endParaRPr b="0" i="0" sz="2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2400"/>
              <a:buFont typeface="Arial"/>
              <a:buNone/>
            </a:pPr>
            <a:r>
              <a:rPr b="0" i="0" lang="en-US" sz="2400" u="none" cap="none" strike="noStrike">
                <a:solidFill>
                  <a:srgbClr val="000000"/>
                </a:solidFill>
                <a:latin typeface="Arial"/>
                <a:ea typeface="Arial"/>
                <a:cs typeface="Arial"/>
                <a:sym typeface="Arial"/>
              </a:rPr>
              <a:t>July 28</a:t>
            </a:r>
            <a:r>
              <a:rPr b="0" baseline="30000" i="0" lang="en-US" sz="2400" u="none" cap="none" strike="noStrike">
                <a:solidFill>
                  <a:srgbClr val="000000"/>
                </a:solidFill>
                <a:latin typeface="Arial"/>
                <a:ea typeface="Arial"/>
                <a:cs typeface="Arial"/>
                <a:sym typeface="Arial"/>
              </a:rPr>
              <a:t>th</a:t>
            </a:r>
            <a:r>
              <a:rPr b="0" i="0" lang="en-US" sz="2400" u="none" cap="none" strike="noStrike">
                <a:solidFill>
                  <a:srgbClr val="000000"/>
                </a:solidFill>
                <a:latin typeface="Arial"/>
                <a:ea typeface="Arial"/>
                <a:cs typeface="Arial"/>
                <a:sym typeface="Arial"/>
              </a:rPr>
              <a:t> 2023</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89" name="Shape 89"/>
        <p:cNvGrpSpPr/>
        <p:nvPr/>
      </p:nvGrpSpPr>
      <p:grpSpPr>
        <a:xfrm>
          <a:off x="0" y="0"/>
          <a:ext cx="0" cy="0"/>
          <a:chOff x="0" y="0"/>
          <a:chExt cx="0" cy="0"/>
        </a:xfrm>
      </p:grpSpPr>
      <p:sp>
        <p:nvSpPr>
          <p:cNvPr id="90" name="Google Shape;90;p2"/>
          <p:cNvSpPr txBox="1"/>
          <p:nvPr/>
        </p:nvSpPr>
        <p:spPr>
          <a:xfrm>
            <a:off x="1366887" y="2366128"/>
            <a:ext cx="9323109"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91" name="Google Shape;91;p2"/>
          <p:cNvSpPr txBox="1"/>
          <p:nvPr/>
        </p:nvSpPr>
        <p:spPr>
          <a:xfrm>
            <a:off x="1519287" y="2518528"/>
            <a:ext cx="9323109"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92" name="Google Shape;92;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1800"/>
              <a:buNone/>
            </a:pPr>
            <a:r>
              <a:rPr b="0" i="0" lang="en-US" sz="4000" u="none" cap="none" strike="noStrike">
                <a:solidFill>
                  <a:srgbClr val="000000"/>
                </a:solidFill>
                <a:latin typeface="Arial"/>
                <a:ea typeface="Arial"/>
                <a:cs typeface="Arial"/>
                <a:sym typeface="Arial"/>
              </a:rPr>
              <a:t>Thailand Country Context </a:t>
            </a:r>
            <a:br>
              <a:rPr lang="en-US"/>
            </a:br>
            <a:endParaRPr/>
          </a:p>
        </p:txBody>
      </p:sp>
      <p:sp>
        <p:nvSpPr>
          <p:cNvPr id="93" name="Google Shape;93;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114300" rtl="0" algn="l">
              <a:lnSpc>
                <a:spcPct val="90000"/>
              </a:lnSpc>
              <a:spcBef>
                <a:spcPts val="1000"/>
              </a:spcBef>
              <a:spcAft>
                <a:spcPts val="0"/>
              </a:spcAft>
              <a:buSzPts val="1800"/>
              <a:buNone/>
            </a:pPr>
            <a:r>
              <a:rPr b="1" lang="en-US"/>
              <a:t>National Labour Survey 2022 by National Statistic Office</a:t>
            </a:r>
            <a:endParaRPr/>
          </a:p>
          <a:p>
            <a:pPr indent="-342900" lvl="0" marL="457200" rtl="0" algn="l">
              <a:lnSpc>
                <a:spcPct val="90000"/>
              </a:lnSpc>
              <a:spcBef>
                <a:spcPts val="1000"/>
              </a:spcBef>
              <a:spcAft>
                <a:spcPts val="0"/>
              </a:spcAft>
              <a:buClr>
                <a:schemeClr val="dk1"/>
              </a:buClr>
              <a:buSzPts val="1800"/>
              <a:buChar char="•"/>
            </a:pPr>
            <a:r>
              <a:rPr lang="en-US">
                <a:solidFill>
                  <a:srgbClr val="C00000"/>
                </a:solidFill>
              </a:rPr>
              <a:t>Total population: 66.1 Millions</a:t>
            </a:r>
            <a:endParaRPr/>
          </a:p>
          <a:p>
            <a:pPr indent="-342900" lvl="0" marL="457200" rtl="0" algn="l">
              <a:lnSpc>
                <a:spcPct val="90000"/>
              </a:lnSpc>
              <a:spcBef>
                <a:spcPts val="1000"/>
              </a:spcBef>
              <a:spcAft>
                <a:spcPts val="0"/>
              </a:spcAft>
              <a:buClr>
                <a:schemeClr val="dk1"/>
              </a:buClr>
              <a:buSzPts val="1800"/>
              <a:buChar char="•"/>
            </a:pPr>
            <a:r>
              <a:rPr lang="en-US">
                <a:solidFill>
                  <a:srgbClr val="C00000"/>
                </a:solidFill>
              </a:rPr>
              <a:t>Labour Force: 40.1 Millions</a:t>
            </a:r>
            <a:endParaRPr/>
          </a:p>
          <a:p>
            <a:pPr indent="-342900" lvl="0" marL="457200" rtl="0" algn="l">
              <a:lnSpc>
                <a:spcPct val="90000"/>
              </a:lnSpc>
              <a:spcBef>
                <a:spcPts val="1000"/>
              </a:spcBef>
              <a:spcAft>
                <a:spcPts val="0"/>
              </a:spcAft>
              <a:buClr>
                <a:schemeClr val="dk1"/>
              </a:buClr>
              <a:buSzPts val="1800"/>
              <a:buChar char="•"/>
            </a:pPr>
            <a:r>
              <a:rPr lang="en-US">
                <a:solidFill>
                  <a:srgbClr val="00B050"/>
                </a:solidFill>
              </a:rPr>
              <a:t>Employed workers 39.6 Millions</a:t>
            </a:r>
            <a:endParaRPr/>
          </a:p>
          <a:p>
            <a:pPr indent="-342900" lvl="0" marL="457200" rtl="0" algn="l">
              <a:lnSpc>
                <a:spcPct val="90000"/>
              </a:lnSpc>
              <a:spcBef>
                <a:spcPts val="1000"/>
              </a:spcBef>
              <a:spcAft>
                <a:spcPts val="0"/>
              </a:spcAft>
              <a:buClr>
                <a:schemeClr val="dk1"/>
              </a:buClr>
              <a:buSzPts val="1800"/>
              <a:buChar char="•"/>
            </a:pPr>
            <a:r>
              <a:rPr lang="en-US">
                <a:solidFill>
                  <a:srgbClr val="0070C0"/>
                </a:solidFill>
              </a:rPr>
              <a:t>Workers in Formal Employment 19.4 Millions  (49.0%)</a:t>
            </a:r>
            <a:endParaRPr>
              <a:solidFill>
                <a:srgbClr val="0070C0"/>
              </a:solidFill>
            </a:endParaRPr>
          </a:p>
          <a:p>
            <a:pPr indent="-342900" lvl="0" marL="457200" rtl="0" algn="l">
              <a:lnSpc>
                <a:spcPct val="90000"/>
              </a:lnSpc>
              <a:spcBef>
                <a:spcPts val="1000"/>
              </a:spcBef>
              <a:spcAft>
                <a:spcPts val="0"/>
              </a:spcAft>
              <a:buClr>
                <a:schemeClr val="dk1"/>
              </a:buClr>
              <a:buSzPts val="1800"/>
              <a:buChar char="•"/>
            </a:pPr>
            <a:r>
              <a:rPr lang="en-US">
                <a:solidFill>
                  <a:srgbClr val="7030A0"/>
                </a:solidFill>
              </a:rPr>
              <a:t>Workers in Informal Employment 20.2 Millions ( 51.0 %) : </a:t>
            </a:r>
            <a:endParaRPr/>
          </a:p>
          <a:p>
            <a:pPr indent="-342900" lvl="0" marL="457200" rtl="0" algn="l">
              <a:lnSpc>
                <a:spcPct val="90000"/>
              </a:lnSpc>
              <a:spcBef>
                <a:spcPts val="1000"/>
              </a:spcBef>
              <a:spcAft>
                <a:spcPts val="0"/>
              </a:spcAft>
              <a:buClr>
                <a:schemeClr val="dk1"/>
              </a:buClr>
              <a:buSzPts val="1800"/>
              <a:buChar char="•"/>
            </a:pPr>
            <a:r>
              <a:rPr lang="en-US">
                <a:solidFill>
                  <a:srgbClr val="7030A0"/>
                </a:solidFill>
              </a:rPr>
              <a:t>Women: 9.0 Millions  Men: 11.2 Millions</a:t>
            </a:r>
            <a:endParaRPr/>
          </a:p>
          <a:p>
            <a:pPr indent="-228600" lvl="0" marL="457200" rtl="0" algn="l">
              <a:lnSpc>
                <a:spcPct val="90000"/>
              </a:lnSpc>
              <a:spcBef>
                <a:spcPts val="1000"/>
              </a:spcBef>
              <a:spcAft>
                <a:spcPts val="0"/>
              </a:spcAft>
              <a:buClr>
                <a:schemeClr val="dk1"/>
              </a:buClr>
              <a:buSzPts val="1800"/>
              <a:buNone/>
            </a:pPr>
            <a:r>
              <a:t/>
            </a:r>
            <a:endParaRPr>
              <a:solidFill>
                <a:srgbClr val="C00000"/>
              </a:solidFill>
            </a:endParaRPr>
          </a:p>
          <a:p>
            <a:pPr indent="0" lvl="0" marL="114300" rtl="0" algn="l">
              <a:lnSpc>
                <a:spcPct val="90000"/>
              </a:lnSpc>
              <a:spcBef>
                <a:spcPts val="1000"/>
              </a:spcBef>
              <a:spcAft>
                <a:spcPts val="0"/>
              </a:spcAft>
              <a:buSzPts val="1800"/>
              <a:buNone/>
            </a:pPr>
            <a:r>
              <a:t/>
            </a:r>
            <a:endParaRPr>
              <a:solidFill>
                <a:srgbClr val="C00000"/>
              </a:solidFill>
            </a:endParaRPr>
          </a:p>
          <a:p>
            <a:pPr indent="-228600" lvl="0" marL="457200" rtl="0" algn="l">
              <a:lnSpc>
                <a:spcPct val="90000"/>
              </a:lnSpc>
              <a:spcBef>
                <a:spcPts val="1000"/>
              </a:spcBef>
              <a:spcAft>
                <a:spcPts val="0"/>
              </a:spcAft>
              <a:buClr>
                <a:schemeClr val="dk1"/>
              </a:buClr>
              <a:buSzPts val="1800"/>
              <a:buNone/>
            </a:pPr>
            <a:r>
              <a:t/>
            </a:r>
            <a:endParaRPr>
              <a:solidFill>
                <a:srgbClr val="C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7" name="Shape 97"/>
        <p:cNvGrpSpPr/>
        <p:nvPr/>
      </p:nvGrpSpPr>
      <p:grpSpPr>
        <a:xfrm>
          <a:off x="0" y="0"/>
          <a:ext cx="0" cy="0"/>
          <a:chOff x="0" y="0"/>
          <a:chExt cx="0" cy="0"/>
        </a:xfrm>
      </p:grpSpPr>
      <p:sp>
        <p:nvSpPr>
          <p:cNvPr id="98" name="Google Shape;98;p3"/>
          <p:cNvSpPr txBox="1"/>
          <p:nvPr/>
        </p:nvSpPr>
        <p:spPr>
          <a:xfrm>
            <a:off x="1366887" y="2366128"/>
            <a:ext cx="9323109"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99" name="Google Shape;99;p3"/>
          <p:cNvSpPr txBox="1"/>
          <p:nvPr/>
        </p:nvSpPr>
        <p:spPr>
          <a:xfrm>
            <a:off x="1519287" y="2518528"/>
            <a:ext cx="9323109"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00" name="Google Shape;100;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ctr">
              <a:lnSpc>
                <a:spcPct val="90000"/>
              </a:lnSpc>
              <a:spcBef>
                <a:spcPts val="0"/>
              </a:spcBef>
              <a:spcAft>
                <a:spcPts val="0"/>
              </a:spcAft>
              <a:buSzPts val="1800"/>
              <a:buNone/>
            </a:pPr>
            <a:r>
              <a:rPr b="0" i="0" lang="en-US" sz="4400" u="none" cap="none" strike="noStrike">
                <a:solidFill>
                  <a:srgbClr val="000000"/>
                </a:solidFill>
                <a:latin typeface="Arial"/>
                <a:ea typeface="Arial"/>
                <a:cs typeface="Arial"/>
                <a:sym typeface="Arial"/>
              </a:rPr>
              <a:t>Thailand Country Context </a:t>
            </a:r>
            <a:br>
              <a:rPr lang="en-US"/>
            </a:br>
            <a:endParaRPr/>
          </a:p>
        </p:txBody>
      </p:sp>
      <p:sp>
        <p:nvSpPr>
          <p:cNvPr id="101" name="Google Shape;101;p3"/>
          <p:cNvSpPr txBox="1"/>
          <p:nvPr>
            <p:ph idx="1" type="body"/>
          </p:nvPr>
        </p:nvSpPr>
        <p:spPr>
          <a:xfrm>
            <a:off x="446315" y="1197429"/>
            <a:ext cx="11244942" cy="5410200"/>
          </a:xfrm>
          <a:prstGeom prst="rect">
            <a:avLst/>
          </a:prstGeom>
          <a:noFill/>
          <a:ln>
            <a:noFill/>
          </a:ln>
        </p:spPr>
        <p:txBody>
          <a:bodyPr anchorCtr="0" anchor="t" bIns="45700" lIns="91425" spcFirstLastPara="1" rIns="91425" wrap="square" tIns="45700">
            <a:normAutofit fontScale="92500" lnSpcReduction="20000"/>
          </a:bodyPr>
          <a:lstStyle/>
          <a:p>
            <a:pPr indent="0" lvl="0" marL="114300" rtl="0" algn="l">
              <a:lnSpc>
                <a:spcPct val="90000"/>
              </a:lnSpc>
              <a:spcBef>
                <a:spcPts val="1000"/>
              </a:spcBef>
              <a:spcAft>
                <a:spcPts val="0"/>
              </a:spcAft>
              <a:buSzPct val="69498"/>
              <a:buNone/>
            </a:pPr>
            <a:r>
              <a:rPr lang="en-US">
                <a:solidFill>
                  <a:srgbClr val="C00000"/>
                </a:solidFill>
              </a:rPr>
              <a:t> </a:t>
            </a:r>
            <a:r>
              <a:rPr b="1" lang="en-US">
                <a:solidFill>
                  <a:srgbClr val="C00000"/>
                </a:solidFill>
              </a:rPr>
              <a:t>Problem of Definition</a:t>
            </a:r>
            <a:endParaRPr/>
          </a:p>
          <a:p>
            <a:pPr indent="0" lvl="0" marL="114300" rtl="0" algn="l">
              <a:lnSpc>
                <a:spcPct val="90000"/>
              </a:lnSpc>
              <a:spcBef>
                <a:spcPts val="1000"/>
              </a:spcBef>
              <a:spcAft>
                <a:spcPts val="0"/>
              </a:spcAft>
              <a:buSzPct val="69498"/>
              <a:buNone/>
            </a:pPr>
            <a:r>
              <a:rPr b="1" lang="en-US">
                <a:solidFill>
                  <a:srgbClr val="C00000"/>
                </a:solidFill>
              </a:rPr>
              <a:t>Formal Employment </a:t>
            </a:r>
            <a:r>
              <a:rPr lang="en-US">
                <a:solidFill>
                  <a:srgbClr val="C00000"/>
                </a:solidFill>
              </a:rPr>
              <a:t>refers to employed persons who are protected or have social security from work. </a:t>
            </a:r>
            <a:endParaRPr/>
          </a:p>
          <a:p>
            <a:pPr indent="0" lvl="0" marL="114300" rtl="0" algn="l">
              <a:lnSpc>
                <a:spcPct val="90000"/>
              </a:lnSpc>
              <a:spcBef>
                <a:spcPts val="1000"/>
              </a:spcBef>
              <a:spcAft>
                <a:spcPts val="0"/>
              </a:spcAft>
              <a:buSzPct val="69498"/>
              <a:buNone/>
            </a:pPr>
            <a:r>
              <a:rPr lang="en-US">
                <a:solidFill>
                  <a:srgbClr val="C00000"/>
                </a:solidFill>
              </a:rPr>
              <a:t>1) Officer government, permanent employees of central government official, </a:t>
            </a:r>
            <a:endParaRPr/>
          </a:p>
          <a:p>
            <a:pPr indent="0" lvl="0" marL="114300" rtl="0" algn="l">
              <a:lnSpc>
                <a:spcPct val="90000"/>
              </a:lnSpc>
              <a:spcBef>
                <a:spcPts val="1000"/>
              </a:spcBef>
              <a:spcAft>
                <a:spcPts val="0"/>
              </a:spcAft>
              <a:buSzPct val="69498"/>
              <a:buNone/>
            </a:pPr>
            <a:r>
              <a:rPr lang="en-US">
                <a:solidFill>
                  <a:srgbClr val="C00000"/>
                </a:solidFill>
              </a:rPr>
              <a:t>government authority and local government. </a:t>
            </a:r>
            <a:endParaRPr/>
          </a:p>
          <a:p>
            <a:pPr indent="0" lvl="0" marL="114300" rtl="0" algn="l">
              <a:lnSpc>
                <a:spcPct val="90000"/>
              </a:lnSpc>
              <a:spcBef>
                <a:spcPts val="1000"/>
              </a:spcBef>
              <a:spcAft>
                <a:spcPts val="0"/>
              </a:spcAft>
              <a:buSzPct val="69498"/>
              <a:buNone/>
            </a:pPr>
            <a:r>
              <a:rPr lang="en-US">
                <a:solidFill>
                  <a:srgbClr val="C00000"/>
                </a:solidFill>
              </a:rPr>
              <a:t>2) State employees. </a:t>
            </a:r>
            <a:endParaRPr/>
          </a:p>
          <a:p>
            <a:pPr indent="0" lvl="0" marL="114300" rtl="0" algn="l">
              <a:lnSpc>
                <a:spcPct val="90000"/>
              </a:lnSpc>
              <a:spcBef>
                <a:spcPts val="1000"/>
              </a:spcBef>
              <a:spcAft>
                <a:spcPts val="0"/>
              </a:spcAft>
              <a:buSzPct val="69498"/>
              <a:buNone/>
            </a:pPr>
            <a:r>
              <a:rPr lang="en-US">
                <a:solidFill>
                  <a:srgbClr val="C00000"/>
                </a:solidFill>
              </a:rPr>
              <a:t>3) Employees of the Welfare Fund under the Private School Act 2007.</a:t>
            </a:r>
            <a:endParaRPr/>
          </a:p>
          <a:p>
            <a:pPr indent="0" lvl="0" marL="114300" rtl="0" algn="l">
              <a:lnSpc>
                <a:spcPct val="90000"/>
              </a:lnSpc>
              <a:spcBef>
                <a:spcPts val="1000"/>
              </a:spcBef>
              <a:spcAft>
                <a:spcPts val="0"/>
              </a:spcAft>
              <a:buSzPct val="69498"/>
              <a:buNone/>
            </a:pPr>
            <a:r>
              <a:rPr lang="en-US">
                <a:solidFill>
                  <a:srgbClr val="C00000"/>
                </a:solidFill>
              </a:rPr>
              <a:t>4) Employees of foreign governments or international organizations.</a:t>
            </a:r>
            <a:endParaRPr/>
          </a:p>
          <a:p>
            <a:pPr indent="0" lvl="0" marL="114300" rtl="0" algn="l">
              <a:lnSpc>
                <a:spcPct val="90000"/>
              </a:lnSpc>
              <a:spcBef>
                <a:spcPts val="1000"/>
              </a:spcBef>
              <a:spcAft>
                <a:spcPts val="0"/>
              </a:spcAft>
              <a:buSzPct val="69498"/>
              <a:buNone/>
            </a:pPr>
            <a:r>
              <a:rPr lang="en-US">
                <a:solidFill>
                  <a:srgbClr val="C00000"/>
                </a:solidFill>
              </a:rPr>
              <a:t>5) </a:t>
            </a:r>
            <a:r>
              <a:rPr b="1" lang="en-US">
                <a:solidFill>
                  <a:srgbClr val="C00000"/>
                </a:solidFill>
              </a:rPr>
              <a:t>Employees who are protected by labor laws.</a:t>
            </a:r>
            <a:endParaRPr/>
          </a:p>
          <a:p>
            <a:pPr indent="0" lvl="0" marL="114300" rtl="0" algn="l">
              <a:lnSpc>
                <a:spcPct val="90000"/>
              </a:lnSpc>
              <a:spcBef>
                <a:spcPts val="1000"/>
              </a:spcBef>
              <a:spcAft>
                <a:spcPts val="0"/>
              </a:spcAft>
              <a:buSzPct val="69498"/>
              <a:buNone/>
            </a:pPr>
            <a:r>
              <a:rPr lang="en-US">
                <a:solidFill>
                  <a:srgbClr val="C00000"/>
                </a:solidFill>
              </a:rPr>
              <a:t>6)</a:t>
            </a:r>
            <a:r>
              <a:rPr b="1" lang="en-US">
                <a:solidFill>
                  <a:srgbClr val="C00000"/>
                </a:solidFill>
              </a:rPr>
              <a:t>Employed persons who are insure (article 33, 39 and 40) with the Social Security Office</a:t>
            </a:r>
            <a:r>
              <a:rPr lang="en-US">
                <a:solidFill>
                  <a:srgbClr val="C00000"/>
                </a:solidFill>
              </a:rPr>
              <a:t>.</a:t>
            </a:r>
            <a:endParaRPr/>
          </a:p>
          <a:p>
            <a:pPr indent="0" lvl="0" marL="114300" rtl="0" algn="l">
              <a:lnSpc>
                <a:spcPct val="90000"/>
              </a:lnSpc>
              <a:spcBef>
                <a:spcPts val="1000"/>
              </a:spcBef>
              <a:spcAft>
                <a:spcPts val="0"/>
              </a:spcAft>
              <a:buSzPct val="69498"/>
              <a:buNone/>
            </a:pPr>
            <a:r>
              <a:rPr b="1" lang="en-US">
                <a:solidFill>
                  <a:srgbClr val="7030A0"/>
                </a:solidFill>
              </a:rPr>
              <a:t>Informal Employment </a:t>
            </a:r>
            <a:r>
              <a:rPr lang="en-US">
                <a:solidFill>
                  <a:srgbClr val="7030A0"/>
                </a:solidFill>
              </a:rPr>
              <a:t>refers to employed persons who are not protected or have no social security from work like formal employment.</a:t>
            </a:r>
            <a:endParaRPr/>
          </a:p>
          <a:p>
            <a:pPr indent="0" lvl="0" marL="114300" rtl="0" algn="l">
              <a:lnSpc>
                <a:spcPct val="90000"/>
              </a:lnSpc>
              <a:spcBef>
                <a:spcPts val="1000"/>
              </a:spcBef>
              <a:spcAft>
                <a:spcPts val="0"/>
              </a:spcAft>
              <a:buSzPct val="69498"/>
              <a:buNone/>
            </a:pPr>
            <a:r>
              <a:t/>
            </a:r>
            <a:endParaRPr>
              <a:solidFill>
                <a:srgbClr val="C00000"/>
              </a:solidFill>
            </a:endParaRPr>
          </a:p>
          <a:p>
            <a:pPr indent="0" lvl="0" marL="114300" rtl="0" algn="l">
              <a:lnSpc>
                <a:spcPct val="90000"/>
              </a:lnSpc>
              <a:spcBef>
                <a:spcPts val="1000"/>
              </a:spcBef>
              <a:spcAft>
                <a:spcPts val="0"/>
              </a:spcAft>
              <a:buSzPct val="69498"/>
              <a:buNone/>
            </a:pPr>
            <a:r>
              <a:t/>
            </a:r>
            <a:endParaRPr>
              <a:solidFill>
                <a:srgbClr val="C00000"/>
              </a:solidFill>
            </a:endParaRPr>
          </a:p>
          <a:p>
            <a:pPr indent="-228600" lvl="0" marL="457200" rtl="0" algn="l">
              <a:lnSpc>
                <a:spcPct val="90000"/>
              </a:lnSpc>
              <a:spcBef>
                <a:spcPts val="1000"/>
              </a:spcBef>
              <a:spcAft>
                <a:spcPts val="0"/>
              </a:spcAft>
              <a:buClr>
                <a:schemeClr val="dk1"/>
              </a:buClr>
              <a:buSzPct val="69498"/>
              <a:buNone/>
            </a:pPr>
            <a:r>
              <a:t/>
            </a:r>
            <a:endParaRPr>
              <a:solidFill>
                <a:srgbClr val="C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05" name="Shape 105"/>
        <p:cNvGrpSpPr/>
        <p:nvPr/>
      </p:nvGrpSpPr>
      <p:grpSpPr>
        <a:xfrm>
          <a:off x="0" y="0"/>
          <a:ext cx="0" cy="0"/>
          <a:chOff x="0" y="0"/>
          <a:chExt cx="0" cy="0"/>
        </a:xfrm>
      </p:grpSpPr>
      <p:sp>
        <p:nvSpPr>
          <p:cNvPr id="106" name="Google Shape;106;p20"/>
          <p:cNvSpPr txBox="1"/>
          <p:nvPr/>
        </p:nvSpPr>
        <p:spPr>
          <a:xfrm>
            <a:off x="2404682" y="372925"/>
            <a:ext cx="7565009" cy="984845"/>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400"/>
              <a:buFont typeface="Arial"/>
              <a:buNone/>
            </a:pPr>
            <a:r>
              <a:rPr b="0" i="0" lang="en-US" sz="4400" u="none" cap="none" strike="noStrike">
                <a:solidFill>
                  <a:srgbClr val="000000"/>
                </a:solidFill>
                <a:latin typeface="Arial"/>
                <a:ea typeface="Arial"/>
                <a:cs typeface="Arial"/>
                <a:sym typeface="Arial"/>
              </a:rPr>
              <a:t>Thailand Country Context </a:t>
            </a:r>
            <a:br>
              <a:rPr b="0" i="0" lang="en-US" sz="1400" u="none" cap="none" strike="noStrike">
                <a:solidFill>
                  <a:srgbClr val="000000"/>
                </a:solidFill>
                <a:latin typeface="Arial"/>
                <a:ea typeface="Arial"/>
                <a:cs typeface="Arial"/>
                <a:sym typeface="Arial"/>
              </a:rPr>
            </a:br>
            <a:endParaRPr b="0" i="0" sz="1400" u="none" cap="none" strike="noStrike">
              <a:solidFill>
                <a:srgbClr val="000000"/>
              </a:solidFill>
              <a:latin typeface="Arial"/>
              <a:ea typeface="Arial"/>
              <a:cs typeface="Arial"/>
              <a:sym typeface="Arial"/>
            </a:endParaRPr>
          </a:p>
        </p:txBody>
      </p:sp>
      <p:pic>
        <p:nvPicPr>
          <p:cNvPr id="107" name="Google Shape;107;p20"/>
          <p:cNvPicPr preferRelativeResize="0"/>
          <p:nvPr/>
        </p:nvPicPr>
        <p:blipFill rotWithShape="1">
          <a:blip r:embed="rId4">
            <a:alphaModFix/>
          </a:blip>
          <a:srcRect b="0" l="0" r="0" t="0"/>
          <a:stretch/>
        </p:blipFill>
        <p:spPr>
          <a:xfrm>
            <a:off x="740229" y="2743201"/>
            <a:ext cx="10426254" cy="4015717"/>
          </a:xfrm>
          <a:prstGeom prst="rect">
            <a:avLst/>
          </a:prstGeom>
          <a:noFill/>
          <a:ln>
            <a:noFill/>
          </a:ln>
        </p:spPr>
      </p:pic>
      <p:pic>
        <p:nvPicPr>
          <p:cNvPr id="108" name="Google Shape;108;p20"/>
          <p:cNvPicPr preferRelativeResize="0"/>
          <p:nvPr/>
        </p:nvPicPr>
        <p:blipFill rotWithShape="1">
          <a:blip r:embed="rId5">
            <a:alphaModFix/>
          </a:blip>
          <a:srcRect b="0" l="0" r="0" t="0"/>
          <a:stretch/>
        </p:blipFill>
        <p:spPr>
          <a:xfrm>
            <a:off x="2990901" y="1096513"/>
            <a:ext cx="6392569" cy="154871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2" name="Shape 112"/>
        <p:cNvGrpSpPr/>
        <p:nvPr/>
      </p:nvGrpSpPr>
      <p:grpSpPr>
        <a:xfrm>
          <a:off x="0" y="0"/>
          <a:ext cx="0" cy="0"/>
          <a:chOff x="0" y="0"/>
          <a:chExt cx="0" cy="0"/>
        </a:xfrm>
      </p:grpSpPr>
      <p:sp>
        <p:nvSpPr>
          <p:cNvPr id="113" name="Google Shape;113;p17"/>
          <p:cNvSpPr txBox="1"/>
          <p:nvPr/>
        </p:nvSpPr>
        <p:spPr>
          <a:xfrm>
            <a:off x="0" y="314564"/>
            <a:ext cx="12192000" cy="144650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400"/>
              <a:buFont typeface="Arial"/>
              <a:buNone/>
            </a:pPr>
            <a:r>
              <a:rPr b="0" i="0" lang="en-US" sz="4400" u="none" cap="none" strike="noStrike">
                <a:solidFill>
                  <a:srgbClr val="000000"/>
                </a:solidFill>
                <a:latin typeface="Arial"/>
                <a:ea typeface="Arial"/>
                <a:cs typeface="Arial"/>
                <a:sym typeface="Arial"/>
              </a:rPr>
              <a:t>C177 and </a:t>
            </a:r>
            <a:endParaRPr/>
          </a:p>
          <a:p>
            <a:pPr indent="0" lvl="0" marL="0" marR="0" rtl="0" algn="ctr">
              <a:lnSpc>
                <a:spcPct val="100000"/>
              </a:lnSpc>
              <a:spcBef>
                <a:spcPts val="0"/>
              </a:spcBef>
              <a:spcAft>
                <a:spcPts val="0"/>
              </a:spcAft>
              <a:buClr>
                <a:srgbClr val="000000"/>
              </a:buClr>
              <a:buSzPts val="4400"/>
              <a:buFont typeface="Arial"/>
              <a:buNone/>
            </a:pPr>
            <a:r>
              <a:rPr b="0" i="0" lang="en-US" sz="4400" u="none" cap="none" strike="noStrike">
                <a:solidFill>
                  <a:srgbClr val="000000"/>
                </a:solidFill>
                <a:latin typeface="Arial"/>
                <a:ea typeface="Arial"/>
                <a:cs typeface="Arial"/>
                <a:sym typeface="Arial"/>
              </a:rPr>
              <a:t>Home Workers Protection Act B.E.2553 (2010)</a:t>
            </a:r>
            <a:endParaRPr/>
          </a:p>
        </p:txBody>
      </p:sp>
      <p:sp>
        <p:nvSpPr>
          <p:cNvPr id="114" name="Google Shape;114;p17"/>
          <p:cNvSpPr txBox="1"/>
          <p:nvPr>
            <p:ph idx="1" type="body"/>
          </p:nvPr>
        </p:nvSpPr>
        <p:spPr>
          <a:xfrm>
            <a:off x="457201" y="1741250"/>
            <a:ext cx="11223170" cy="4888150"/>
          </a:xfrm>
          <a:prstGeom prst="rect">
            <a:avLst/>
          </a:prstGeom>
          <a:noFill/>
          <a:ln>
            <a:noFill/>
          </a:ln>
        </p:spPr>
        <p:txBody>
          <a:bodyPr anchorCtr="0" anchor="t" bIns="45700" lIns="91425" spcFirstLastPara="1" rIns="91425" wrap="square" tIns="45700">
            <a:normAutofit lnSpcReduction="10000"/>
          </a:bodyPr>
          <a:lstStyle/>
          <a:p>
            <a:pPr indent="-342900" lvl="0" marL="457200" rtl="0" algn="l">
              <a:lnSpc>
                <a:spcPct val="90000"/>
              </a:lnSpc>
              <a:spcBef>
                <a:spcPts val="1000"/>
              </a:spcBef>
              <a:spcAft>
                <a:spcPts val="0"/>
              </a:spcAft>
              <a:buClr>
                <a:schemeClr val="dk1"/>
              </a:buClr>
              <a:buSzPts val="1800"/>
              <a:buChar char="•"/>
            </a:pPr>
            <a:r>
              <a:rPr lang="en-US">
                <a:solidFill>
                  <a:srgbClr val="7030A0"/>
                </a:solidFill>
              </a:rPr>
              <a:t>Since political reform in 1997, the Thai constitution has allowed 50,000 Thai citizens to sign up for submission of the law to Council’s consideration.</a:t>
            </a:r>
            <a:endParaRPr/>
          </a:p>
          <a:p>
            <a:pPr indent="-342900" lvl="0" marL="457200" rtl="0" algn="l">
              <a:lnSpc>
                <a:spcPct val="90000"/>
              </a:lnSpc>
              <a:spcBef>
                <a:spcPts val="1000"/>
              </a:spcBef>
              <a:spcAft>
                <a:spcPts val="0"/>
              </a:spcAft>
              <a:buClr>
                <a:schemeClr val="dk1"/>
              </a:buClr>
              <a:buSzPts val="1800"/>
              <a:buChar char="•"/>
            </a:pPr>
            <a:r>
              <a:rPr lang="en-US">
                <a:solidFill>
                  <a:srgbClr val="00B050"/>
                </a:solidFill>
              </a:rPr>
              <a:t>HNT: HBWs leaders, Labour Lawyers and organizers, by learning the principles of C177, draft and advocate on Home Workers Protection Act.</a:t>
            </a:r>
            <a:endParaRPr/>
          </a:p>
          <a:p>
            <a:pPr indent="-342900" lvl="0" marL="457200" rtl="0" algn="l">
              <a:lnSpc>
                <a:spcPct val="90000"/>
              </a:lnSpc>
              <a:spcBef>
                <a:spcPts val="1000"/>
              </a:spcBef>
              <a:spcAft>
                <a:spcPts val="0"/>
              </a:spcAft>
              <a:buClr>
                <a:schemeClr val="dk1"/>
              </a:buClr>
              <a:buSzPts val="1800"/>
              <a:buChar char="•"/>
            </a:pPr>
            <a:r>
              <a:rPr lang="en-US">
                <a:solidFill>
                  <a:srgbClr val="0070C0"/>
                </a:solidFill>
              </a:rPr>
              <a:t>2005-2007, HNT work with the 3 significant political parties. At last, both governance and opposite parties submitted our draft and appointed 3 HNT representatives to be members of the consideration commission. The commission considered and compared of the draft of HNT and Ministry of Labour.</a:t>
            </a:r>
            <a:endParaRPr/>
          </a:p>
          <a:p>
            <a:pPr indent="-342900" lvl="0" marL="457200" rtl="0" algn="l">
              <a:lnSpc>
                <a:spcPct val="90000"/>
              </a:lnSpc>
              <a:spcBef>
                <a:spcPts val="1000"/>
              </a:spcBef>
              <a:spcAft>
                <a:spcPts val="0"/>
              </a:spcAft>
              <a:buClr>
                <a:schemeClr val="dk1"/>
              </a:buClr>
              <a:buSzPts val="1800"/>
              <a:buChar char="•"/>
            </a:pPr>
            <a:r>
              <a:rPr lang="en-US">
                <a:solidFill>
                  <a:srgbClr val="7030A0"/>
                </a:solidFill>
              </a:rPr>
              <a:t>Whole consideration process take almost 2 years time and passed by the parliament in November 2010. </a:t>
            </a:r>
            <a:endParaRPr/>
          </a:p>
          <a:p>
            <a:pPr indent="-228600" lvl="0" marL="457200" rtl="0" algn="l">
              <a:lnSpc>
                <a:spcPct val="90000"/>
              </a:lnSpc>
              <a:spcBef>
                <a:spcPts val="1000"/>
              </a:spcBef>
              <a:spcAft>
                <a:spcPts val="0"/>
              </a:spcAft>
              <a:buClr>
                <a:schemeClr val="dk1"/>
              </a:buClr>
              <a:buSzPts val="1800"/>
              <a:buNone/>
            </a:pPr>
            <a:r>
              <a:t/>
            </a:r>
            <a:endParaRPr/>
          </a:p>
          <a:p>
            <a:pPr indent="-228600" lvl="0" marL="457200" rtl="0" algn="l">
              <a:lnSpc>
                <a:spcPct val="90000"/>
              </a:lnSpc>
              <a:spcBef>
                <a:spcPts val="1000"/>
              </a:spcBef>
              <a:spcAft>
                <a:spcPts val="0"/>
              </a:spcAft>
              <a:buClr>
                <a:schemeClr val="dk1"/>
              </a:buClr>
              <a:buSzPts val="18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18" name="Shape 118"/>
        <p:cNvGrpSpPr/>
        <p:nvPr/>
      </p:nvGrpSpPr>
      <p:grpSpPr>
        <a:xfrm>
          <a:off x="0" y="0"/>
          <a:ext cx="0" cy="0"/>
          <a:chOff x="0" y="0"/>
          <a:chExt cx="0" cy="0"/>
        </a:xfrm>
      </p:grpSpPr>
      <p:sp>
        <p:nvSpPr>
          <p:cNvPr id="119" name="Google Shape;119;p21"/>
          <p:cNvSpPr txBox="1"/>
          <p:nvPr/>
        </p:nvSpPr>
        <p:spPr>
          <a:xfrm>
            <a:off x="1556657" y="423421"/>
            <a:ext cx="8632372" cy="1446509"/>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400"/>
              <a:buFont typeface="Arial"/>
              <a:buNone/>
            </a:pPr>
            <a:r>
              <a:rPr b="0" i="0" lang="en-US" sz="4400" u="none" cap="none" strike="noStrike">
                <a:solidFill>
                  <a:srgbClr val="000000"/>
                </a:solidFill>
                <a:latin typeface="Arial"/>
                <a:ea typeface="Arial"/>
                <a:cs typeface="Arial"/>
                <a:sym typeface="Arial"/>
              </a:rPr>
              <a:t>Salient Features of </a:t>
            </a:r>
            <a:endParaRPr/>
          </a:p>
          <a:p>
            <a:pPr indent="0" lvl="0" marL="0" marR="0" rtl="0" algn="ctr">
              <a:lnSpc>
                <a:spcPct val="100000"/>
              </a:lnSpc>
              <a:spcBef>
                <a:spcPts val="0"/>
              </a:spcBef>
              <a:spcAft>
                <a:spcPts val="0"/>
              </a:spcAft>
              <a:buClr>
                <a:srgbClr val="000000"/>
              </a:buClr>
              <a:buSzPts val="4400"/>
              <a:buFont typeface="Arial"/>
              <a:buNone/>
            </a:pPr>
            <a:r>
              <a:rPr b="0" i="0" lang="en-US" sz="4400" u="none" cap="none" strike="noStrike">
                <a:solidFill>
                  <a:srgbClr val="000000"/>
                </a:solidFill>
                <a:latin typeface="Arial"/>
                <a:ea typeface="Arial"/>
                <a:cs typeface="Arial"/>
                <a:sym typeface="Arial"/>
              </a:rPr>
              <a:t>Home Workers Protection Act</a:t>
            </a:r>
            <a:endParaRPr b="0" i="0" sz="4400" u="none" cap="none" strike="noStrike">
              <a:solidFill>
                <a:srgbClr val="000000"/>
              </a:solidFill>
              <a:latin typeface="Arial"/>
              <a:ea typeface="Arial"/>
              <a:cs typeface="Arial"/>
              <a:sym typeface="Arial"/>
            </a:endParaRPr>
          </a:p>
        </p:txBody>
      </p:sp>
      <p:sp>
        <p:nvSpPr>
          <p:cNvPr id="120" name="Google Shape;120;p21"/>
          <p:cNvSpPr txBox="1"/>
          <p:nvPr/>
        </p:nvSpPr>
        <p:spPr>
          <a:xfrm>
            <a:off x="1366887" y="2366128"/>
            <a:ext cx="9323109"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21" name="Google Shape;121;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t/>
            </a:r>
            <a:endParaRPr/>
          </a:p>
        </p:txBody>
      </p:sp>
      <p:sp>
        <p:nvSpPr>
          <p:cNvPr id="122" name="Google Shape;122;p21"/>
          <p:cNvSpPr txBox="1"/>
          <p:nvPr>
            <p:ph idx="1" type="body"/>
          </p:nvPr>
        </p:nvSpPr>
        <p:spPr>
          <a:xfrm>
            <a:off x="838200" y="1825624"/>
            <a:ext cx="10515600" cy="4890861"/>
          </a:xfrm>
          <a:prstGeom prst="rect">
            <a:avLst/>
          </a:prstGeom>
          <a:noFill/>
          <a:ln>
            <a:noFill/>
          </a:ln>
        </p:spPr>
        <p:txBody>
          <a:bodyPr anchorCtr="0" anchor="t" bIns="45700" lIns="91425" spcFirstLastPara="1" rIns="91425" wrap="square" tIns="45700">
            <a:normAutofit lnSpcReduction="10000"/>
          </a:bodyPr>
          <a:lstStyle/>
          <a:p>
            <a:pPr indent="-342900" lvl="0" marL="457200" rtl="0" algn="l">
              <a:lnSpc>
                <a:spcPct val="90000"/>
              </a:lnSpc>
              <a:spcBef>
                <a:spcPts val="1000"/>
              </a:spcBef>
              <a:spcAft>
                <a:spcPts val="0"/>
              </a:spcAft>
              <a:buClr>
                <a:schemeClr val="dk1"/>
              </a:buClr>
              <a:buSzPts val="1800"/>
              <a:buChar char="•"/>
            </a:pPr>
            <a:r>
              <a:rPr lang="en-US">
                <a:solidFill>
                  <a:srgbClr val="00B050"/>
                </a:solidFill>
              </a:rPr>
              <a:t>Guarantee the equal pay for equal work: if the home work is of the same nature and quality and equal quantity the remuneration for the home worker shall not be less than that stipulated by the labour protection law.</a:t>
            </a:r>
            <a:endParaRPr/>
          </a:p>
          <a:p>
            <a:pPr indent="-342900" lvl="0" marL="457200" rtl="0" algn="l">
              <a:lnSpc>
                <a:spcPct val="90000"/>
              </a:lnSpc>
              <a:spcBef>
                <a:spcPts val="1000"/>
              </a:spcBef>
              <a:spcAft>
                <a:spcPts val="0"/>
              </a:spcAft>
              <a:buClr>
                <a:schemeClr val="dk1"/>
              </a:buClr>
              <a:buSzPts val="1800"/>
              <a:buChar char="•"/>
            </a:pPr>
            <a:r>
              <a:rPr lang="en-US">
                <a:solidFill>
                  <a:srgbClr val="0070C0"/>
                </a:solidFill>
              </a:rPr>
              <a:t>On Safety: It is forbidden for an hirer to carry out hazardous works materials, tools or machines, extreme heat or coldness etc. The hirer shall give warning notice informing home workers of the danger and hazard. The hirer shall be responsible for medical expenses, rehabilitation expenses and funeral expenses in case where the home worker met with danger, ill, disabled or death.</a:t>
            </a:r>
            <a:endParaRPr/>
          </a:p>
          <a:p>
            <a:pPr indent="-342900" lvl="0" marL="457200" rtl="0" algn="l">
              <a:lnSpc>
                <a:spcPct val="90000"/>
              </a:lnSpc>
              <a:spcBef>
                <a:spcPts val="1000"/>
              </a:spcBef>
              <a:spcAft>
                <a:spcPts val="0"/>
              </a:spcAft>
              <a:buClr>
                <a:schemeClr val="dk1"/>
              </a:buClr>
              <a:buSzPts val="1800"/>
              <a:buChar char="•"/>
            </a:pPr>
            <a:r>
              <a:rPr lang="en-US">
                <a:solidFill>
                  <a:srgbClr val="7030A0"/>
                </a:solidFill>
              </a:rPr>
              <a:t>Homework protection Committee: with 3 members who are representatives of home workers elected from among themselves</a:t>
            </a:r>
            <a:endParaRPr/>
          </a:p>
          <a:p>
            <a:pPr indent="-228600" lvl="0" marL="457200" rtl="0" algn="l">
              <a:lnSpc>
                <a:spcPct val="90000"/>
              </a:lnSpc>
              <a:spcBef>
                <a:spcPts val="1000"/>
              </a:spcBef>
              <a:spcAft>
                <a:spcPts val="0"/>
              </a:spcAft>
              <a:buClr>
                <a:schemeClr val="dk1"/>
              </a:buClr>
              <a:buSzPts val="1800"/>
              <a:buNone/>
            </a:pPr>
            <a:r>
              <a:t/>
            </a:r>
            <a:endParaRPr>
              <a:solidFill>
                <a:srgbClr val="7030A0"/>
              </a:solidFill>
            </a:endParaRPr>
          </a:p>
          <a:p>
            <a:pPr indent="-228600" lvl="0" marL="457200" rtl="0" algn="l">
              <a:lnSpc>
                <a:spcPct val="90000"/>
              </a:lnSpc>
              <a:spcBef>
                <a:spcPts val="1000"/>
              </a:spcBef>
              <a:spcAft>
                <a:spcPts val="0"/>
              </a:spcAft>
              <a:buClr>
                <a:schemeClr val="dk1"/>
              </a:buClr>
              <a:buSzPts val="1800"/>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26" name="Shape 126"/>
        <p:cNvGrpSpPr/>
        <p:nvPr/>
      </p:nvGrpSpPr>
      <p:grpSpPr>
        <a:xfrm>
          <a:off x="0" y="0"/>
          <a:ext cx="0" cy="0"/>
          <a:chOff x="0" y="0"/>
          <a:chExt cx="0" cy="0"/>
        </a:xfrm>
      </p:grpSpPr>
      <p:sp>
        <p:nvSpPr>
          <p:cNvPr id="127" name="Google Shape;127;p18"/>
          <p:cNvSpPr txBox="1"/>
          <p:nvPr/>
        </p:nvSpPr>
        <p:spPr>
          <a:xfrm>
            <a:off x="3124985" y="434305"/>
            <a:ext cx="5806911" cy="769401"/>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400"/>
              <a:buFont typeface="Arial"/>
              <a:buNone/>
            </a:pPr>
            <a:r>
              <a:rPr b="0" i="0" lang="en-US" sz="4400" u="none" cap="none" strike="noStrike">
                <a:solidFill>
                  <a:srgbClr val="000000"/>
                </a:solidFill>
                <a:latin typeface="Arial"/>
                <a:ea typeface="Arial"/>
                <a:cs typeface="Arial"/>
                <a:sym typeface="Arial"/>
              </a:rPr>
              <a:t>Challenges / Gaps</a:t>
            </a:r>
            <a:endParaRPr b="0" i="0" sz="4400" u="none" cap="none" strike="noStrike">
              <a:solidFill>
                <a:srgbClr val="000000"/>
              </a:solidFill>
              <a:latin typeface="Arial"/>
              <a:ea typeface="Arial"/>
              <a:cs typeface="Arial"/>
              <a:sym typeface="Arial"/>
            </a:endParaRPr>
          </a:p>
        </p:txBody>
      </p:sp>
      <p:sp>
        <p:nvSpPr>
          <p:cNvPr id="128" name="Google Shape;128;p18"/>
          <p:cNvSpPr txBox="1"/>
          <p:nvPr/>
        </p:nvSpPr>
        <p:spPr>
          <a:xfrm>
            <a:off x="1366887" y="2366128"/>
            <a:ext cx="9323109"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29" name="Google Shape;129;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t/>
            </a:r>
            <a:endParaRPr/>
          </a:p>
        </p:txBody>
      </p:sp>
      <p:sp>
        <p:nvSpPr>
          <p:cNvPr id="130" name="Google Shape;130;p1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342900" lvl="0" marL="457200" rtl="0" algn="l">
              <a:lnSpc>
                <a:spcPct val="90000"/>
              </a:lnSpc>
              <a:spcBef>
                <a:spcPts val="1000"/>
              </a:spcBef>
              <a:spcAft>
                <a:spcPts val="0"/>
              </a:spcAft>
              <a:buClr>
                <a:schemeClr val="dk1"/>
              </a:buClr>
              <a:buSzPts val="1800"/>
              <a:buChar char="•"/>
            </a:pPr>
            <a:r>
              <a:rPr lang="en-US">
                <a:solidFill>
                  <a:srgbClr val="C00000"/>
                </a:solidFill>
              </a:rPr>
              <a:t>The Ministry of Labour doesn’t have the name list of hirers and homeworkers’ groups for active implementation. To register in the system is voluntary.</a:t>
            </a:r>
            <a:endParaRPr/>
          </a:p>
          <a:p>
            <a:pPr indent="-342900" lvl="0" marL="457200" rtl="0" algn="l">
              <a:lnSpc>
                <a:spcPct val="90000"/>
              </a:lnSpc>
              <a:spcBef>
                <a:spcPts val="1000"/>
              </a:spcBef>
              <a:spcAft>
                <a:spcPts val="0"/>
              </a:spcAft>
              <a:buClr>
                <a:schemeClr val="dk1"/>
              </a:buClr>
              <a:buSzPts val="1800"/>
              <a:buChar char="•"/>
            </a:pPr>
            <a:r>
              <a:rPr lang="en-US">
                <a:solidFill>
                  <a:schemeClr val="dk1"/>
                </a:solidFill>
              </a:rPr>
              <a:t>Homeworkers do not have the power to negotiate with the hirers. They afraid of losing jobs and income.</a:t>
            </a:r>
            <a:endParaRPr/>
          </a:p>
          <a:p>
            <a:pPr indent="-342900" lvl="0" marL="457200" rtl="0" algn="l">
              <a:lnSpc>
                <a:spcPct val="90000"/>
              </a:lnSpc>
              <a:spcBef>
                <a:spcPts val="1000"/>
              </a:spcBef>
              <a:spcAft>
                <a:spcPts val="0"/>
              </a:spcAft>
              <a:buClr>
                <a:schemeClr val="dk1"/>
              </a:buClr>
              <a:buSzPts val="1800"/>
              <a:buChar char="•"/>
            </a:pPr>
            <a:r>
              <a:rPr lang="en-US">
                <a:solidFill>
                  <a:srgbClr val="C00000"/>
                </a:solidFill>
              </a:rPr>
              <a:t>The ones who have to raise any violations or file complaints are the homeworkers themselves. According to the law, a third party is not permitted to fulfill this role.</a:t>
            </a:r>
            <a:endParaRPr/>
          </a:p>
          <a:p>
            <a:pPr indent="-228600" lvl="0" marL="457200" rtl="0" algn="l">
              <a:lnSpc>
                <a:spcPct val="90000"/>
              </a:lnSpc>
              <a:spcBef>
                <a:spcPts val="1000"/>
              </a:spcBef>
              <a:spcAft>
                <a:spcPts val="0"/>
              </a:spcAft>
              <a:buClr>
                <a:schemeClr val="dk1"/>
              </a:buClr>
              <a:buSzPts val="1800"/>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34" name="Shape 134"/>
        <p:cNvGrpSpPr/>
        <p:nvPr/>
      </p:nvGrpSpPr>
      <p:grpSpPr>
        <a:xfrm>
          <a:off x="0" y="0"/>
          <a:ext cx="0" cy="0"/>
          <a:chOff x="0" y="0"/>
          <a:chExt cx="0" cy="0"/>
        </a:xfrm>
      </p:grpSpPr>
      <p:sp>
        <p:nvSpPr>
          <p:cNvPr id="135" name="Google Shape;135;p22"/>
          <p:cNvSpPr txBox="1"/>
          <p:nvPr/>
        </p:nvSpPr>
        <p:spPr>
          <a:xfrm>
            <a:off x="2941163" y="499621"/>
            <a:ext cx="5806911" cy="707886"/>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000"/>
              <a:buFont typeface="Arial"/>
              <a:buNone/>
            </a:pPr>
            <a:r>
              <a:rPr b="0" i="0" lang="en-US" sz="4000" u="none" cap="none" strike="noStrike">
                <a:solidFill>
                  <a:srgbClr val="000000"/>
                </a:solidFill>
                <a:latin typeface="Arial"/>
                <a:ea typeface="Arial"/>
                <a:cs typeface="Arial"/>
                <a:sym typeface="Arial"/>
              </a:rPr>
              <a:t>Resources </a:t>
            </a:r>
            <a:endParaRPr b="0" i="0" sz="1400" u="none" cap="none" strike="noStrike">
              <a:solidFill>
                <a:srgbClr val="000000"/>
              </a:solidFill>
              <a:latin typeface="Arial"/>
              <a:ea typeface="Arial"/>
              <a:cs typeface="Arial"/>
              <a:sym typeface="Arial"/>
            </a:endParaRPr>
          </a:p>
        </p:txBody>
      </p:sp>
      <p:sp>
        <p:nvSpPr>
          <p:cNvPr id="136" name="Google Shape;136;p22"/>
          <p:cNvSpPr txBox="1"/>
          <p:nvPr/>
        </p:nvSpPr>
        <p:spPr>
          <a:xfrm>
            <a:off x="1366887" y="2366128"/>
            <a:ext cx="9323109"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37" name="Google Shape;137;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t/>
            </a:r>
            <a:endParaRPr/>
          </a:p>
        </p:txBody>
      </p:sp>
      <p:sp>
        <p:nvSpPr>
          <p:cNvPr id="138" name="Google Shape;138;p22"/>
          <p:cNvSpPr txBox="1"/>
          <p:nvPr>
            <p:ph idx="1" type="body"/>
          </p:nvPr>
        </p:nvSpPr>
        <p:spPr>
          <a:xfrm>
            <a:off x="838200" y="1825625"/>
            <a:ext cx="10515600" cy="4667250"/>
          </a:xfrm>
          <a:prstGeom prst="rect">
            <a:avLst/>
          </a:prstGeom>
          <a:noFill/>
          <a:ln>
            <a:noFill/>
          </a:ln>
        </p:spPr>
        <p:txBody>
          <a:bodyPr anchorCtr="0" anchor="t" bIns="45700" lIns="91425" spcFirstLastPara="1" rIns="91425" wrap="square" tIns="45700">
            <a:normAutofit/>
          </a:bodyPr>
          <a:lstStyle/>
          <a:p>
            <a:pPr indent="0" lvl="0" marL="114300" rtl="0" algn="l">
              <a:lnSpc>
                <a:spcPct val="90000"/>
              </a:lnSpc>
              <a:spcBef>
                <a:spcPts val="1000"/>
              </a:spcBef>
              <a:spcAft>
                <a:spcPts val="0"/>
              </a:spcAft>
              <a:buSzPts val="1800"/>
              <a:buNone/>
            </a:pPr>
            <a:r>
              <a:rPr b="1" lang="en-US"/>
              <a:t>Home Workers Protection Act B.E.2553 (2010)</a:t>
            </a:r>
            <a:endParaRPr/>
          </a:p>
          <a:p>
            <a:pPr indent="-342900" lvl="0" marL="457200" rtl="0" algn="l">
              <a:lnSpc>
                <a:spcPct val="90000"/>
              </a:lnSpc>
              <a:spcBef>
                <a:spcPts val="1000"/>
              </a:spcBef>
              <a:spcAft>
                <a:spcPts val="0"/>
              </a:spcAft>
              <a:buClr>
                <a:schemeClr val="dk1"/>
              </a:buClr>
              <a:buSzPts val="1800"/>
              <a:buChar char="•"/>
            </a:pPr>
            <a:r>
              <a:rPr lang="en-US">
                <a:solidFill>
                  <a:srgbClr val="00B050"/>
                </a:solidFill>
              </a:rPr>
              <a:t>ILO website: https://www.ilo.org/dyn/natlex/natlex4.detail?p_lang=en&amp;p_isn=93545</a:t>
            </a:r>
            <a:endParaRPr/>
          </a:p>
          <a:p>
            <a:pPr indent="-342900" lvl="0" marL="457200" rtl="0" algn="l">
              <a:lnSpc>
                <a:spcPct val="90000"/>
              </a:lnSpc>
              <a:spcBef>
                <a:spcPts val="1000"/>
              </a:spcBef>
              <a:spcAft>
                <a:spcPts val="0"/>
              </a:spcAft>
              <a:buClr>
                <a:schemeClr val="dk1"/>
              </a:buClr>
              <a:buSzPts val="1800"/>
              <a:buChar char="•"/>
            </a:pPr>
            <a:r>
              <a:rPr lang="en-US" u="sng">
                <a:solidFill>
                  <a:schemeClr val="hlink"/>
                </a:solidFill>
                <a:hlinkClick r:id="rId4"/>
              </a:rPr>
              <a:t>PDF: https://www.ilo.org/dyn/natlex/docs/ELECTRONIC/93545/109400/F-1826987314/THA93545%20Eng.pdf</a:t>
            </a:r>
            <a:endParaRPr/>
          </a:p>
          <a:p>
            <a:pPr indent="0" lvl="0" marL="114300" rtl="0" algn="l">
              <a:lnSpc>
                <a:spcPct val="90000"/>
              </a:lnSpc>
              <a:spcBef>
                <a:spcPts val="1000"/>
              </a:spcBef>
              <a:spcAft>
                <a:spcPts val="0"/>
              </a:spcAft>
              <a:buSzPts val="1800"/>
              <a:buNone/>
            </a:pPr>
            <a:r>
              <a:rPr b="1" lang="en-US"/>
              <a:t>Informal Workers in Urban Thailand: A Statistical Snapshot</a:t>
            </a:r>
            <a:endParaRPr/>
          </a:p>
          <a:p>
            <a:pPr indent="-342900" lvl="0" marL="457200" rtl="0" algn="l">
              <a:lnSpc>
                <a:spcPct val="90000"/>
              </a:lnSpc>
              <a:spcBef>
                <a:spcPts val="1000"/>
              </a:spcBef>
              <a:spcAft>
                <a:spcPts val="0"/>
              </a:spcAft>
              <a:buClr>
                <a:schemeClr val="dk1"/>
              </a:buClr>
              <a:buSzPts val="1800"/>
              <a:buChar char="•"/>
            </a:pPr>
            <a:r>
              <a:rPr lang="en-US" u="sng">
                <a:solidFill>
                  <a:schemeClr val="hlink"/>
                </a:solidFill>
                <a:hlinkClick r:id="rId5"/>
              </a:rPr>
              <a:t>https://www.wiego.org/publications/informal-workers-urban-thailand-statistical-snapshot</a:t>
            </a:r>
            <a:endParaRPr/>
          </a:p>
          <a:p>
            <a:pPr indent="-228600" lvl="0" marL="457200" rtl="0" algn="l">
              <a:lnSpc>
                <a:spcPct val="90000"/>
              </a:lnSpc>
              <a:spcBef>
                <a:spcPts val="1000"/>
              </a:spcBef>
              <a:spcAft>
                <a:spcPts val="0"/>
              </a:spcAft>
              <a:buClr>
                <a:schemeClr val="dk1"/>
              </a:buClr>
              <a:buSzPts val="1800"/>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142" name="Shape 142"/>
        <p:cNvGrpSpPr/>
        <p:nvPr/>
      </p:nvGrpSpPr>
      <p:grpSpPr>
        <a:xfrm>
          <a:off x="0" y="0"/>
          <a:ext cx="0" cy="0"/>
          <a:chOff x="0" y="0"/>
          <a:chExt cx="0" cy="0"/>
        </a:xfrm>
      </p:grpSpPr>
      <p:sp>
        <p:nvSpPr>
          <p:cNvPr id="143" name="Google Shape;143;g25920f34afc_0_0"/>
          <p:cNvSpPr txBox="1"/>
          <p:nvPr/>
        </p:nvSpPr>
        <p:spPr>
          <a:xfrm>
            <a:off x="3192588" y="3327946"/>
            <a:ext cx="5806800" cy="1938952"/>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4000"/>
              <a:buFont typeface="Arial"/>
              <a:buNone/>
            </a:pPr>
            <a:r>
              <a:t/>
            </a:r>
            <a:endParaRPr b="0" i="0" sz="40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000"/>
              <a:buFont typeface="Arial"/>
              <a:buNone/>
            </a:pPr>
            <a:r>
              <a:t/>
            </a:r>
            <a:endParaRPr b="0" i="0" sz="40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000"/>
              <a:buFont typeface="Arial"/>
              <a:buNone/>
            </a:pPr>
            <a:r>
              <a:rPr b="0" i="0" lang="en-US" sz="4000" u="none" cap="none" strike="noStrike">
                <a:solidFill>
                  <a:srgbClr val="000000"/>
                </a:solidFill>
                <a:latin typeface="Arial"/>
                <a:ea typeface="Arial"/>
                <a:cs typeface="Arial"/>
                <a:sym typeface="Arial"/>
              </a:rPr>
              <a:t>THANK YOU </a:t>
            </a:r>
            <a:endParaRPr b="0" i="0" sz="1400" u="none" cap="none" strike="noStrike">
              <a:solidFill>
                <a:srgbClr val="000000"/>
              </a:solidFill>
              <a:latin typeface="Arial"/>
              <a:ea typeface="Arial"/>
              <a:cs typeface="Arial"/>
              <a:sym typeface="Arial"/>
            </a:endParaRPr>
          </a:p>
        </p:txBody>
      </p:sp>
      <p:sp>
        <p:nvSpPr>
          <p:cNvPr id="144" name="Google Shape;144;g25920f34afc_0_0"/>
          <p:cNvSpPr txBox="1"/>
          <p:nvPr/>
        </p:nvSpPr>
        <p:spPr>
          <a:xfrm>
            <a:off x="1366887" y="2366128"/>
            <a:ext cx="9323100" cy="307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pic>
        <p:nvPicPr>
          <p:cNvPr id="145" name="Google Shape;145;g25920f34afc_0_0"/>
          <p:cNvPicPr preferRelativeResize="0"/>
          <p:nvPr/>
        </p:nvPicPr>
        <p:blipFill rotWithShape="1">
          <a:blip r:embed="rId4">
            <a:alphaModFix/>
          </a:blip>
          <a:srcRect b="0" l="0" r="0" t="0"/>
          <a:stretch/>
        </p:blipFill>
        <p:spPr>
          <a:xfrm>
            <a:off x="5238738" y="1589315"/>
            <a:ext cx="1714500" cy="2667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2021-02-16T04:50:07Z</dcterms:created>
  <dc:creator>Gerald Roberto Morales Hudiel</dc:creator>
</cp:coreProperties>
</file>