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Lst>
  <p:sldSz cy="6858000" cx="12192000"/>
  <p:notesSz cx="6858000" cy="9144000"/>
  <p:embeddedFontLst>
    <p:embeddedFont>
      <p:font typeface="Lato"/>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6" roundtripDataSignature="AMtx7mi04COtg2iH4CLJbdUT2JSVkkI/b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34B1DAD-BE9B-4995-87E3-C0B946B53616}">
  <a:tblStyle styleId="{E34B1DAD-BE9B-4995-87E3-C0B946B53616}"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Lato-bold.fntdata"/><Relationship Id="rId12" Type="http://schemas.openxmlformats.org/officeDocument/2006/relationships/font" Target="fonts/Lato-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ato-boldItalic.fntdata"/><Relationship Id="rId14" Type="http://schemas.openxmlformats.org/officeDocument/2006/relationships/font" Target="fonts/Lato-italic.fntdata"/><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5a065d4641_2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6" name="Google Shape;76;g25a065d4641_2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5a516c4e8b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g25a516c4e8b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5a516c4e8b_0_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0" name="Google Shape;90;g25a516c4e8b_0_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5a516c4e8b_0_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6" name="Google Shape;96;g25a516c4e8b_0_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5a516c4e8b_0_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2" name="Google Shape;102;g25a516c4e8b_0_3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5a065d4641_2_4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8" name="Google Shape;108;g25a065d4641_2_4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1" name="Shape 11"/>
        <p:cNvGrpSpPr/>
        <p:nvPr/>
      </p:nvGrpSpPr>
      <p:grpSpPr>
        <a:xfrm>
          <a:off x="0" y="0"/>
          <a:ext cx="0" cy="0"/>
          <a:chOff x="0" y="0"/>
          <a:chExt cx="0" cy="0"/>
        </a:xfrm>
      </p:grpSpPr>
      <p:sp>
        <p:nvSpPr>
          <p:cNvPr id="12" name="Google Shape;12;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68" name="Shape 68"/>
        <p:cNvGrpSpPr/>
        <p:nvPr/>
      </p:nvGrpSpPr>
      <p:grpSpPr>
        <a:xfrm>
          <a:off x="0" y="0"/>
          <a:ext cx="0" cy="0"/>
          <a:chOff x="0" y="0"/>
          <a:chExt cx="0" cy="0"/>
        </a:xfrm>
      </p:grpSpPr>
      <p:sp>
        <p:nvSpPr>
          <p:cNvPr id="69" name="Google Shape;69;p16"/>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6"/>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17" name="Shape 17"/>
        <p:cNvGrpSpPr/>
        <p:nvPr/>
      </p:nvGrpSpPr>
      <p:grpSpPr>
        <a:xfrm>
          <a:off x="0" y="0"/>
          <a:ext cx="0" cy="0"/>
          <a:chOff x="0" y="0"/>
          <a:chExt cx="0" cy="0"/>
        </a:xfrm>
      </p:grpSpPr>
      <p:sp>
        <p:nvSpPr>
          <p:cNvPr id="18" name="Google Shape;18;p8"/>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8"/>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0" name="Google Shape;20;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23" name="Shape 23"/>
        <p:cNvGrpSpPr/>
        <p:nvPr/>
      </p:nvGrpSpPr>
      <p:grpSpPr>
        <a:xfrm>
          <a:off x="0" y="0"/>
          <a:ext cx="0" cy="0"/>
          <a:chOff x="0" y="0"/>
          <a:chExt cx="0" cy="0"/>
        </a:xfrm>
      </p:grpSpPr>
      <p:sp>
        <p:nvSpPr>
          <p:cNvPr id="24" name="Google Shape;24;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9"/>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 name="Google Shape;26;p9"/>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30" name="Shape 30"/>
        <p:cNvGrpSpPr/>
        <p:nvPr/>
      </p:nvGrpSpPr>
      <p:grpSpPr>
        <a:xfrm>
          <a:off x="0" y="0"/>
          <a:ext cx="0" cy="0"/>
          <a:chOff x="0" y="0"/>
          <a:chExt cx="0" cy="0"/>
        </a:xfrm>
      </p:grpSpPr>
      <p:sp>
        <p:nvSpPr>
          <p:cNvPr id="31" name="Google Shape;31;p10"/>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0"/>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3" name="Google Shape;33;p10"/>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 name="Google Shape;34;p10"/>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5" name="Google Shape;35;p10"/>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39" name="Shape 39"/>
        <p:cNvGrpSpPr/>
        <p:nvPr/>
      </p:nvGrpSpPr>
      <p:grpSpPr>
        <a:xfrm>
          <a:off x="0" y="0"/>
          <a:ext cx="0" cy="0"/>
          <a:chOff x="0" y="0"/>
          <a:chExt cx="0" cy="0"/>
        </a:xfrm>
      </p:grpSpPr>
      <p:sp>
        <p:nvSpPr>
          <p:cNvPr id="40" name="Google Shape;4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44" name="Shape 44"/>
        <p:cNvGrpSpPr/>
        <p:nvPr/>
      </p:nvGrpSpPr>
      <p:grpSpPr>
        <a:xfrm>
          <a:off x="0" y="0"/>
          <a:ext cx="0" cy="0"/>
          <a:chOff x="0" y="0"/>
          <a:chExt cx="0" cy="0"/>
        </a:xfrm>
      </p:grpSpPr>
      <p:sp>
        <p:nvSpPr>
          <p:cNvPr id="45" name="Google Shape;45;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48" name="Shape 48"/>
        <p:cNvGrpSpPr/>
        <p:nvPr/>
      </p:nvGrpSpPr>
      <p:grpSpPr>
        <a:xfrm>
          <a:off x="0" y="0"/>
          <a:ext cx="0" cy="0"/>
          <a:chOff x="0" y="0"/>
          <a:chExt cx="0" cy="0"/>
        </a:xfrm>
      </p:grpSpPr>
      <p:sp>
        <p:nvSpPr>
          <p:cNvPr id="49" name="Google Shape;49;p1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3"/>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1" name="Google Shape;51;p13"/>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2" name="Google Shape;52;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55" name="Shape 55"/>
        <p:cNvGrpSpPr/>
        <p:nvPr/>
      </p:nvGrpSpPr>
      <p:grpSpPr>
        <a:xfrm>
          <a:off x="0" y="0"/>
          <a:ext cx="0" cy="0"/>
          <a:chOff x="0" y="0"/>
          <a:chExt cx="0" cy="0"/>
        </a:xfrm>
      </p:grpSpPr>
      <p:sp>
        <p:nvSpPr>
          <p:cNvPr id="56" name="Google Shape;56;p1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4"/>
          <p:cNvSpPr/>
          <p:nvPr>
            <p:ph idx="2" type="pic"/>
          </p:nvPr>
        </p:nvSpPr>
        <p:spPr>
          <a:xfrm>
            <a:off x="5183188" y="987425"/>
            <a:ext cx="6172200" cy="4873625"/>
          </a:xfrm>
          <a:prstGeom prst="rect">
            <a:avLst/>
          </a:prstGeom>
          <a:noFill/>
          <a:ln>
            <a:noFill/>
          </a:ln>
        </p:spPr>
      </p:sp>
      <p:sp>
        <p:nvSpPr>
          <p:cNvPr id="58" name="Google Shape;58;p14"/>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9" name="Google Shape;59;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2" name="Shape 62"/>
        <p:cNvGrpSpPr/>
        <p:nvPr/>
      </p:nvGrpSpPr>
      <p:grpSpPr>
        <a:xfrm>
          <a:off x="0" y="0"/>
          <a:ext cx="0" cy="0"/>
          <a:chOff x="0" y="0"/>
          <a:chExt cx="0" cy="0"/>
        </a:xfrm>
      </p:grpSpPr>
      <p:sp>
        <p:nvSpPr>
          <p:cNvPr id="63" name="Google Shape;63;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5"/>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5" name="Google Shape;65;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hyperlink" Target="https://www.wiego.org/sites/default/files/publications/file/WIEGO_Statistical_Brief_N30_Chile%20for%20web.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7" name="Shape 77"/>
        <p:cNvGrpSpPr/>
        <p:nvPr/>
      </p:nvGrpSpPr>
      <p:grpSpPr>
        <a:xfrm>
          <a:off x="0" y="0"/>
          <a:ext cx="0" cy="0"/>
          <a:chOff x="0" y="0"/>
          <a:chExt cx="0" cy="0"/>
        </a:xfrm>
      </p:grpSpPr>
      <p:sp>
        <p:nvSpPr>
          <p:cNvPr id="78" name="Google Shape;78;g25a065d4641_2_0"/>
          <p:cNvSpPr txBox="1"/>
          <p:nvPr/>
        </p:nvSpPr>
        <p:spPr>
          <a:xfrm>
            <a:off x="1554480" y="2318522"/>
            <a:ext cx="9372599" cy="5847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b="0" i="0" lang="en-US" sz="3200" u="none" cap="none" strike="noStrike">
                <a:solidFill>
                  <a:srgbClr val="3A3838"/>
                </a:solidFill>
                <a:latin typeface="Arial"/>
                <a:ea typeface="Arial"/>
                <a:cs typeface="Arial"/>
                <a:sym typeface="Arial"/>
              </a:rPr>
              <a:t>Webinar on ILO C177  - Case of Chile</a:t>
            </a:r>
            <a:endParaRPr b="0" i="0" sz="1400" u="none" cap="none" strike="noStrike">
              <a:solidFill>
                <a:srgbClr val="000000"/>
              </a:solidFill>
              <a:latin typeface="Arial"/>
              <a:ea typeface="Arial"/>
              <a:cs typeface="Arial"/>
              <a:sym typeface="Arial"/>
            </a:endParaRPr>
          </a:p>
        </p:txBody>
      </p:sp>
      <p:sp>
        <p:nvSpPr>
          <p:cNvPr id="79" name="Google Shape;79;g25a065d4641_2_0"/>
          <p:cNvSpPr txBox="1"/>
          <p:nvPr/>
        </p:nvSpPr>
        <p:spPr>
          <a:xfrm>
            <a:off x="1554480" y="3462261"/>
            <a:ext cx="9372599" cy="120032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Tatiana Rojas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July 28</a:t>
            </a:r>
            <a:r>
              <a:rPr b="0" baseline="30000" i="0" lang="en-US" sz="2400" u="none" cap="none" strike="noStrike">
                <a:solidFill>
                  <a:srgbClr val="000000"/>
                </a:solidFill>
                <a:latin typeface="Arial"/>
                <a:ea typeface="Arial"/>
                <a:cs typeface="Arial"/>
                <a:sym typeface="Arial"/>
              </a:rPr>
              <a:t>th</a:t>
            </a:r>
            <a:r>
              <a:rPr b="0" i="0" lang="en-US" sz="2400" u="none" cap="none" strike="noStrike">
                <a:solidFill>
                  <a:srgbClr val="000000"/>
                </a:solidFill>
                <a:latin typeface="Arial"/>
                <a:ea typeface="Arial"/>
                <a:cs typeface="Arial"/>
                <a:sym typeface="Arial"/>
              </a:rPr>
              <a:t> 2023</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sp>
        <p:nvSpPr>
          <p:cNvPr id="84" name="Google Shape;84;g25a516c4e8b_0_0"/>
          <p:cNvSpPr txBox="1"/>
          <p:nvPr/>
        </p:nvSpPr>
        <p:spPr>
          <a:xfrm>
            <a:off x="3124985" y="133861"/>
            <a:ext cx="5806800" cy="708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000"/>
              <a:buFont typeface="Arial"/>
              <a:buNone/>
            </a:pPr>
            <a:r>
              <a:rPr b="0" i="0" lang="en-US" sz="4000" u="none" cap="none" strike="noStrike">
                <a:solidFill>
                  <a:srgbClr val="000000"/>
                </a:solidFill>
                <a:latin typeface="Arial"/>
                <a:ea typeface="Arial"/>
                <a:cs typeface="Arial"/>
                <a:sym typeface="Arial"/>
              </a:rPr>
              <a:t>Context</a:t>
            </a:r>
            <a:endParaRPr b="0" i="0" sz="4000" u="none" cap="none" strike="noStrike">
              <a:solidFill>
                <a:srgbClr val="000000"/>
              </a:solidFill>
              <a:latin typeface="Arial"/>
              <a:ea typeface="Arial"/>
              <a:cs typeface="Arial"/>
              <a:sym typeface="Arial"/>
            </a:endParaRPr>
          </a:p>
        </p:txBody>
      </p:sp>
      <p:sp>
        <p:nvSpPr>
          <p:cNvPr id="85" name="Google Shape;85;g25a516c4e8b_0_0"/>
          <p:cNvSpPr txBox="1"/>
          <p:nvPr/>
        </p:nvSpPr>
        <p:spPr>
          <a:xfrm>
            <a:off x="1117500" y="1010925"/>
            <a:ext cx="9115500" cy="498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Chile: Total population 19,960,889</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1" i="0" sz="1600" u="none" cap="none" strike="noStrike">
              <a:solidFill>
                <a:srgbClr val="2E7D84"/>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INE Mobile Quarter (March-May 2023)</a:t>
            </a:r>
            <a:endParaRPr b="1" i="0" sz="1600" u="none" cap="none" strike="noStrike">
              <a:solidFill>
                <a:srgbClr val="2E7D84"/>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US" sz="1600" u="none" cap="none" strike="noStrike">
                <a:solidFill>
                  <a:srgbClr val="000000"/>
                </a:solidFill>
                <a:latin typeface="Arial"/>
                <a:ea typeface="Arial"/>
                <a:cs typeface="Arial"/>
                <a:sym typeface="Arial"/>
              </a:rPr>
              <a:t>Informally employed 25.04 %: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US" sz="1600" u="none" cap="none" strike="noStrike">
                <a:solidFill>
                  <a:srgbClr val="000000"/>
                </a:solidFill>
                <a:latin typeface="Arial"/>
                <a:ea typeface="Arial"/>
                <a:cs typeface="Arial"/>
                <a:sym typeface="Arial"/>
              </a:rPr>
              <a:t>Women 28.6 %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US" sz="1600" u="none" cap="none" strike="noStrike">
                <a:solidFill>
                  <a:srgbClr val="000000"/>
                </a:solidFill>
                <a:latin typeface="Arial"/>
                <a:ea typeface="Arial"/>
                <a:cs typeface="Arial"/>
                <a:sym typeface="Arial"/>
              </a:rPr>
              <a:t>Men 26.5%</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aphicFrame>
        <p:nvGraphicFramePr>
          <p:cNvPr id="86" name="Google Shape;86;g25a516c4e8b_0_0"/>
          <p:cNvGraphicFramePr/>
          <p:nvPr/>
        </p:nvGraphicFramePr>
        <p:xfrm>
          <a:off x="5343350" y="1010925"/>
          <a:ext cx="3000000" cy="3000000"/>
        </p:xfrm>
        <a:graphic>
          <a:graphicData uri="http://schemas.openxmlformats.org/drawingml/2006/table">
            <a:tbl>
              <a:tblPr>
                <a:noFill/>
                <a:tableStyleId>{E34B1DAD-BE9B-4995-87E3-C0B946B53616}</a:tableStyleId>
              </a:tblPr>
              <a:tblGrid>
                <a:gridCol w="1496250"/>
                <a:gridCol w="1496250"/>
              </a:tblGrid>
              <a:tr h="272750">
                <a:tc gridSpan="2">
                  <a:txBody>
                    <a:bodyPr/>
                    <a:lstStyle/>
                    <a:p>
                      <a:pPr indent="0" lvl="0" marL="0" marR="0" rtl="0" algn="ctr">
                        <a:lnSpc>
                          <a:spcPct val="100000"/>
                        </a:lnSpc>
                        <a:spcBef>
                          <a:spcPts val="0"/>
                        </a:spcBef>
                        <a:spcAft>
                          <a:spcPts val="0"/>
                        </a:spcAft>
                        <a:buClr>
                          <a:srgbClr val="000000"/>
                        </a:buClr>
                        <a:buSzPts val="1400"/>
                        <a:buFont typeface="Arial"/>
                        <a:buNone/>
                      </a:pPr>
                      <a:r>
                        <a:rPr b="1" lang="en-US" sz="1400" u="none" cap="none" strike="noStrike"/>
                        <a:t>Levels (total number of people) </a:t>
                      </a:r>
                      <a:endParaRPr b="1" sz="1400" u="none" cap="none" strike="noStrike"/>
                    </a:p>
                  </a:txBody>
                  <a:tcPr marT="91425" marB="91425" marR="91425" marL="91425"/>
                </a:tc>
                <a:tc hMerge="1"/>
              </a:tr>
              <a:tr h="419625">
                <a:tc>
                  <a:txBody>
                    <a:bodyPr/>
                    <a:lstStyle/>
                    <a:p>
                      <a:pPr indent="0" lvl="0" marL="0" marR="0" rtl="0" algn="l">
                        <a:lnSpc>
                          <a:spcPct val="100000"/>
                        </a:lnSpc>
                        <a:spcBef>
                          <a:spcPts val="0"/>
                        </a:spcBef>
                        <a:spcAft>
                          <a:spcPts val="0"/>
                        </a:spcAft>
                        <a:buClr>
                          <a:schemeClr val="dk1"/>
                        </a:buClr>
                        <a:buSzPts val="1100"/>
                        <a:buFont typeface="Arial"/>
                        <a:buNone/>
                      </a:pPr>
                      <a:r>
                        <a:rPr lang="en-US" sz="1400" u="none" cap="none" strike="noStrike"/>
                        <a:t>Workforce</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9,876,146</a:t>
                      </a:r>
                      <a:endParaRPr sz="1400" u="none" cap="none" strike="noStrike"/>
                    </a:p>
                  </a:txBody>
                  <a:tcPr marT="91425" marB="91425" marR="91425" marL="91425"/>
                </a:tc>
              </a:tr>
              <a:tr h="395775">
                <a:tc>
                  <a:txBody>
                    <a:bodyPr/>
                    <a:lstStyle/>
                    <a:p>
                      <a:pPr indent="0" lvl="0" marL="0" marR="0" rtl="0" algn="l">
                        <a:lnSpc>
                          <a:spcPct val="100000"/>
                        </a:lnSpc>
                        <a:spcBef>
                          <a:spcPts val="0"/>
                        </a:spcBef>
                        <a:spcAft>
                          <a:spcPts val="0"/>
                        </a:spcAft>
                        <a:buClr>
                          <a:schemeClr val="dk1"/>
                        </a:buClr>
                        <a:buSzPts val="1100"/>
                        <a:buFont typeface="Arial"/>
                        <a:buNone/>
                      </a:pPr>
                      <a:r>
                        <a:rPr lang="en-US" sz="1400" u="none" cap="none" strike="noStrike">
                          <a:solidFill>
                            <a:schemeClr val="dk1"/>
                          </a:solidFill>
                        </a:rPr>
                        <a:t>Employed</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9,034,23</a:t>
                      </a:r>
                      <a:endParaRPr sz="1400" u="none" cap="none" strike="noStrike"/>
                    </a:p>
                  </a:txBody>
                  <a:tcPr marT="91425" marB="91425" marR="91425" marL="91425"/>
                </a:tc>
              </a:tr>
              <a:tr h="566500">
                <a:tc>
                  <a:txBody>
                    <a:bodyPr/>
                    <a:lstStyle/>
                    <a:p>
                      <a:pPr indent="0" lvl="0" marL="0" marR="0" rtl="0" algn="l">
                        <a:lnSpc>
                          <a:spcPct val="100000"/>
                        </a:lnSpc>
                        <a:spcBef>
                          <a:spcPts val="0"/>
                        </a:spcBef>
                        <a:spcAft>
                          <a:spcPts val="0"/>
                        </a:spcAft>
                        <a:buClr>
                          <a:schemeClr val="dk1"/>
                        </a:buClr>
                        <a:buSzPts val="1100"/>
                        <a:buFont typeface="Arial"/>
                        <a:buNone/>
                      </a:pPr>
                      <a:r>
                        <a:rPr lang="en-US" sz="1400" u="none" cap="none" strike="noStrike">
                          <a:solidFill>
                            <a:schemeClr val="dk1"/>
                          </a:solidFill>
                        </a:rPr>
                        <a:t>Informally employed</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2,473,967</a:t>
                      </a:r>
                      <a:endParaRPr sz="1400" u="none" cap="none" strike="noStrike"/>
                    </a:p>
                  </a:txBody>
                  <a:tcPr marT="91425" marB="91425" marR="91425" marL="91425"/>
                </a:tc>
              </a:tr>
              <a:tr h="367700">
                <a:tc>
                  <a:txBody>
                    <a:bodyPr/>
                    <a:lstStyle/>
                    <a:p>
                      <a:pPr indent="0" lvl="0" marL="0" marR="0" rtl="0" algn="l">
                        <a:lnSpc>
                          <a:spcPct val="100000"/>
                        </a:lnSpc>
                        <a:spcBef>
                          <a:spcPts val="0"/>
                        </a:spcBef>
                        <a:spcAft>
                          <a:spcPts val="0"/>
                        </a:spcAft>
                        <a:buClr>
                          <a:schemeClr val="dk1"/>
                        </a:buClr>
                        <a:buSzPts val="1100"/>
                        <a:buFont typeface="Arial"/>
                        <a:buNone/>
                      </a:pPr>
                      <a:r>
                        <a:rPr lang="en-US" sz="1400" u="none" cap="none" strike="noStrike">
                          <a:solidFill>
                            <a:schemeClr val="dk1"/>
                          </a:solidFill>
                        </a:rPr>
                        <a:t>Unemployed</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841,916</a:t>
                      </a:r>
                      <a:endParaRPr sz="1400" u="none" cap="none" strike="noStrike"/>
                    </a:p>
                  </a:txBody>
                  <a:tcPr marT="91425" marB="91425" marR="91425" marL="91425"/>
                </a:tc>
              </a:tr>
              <a:tr h="272750">
                <a:tc>
                  <a:txBody>
                    <a:bodyPr/>
                    <a:lstStyle/>
                    <a:p>
                      <a:pPr indent="0" lvl="0" marL="0" marR="0" rtl="0" algn="l">
                        <a:lnSpc>
                          <a:spcPct val="100000"/>
                        </a:lnSpc>
                        <a:spcBef>
                          <a:spcPts val="0"/>
                        </a:spcBef>
                        <a:spcAft>
                          <a:spcPts val="0"/>
                        </a:spcAft>
                        <a:buClr>
                          <a:schemeClr val="dk1"/>
                        </a:buClr>
                        <a:buSzPts val="1100"/>
                        <a:buFont typeface="Arial"/>
                        <a:buNone/>
                      </a:pPr>
                      <a:r>
                        <a:rPr lang="en-US" sz="1400" u="none" cap="none" strike="noStrike">
                          <a:solidFill>
                            <a:schemeClr val="dk1"/>
                          </a:solidFill>
                        </a:rPr>
                        <a:t>Inactive</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6,330,762</a:t>
                      </a:r>
                      <a:endParaRPr sz="1400" u="none" cap="none" strike="noStrike"/>
                    </a:p>
                  </a:txBody>
                  <a:tcPr marT="91425" marB="91425" marR="91425" marL="91425"/>
                </a:tc>
              </a:tr>
            </a:tbl>
          </a:graphicData>
        </a:graphic>
      </p:graphicFrame>
      <p:sp>
        <p:nvSpPr>
          <p:cNvPr id="87" name="Google Shape;87;g25a516c4e8b_0_0"/>
          <p:cNvSpPr txBox="1"/>
          <p:nvPr/>
        </p:nvSpPr>
        <p:spPr>
          <a:xfrm>
            <a:off x="1117500" y="3434700"/>
            <a:ext cx="8195400" cy="3449700"/>
          </a:xfrm>
          <a:prstGeom prst="rect">
            <a:avLst/>
          </a:prstGeom>
          <a:noFill/>
          <a:ln>
            <a:noFill/>
          </a:ln>
        </p:spPr>
        <p:txBody>
          <a:bodyPr anchorCtr="0" anchor="t" bIns="91425" lIns="91425" spcFirstLastPara="1" rIns="91425" wrap="square" tIns="91425">
            <a:spAutoFit/>
          </a:bodyPr>
          <a:lstStyle/>
          <a:p>
            <a:pPr indent="0" lvl="0" marL="0" marR="0" rtl="0" algn="l">
              <a:lnSpc>
                <a:spcPct val="107000"/>
              </a:lnSpc>
              <a:spcBef>
                <a:spcPts val="800"/>
              </a:spcBef>
              <a:spcAft>
                <a:spcPts val="0"/>
              </a:spcAft>
              <a:buClr>
                <a:schemeClr val="dk1"/>
              </a:buClr>
              <a:buSzPts val="1100"/>
              <a:buFont typeface="Arial"/>
              <a:buNone/>
            </a:pPr>
            <a:r>
              <a:rPr b="1" i="0" lang="en-US" sz="1800" u="none" cap="none" strike="noStrike">
                <a:solidFill>
                  <a:schemeClr val="dk1"/>
                </a:solidFill>
                <a:latin typeface="Calibri"/>
                <a:ea typeface="Calibri"/>
                <a:cs typeface="Calibri"/>
                <a:sym typeface="Calibri"/>
              </a:rPr>
              <a:t>Home-Based Workers in Chile:</a:t>
            </a:r>
            <a:endParaRPr b="1" i="0" sz="1800" u="none" cap="none" strike="noStrike">
              <a:solidFill>
                <a:schemeClr val="dk1"/>
              </a:solidFill>
              <a:latin typeface="Calibri"/>
              <a:ea typeface="Calibri"/>
              <a:cs typeface="Calibri"/>
              <a:sym typeface="Calibri"/>
            </a:endParaRPr>
          </a:p>
          <a:p>
            <a:pPr indent="0" lvl="0" marL="0" marR="0" rtl="0" algn="l">
              <a:lnSpc>
                <a:spcPct val="107000"/>
              </a:lnSpc>
              <a:spcBef>
                <a:spcPts val="800"/>
              </a:spcBef>
              <a:spcAft>
                <a:spcPts val="0"/>
              </a:spcAft>
              <a:buClr>
                <a:schemeClr val="dk1"/>
              </a:buClr>
              <a:buSzPts val="1100"/>
              <a:buFont typeface="Arial"/>
              <a:buNone/>
            </a:pPr>
            <a:r>
              <a:rPr b="0" i="0" lang="en-US" sz="1800" u="none" cap="none" strike="noStrike">
                <a:solidFill>
                  <a:schemeClr val="dk1"/>
                </a:solidFill>
                <a:latin typeface="Calibri"/>
                <a:ea typeface="Calibri"/>
                <a:cs typeface="Calibri"/>
                <a:sym typeface="Calibri"/>
              </a:rPr>
              <a:t>As a result of the COVID-19 pandemic - HBWs doubled between 2019 and 2020. From 542,680 to 1,215,325 nationwide in areas such as: Manufacturing, Commerce, Professional and Technical Services, Repair Services (Electronic Equipment and Household Goods and Vehicle Repair) , Education and Other Services (Financial, Information, Real Estate, Health and Other Services).</a:t>
            </a:r>
            <a:endParaRPr b="0" i="0" sz="1800" u="none" cap="none" strike="noStrike">
              <a:solidFill>
                <a:schemeClr val="dk1"/>
              </a:solidFill>
              <a:latin typeface="Calibri"/>
              <a:ea typeface="Calibri"/>
              <a:cs typeface="Calibri"/>
              <a:sym typeface="Calibri"/>
            </a:endParaRPr>
          </a:p>
          <a:p>
            <a:pPr indent="0" lvl="0" marL="0" marR="0" rtl="0" algn="l">
              <a:lnSpc>
                <a:spcPct val="107000"/>
              </a:lnSpc>
              <a:spcBef>
                <a:spcPts val="800"/>
              </a:spcBef>
              <a:spcAft>
                <a:spcPts val="0"/>
              </a:spcAft>
              <a:buClr>
                <a:schemeClr val="dk1"/>
              </a:buClr>
              <a:buSzPts val="1100"/>
              <a:buFont typeface="Arial"/>
              <a:buNone/>
            </a:pPr>
            <a:r>
              <a:rPr b="0" i="0" lang="en-US" sz="1800" u="none" cap="none" strike="noStrike">
                <a:solidFill>
                  <a:srgbClr val="FF0000"/>
                </a:solidFill>
                <a:latin typeface="Calibri"/>
                <a:ea typeface="Calibri"/>
                <a:cs typeface="Calibri"/>
                <a:sym typeface="Calibri"/>
              </a:rPr>
              <a:t>Education sector became the predominant industry for home-based workers.</a:t>
            </a:r>
            <a:endParaRPr b="0" i="0" sz="1800" u="none" cap="none" strike="noStrike">
              <a:solidFill>
                <a:srgbClr val="FF0000"/>
              </a:solidFill>
              <a:latin typeface="Calibri"/>
              <a:ea typeface="Calibri"/>
              <a:cs typeface="Calibri"/>
              <a:sym typeface="Calibri"/>
            </a:endParaRPr>
          </a:p>
          <a:p>
            <a:pPr indent="0" lvl="0" marL="0" marR="0" rtl="0" algn="l">
              <a:lnSpc>
                <a:spcPct val="107000"/>
              </a:lnSpc>
              <a:spcBef>
                <a:spcPts val="800"/>
              </a:spcBef>
              <a:spcAft>
                <a:spcPts val="0"/>
              </a:spcAft>
              <a:buClr>
                <a:schemeClr val="dk1"/>
              </a:buClr>
              <a:buSzPts val="1100"/>
              <a:buFont typeface="Arial"/>
              <a:buNone/>
            </a:pPr>
            <a:r>
              <a:rPr b="0" i="0" lang="en-US" sz="1800" u="none" cap="none" strike="noStrike">
                <a:solidFill>
                  <a:schemeClr val="dk1"/>
                </a:solidFill>
                <a:latin typeface="Calibri"/>
                <a:ea typeface="Calibri"/>
                <a:cs typeface="Calibri"/>
                <a:sym typeface="Calibri"/>
              </a:rPr>
              <a:t>Resource: Informal Workers in Chile, A Statistical Profile, WIEGO Publication.</a:t>
            </a:r>
            <a:endParaRPr b="0" i="0" sz="1800" u="none" cap="none" strike="noStrike">
              <a:solidFill>
                <a:schemeClr val="dk1"/>
              </a:solidFill>
              <a:latin typeface="Calibri"/>
              <a:ea typeface="Calibri"/>
              <a:cs typeface="Calibri"/>
              <a:sym typeface="Calibri"/>
            </a:endParaRPr>
          </a:p>
          <a:p>
            <a:pPr indent="0" lvl="0" marL="0" marR="0" rtl="0" algn="l">
              <a:lnSpc>
                <a:spcPct val="107000"/>
              </a:lnSpc>
              <a:spcBef>
                <a:spcPts val="800"/>
              </a:spcBef>
              <a:spcAft>
                <a:spcPts val="0"/>
              </a:spcAft>
              <a:buClr>
                <a:schemeClr val="dk1"/>
              </a:buClr>
              <a:buSzPts val="1000"/>
              <a:buFont typeface="Arial"/>
              <a:buNone/>
            </a:pPr>
            <a:r>
              <a:rPr b="0" i="0" lang="en-US" sz="1000" u="sng" cap="none" strike="noStrike">
                <a:solidFill>
                  <a:schemeClr val="hlink"/>
                </a:solidFill>
                <a:latin typeface="Calibri"/>
                <a:ea typeface="Calibri"/>
                <a:cs typeface="Calibri"/>
                <a:sym typeface="Calibri"/>
                <a:hlinkClick r:id="rId4"/>
              </a:rPr>
              <a:t>https://www.wiego.org/sites/default/files/publications/file/WIEGO_Statistical_Brief_N30_Chile%20for%20web.pdf</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1" name="Shape 91"/>
        <p:cNvGrpSpPr/>
        <p:nvPr/>
      </p:nvGrpSpPr>
      <p:grpSpPr>
        <a:xfrm>
          <a:off x="0" y="0"/>
          <a:ext cx="0" cy="0"/>
          <a:chOff x="0" y="0"/>
          <a:chExt cx="0" cy="0"/>
        </a:xfrm>
      </p:grpSpPr>
      <p:sp>
        <p:nvSpPr>
          <p:cNvPr id="92" name="Google Shape;92;g25a516c4e8b_0_17"/>
          <p:cNvSpPr txBox="1"/>
          <p:nvPr/>
        </p:nvSpPr>
        <p:spPr>
          <a:xfrm>
            <a:off x="2628821" y="347221"/>
            <a:ext cx="6934500" cy="708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000"/>
              <a:buFont typeface="Arial"/>
              <a:buNone/>
            </a:pPr>
            <a:r>
              <a:rPr b="0" i="0" lang="en-US" sz="4000" u="none" cap="none" strike="noStrike">
                <a:solidFill>
                  <a:srgbClr val="000000"/>
                </a:solidFill>
                <a:latin typeface="Arial"/>
                <a:ea typeface="Arial"/>
                <a:cs typeface="Arial"/>
                <a:sym typeface="Arial"/>
              </a:rPr>
              <a:t>Status of ILO C177 </a:t>
            </a:r>
            <a:endParaRPr b="0" i="0" sz="4000" u="none" cap="none" strike="noStrike">
              <a:solidFill>
                <a:srgbClr val="000000"/>
              </a:solidFill>
              <a:latin typeface="Arial"/>
              <a:ea typeface="Arial"/>
              <a:cs typeface="Arial"/>
              <a:sym typeface="Arial"/>
            </a:endParaRPr>
          </a:p>
        </p:txBody>
      </p:sp>
      <p:sp>
        <p:nvSpPr>
          <p:cNvPr id="93" name="Google Shape;93;g25a516c4e8b_0_17"/>
          <p:cNvSpPr txBox="1"/>
          <p:nvPr/>
        </p:nvSpPr>
        <p:spPr>
          <a:xfrm>
            <a:off x="1111180" y="2043753"/>
            <a:ext cx="10228500" cy="2770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100"/>
              <a:buFont typeface="Arial"/>
              <a:buNone/>
            </a:pPr>
            <a:r>
              <a:rPr b="0" i="0" lang="en-US" sz="1600" u="none" cap="none" strike="noStrike">
                <a:solidFill>
                  <a:srgbClr val="000000"/>
                </a:solidFill>
                <a:latin typeface="Arial"/>
                <a:ea typeface="Arial"/>
                <a:cs typeface="Arial"/>
                <a:sym typeface="Arial"/>
              </a:rPr>
              <a:t>Chile is the leading country in many neoliberal policies, including "entrepreneurship" policies that try to blur people who work at home as working women and are shown as small entrepreneurs.</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US" sz="1600" u="none" cap="none" strike="noStrike">
                <a:solidFill>
                  <a:srgbClr val="000000"/>
                </a:solidFill>
                <a:latin typeface="Arial"/>
                <a:ea typeface="Arial"/>
                <a:cs typeface="Arial"/>
                <a:sym typeface="Arial"/>
              </a:rPr>
              <a:t>This results in deregulated work being transferred only to the street vendor and waste picker sectors.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US" sz="1600" u="none" cap="none" strike="noStrike">
                <a:solidFill>
                  <a:srgbClr val="000000"/>
                </a:solidFill>
                <a:latin typeface="Arial"/>
                <a:ea typeface="Arial"/>
                <a:cs typeface="Arial"/>
                <a:sym typeface="Arial"/>
              </a:rPr>
              <a:t>In conversations with advisors from the Ministry of Labor, we have been informed that it is not in the midterm policies to legislate or work on ILO Convention 177. However, a working group will be created with leaders of informal sectors to fundamentally review the issue of Social Security.</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7" name="Shape 97"/>
        <p:cNvGrpSpPr/>
        <p:nvPr/>
      </p:nvGrpSpPr>
      <p:grpSpPr>
        <a:xfrm>
          <a:off x="0" y="0"/>
          <a:ext cx="0" cy="0"/>
          <a:chOff x="0" y="0"/>
          <a:chExt cx="0" cy="0"/>
        </a:xfrm>
      </p:grpSpPr>
      <p:sp>
        <p:nvSpPr>
          <p:cNvPr id="98" name="Google Shape;98;g25a516c4e8b_0_24"/>
          <p:cNvSpPr txBox="1"/>
          <p:nvPr/>
        </p:nvSpPr>
        <p:spPr>
          <a:xfrm>
            <a:off x="2712563" y="423421"/>
            <a:ext cx="7193400" cy="708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000"/>
              <a:buFont typeface="Arial"/>
              <a:buNone/>
            </a:pPr>
            <a:r>
              <a:rPr b="0" i="0" lang="en-US" sz="4000" u="none" cap="none" strike="noStrike">
                <a:solidFill>
                  <a:srgbClr val="000000"/>
                </a:solidFill>
                <a:latin typeface="Arial"/>
                <a:ea typeface="Arial"/>
                <a:cs typeface="Arial"/>
                <a:sym typeface="Arial"/>
              </a:rPr>
              <a:t>Salient Features of the Policy</a:t>
            </a:r>
            <a:endParaRPr b="0" i="0" sz="4000" u="none" cap="none" strike="noStrike">
              <a:solidFill>
                <a:srgbClr val="000000"/>
              </a:solidFill>
              <a:latin typeface="Arial"/>
              <a:ea typeface="Arial"/>
              <a:cs typeface="Arial"/>
              <a:sym typeface="Arial"/>
            </a:endParaRPr>
          </a:p>
        </p:txBody>
      </p:sp>
      <p:sp>
        <p:nvSpPr>
          <p:cNvPr id="99" name="Google Shape;99;g25a516c4e8b_0_24"/>
          <p:cNvSpPr txBox="1"/>
          <p:nvPr/>
        </p:nvSpPr>
        <p:spPr>
          <a:xfrm>
            <a:off x="1647725" y="1976299"/>
            <a:ext cx="9323100" cy="4393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0" i="0" lang="en-US" sz="1600" u="none" cap="none" strike="noStrike">
                <a:solidFill>
                  <a:srgbClr val="475156"/>
                </a:solidFill>
                <a:highlight>
                  <a:srgbClr val="FFFFFF"/>
                </a:highlight>
                <a:latin typeface="Arial"/>
                <a:ea typeface="Arial"/>
                <a:cs typeface="Arial"/>
                <a:sym typeface="Arial"/>
              </a:rPr>
              <a:t>Law No. 21.220, which amended the Labor Code regarding telecommuting and teleworking, was published on March 26, 2020 in the Official Gazette and came into force on April 1, 2020, enabling both alternatives to employers and workers in the private sector. This regulation allows to agree, both at the beginning and during the term of the employment relationship, the modality of telecommuting or teleworking, which in no case may imply a reduction in the rights that the Labor Code recognizes to workers, especially that of remuneration.</a:t>
            </a:r>
            <a:endParaRPr b="0" i="0" sz="1600" u="none" cap="none" strike="noStrike">
              <a:solidFill>
                <a:srgbClr val="475156"/>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1600" u="none" cap="none" strike="noStrike">
              <a:solidFill>
                <a:srgbClr val="475156"/>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1600" u="none" cap="none" strike="noStrike">
                <a:solidFill>
                  <a:srgbClr val="475156"/>
                </a:solidFill>
                <a:highlight>
                  <a:srgbClr val="FFFFFF"/>
                </a:highlight>
                <a:latin typeface="Arial"/>
                <a:ea typeface="Arial"/>
                <a:cs typeface="Arial"/>
                <a:sym typeface="Arial"/>
              </a:rPr>
              <a:t>As an amendment to the Labor Code, it only refers to persons with an employment contract.</a:t>
            </a:r>
            <a:endParaRPr b="1" i="0" sz="1600" u="none" cap="none" strike="noStrike">
              <a:solidFill>
                <a:srgbClr val="475156"/>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0" i="0" sz="1600" u="none" cap="none" strike="noStrike">
              <a:solidFill>
                <a:srgbClr val="475156"/>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US" sz="1600" u="none" cap="none" strike="noStrike">
                <a:solidFill>
                  <a:srgbClr val="475156"/>
                </a:solidFill>
                <a:highlight>
                  <a:srgbClr val="FFFFFF"/>
                </a:highlight>
                <a:latin typeface="Arial"/>
                <a:ea typeface="Arial"/>
                <a:cs typeface="Arial"/>
                <a:sym typeface="Arial"/>
              </a:rPr>
              <a:t>This remote work is called telework, in those cases where services are rendered through the use of technological, computer or telecommunication means or if such services must be reported through these means.</a:t>
            </a:r>
            <a:endParaRPr b="0" i="0" sz="1600" u="none" cap="none" strike="noStrike">
              <a:solidFill>
                <a:srgbClr val="475156"/>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0" i="0" sz="1600" u="none" cap="none" strike="noStrike">
              <a:solidFill>
                <a:srgbClr val="475156"/>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1600" u="none" cap="none" strike="noStrike">
                <a:solidFill>
                  <a:srgbClr val="475156"/>
                </a:solidFill>
                <a:highlight>
                  <a:srgbClr val="FFFFFF"/>
                </a:highlight>
                <a:latin typeface="Arial"/>
                <a:ea typeface="Arial"/>
                <a:cs typeface="Arial"/>
                <a:sym typeface="Arial"/>
              </a:rPr>
              <a:t>Possibilities for Improvement:</a:t>
            </a:r>
            <a:r>
              <a:rPr b="0" i="0" lang="en-US" sz="1600" u="none" cap="none" strike="noStrike">
                <a:solidFill>
                  <a:srgbClr val="475156"/>
                </a:solidFill>
                <a:highlight>
                  <a:srgbClr val="FFFFFF"/>
                </a:highlight>
                <a:latin typeface="Arial"/>
                <a:ea typeface="Arial"/>
                <a:cs typeface="Arial"/>
                <a:sym typeface="Arial"/>
              </a:rPr>
              <a:t> New proposal for pension reform</a:t>
            </a:r>
            <a:endParaRPr b="0" i="0" sz="1600" u="none" cap="none" strike="noStrike">
              <a:solidFill>
                <a:srgbClr val="475156"/>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475156"/>
              </a:solidFill>
              <a:highlight>
                <a:srgbClr val="FFFFFF"/>
              </a:highlight>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3" name="Shape 103"/>
        <p:cNvGrpSpPr/>
        <p:nvPr/>
      </p:nvGrpSpPr>
      <p:grpSpPr>
        <a:xfrm>
          <a:off x="0" y="0"/>
          <a:ext cx="0" cy="0"/>
          <a:chOff x="0" y="0"/>
          <a:chExt cx="0" cy="0"/>
        </a:xfrm>
      </p:grpSpPr>
      <p:sp>
        <p:nvSpPr>
          <p:cNvPr id="104" name="Google Shape;104;g25a516c4e8b_0_31"/>
          <p:cNvSpPr txBox="1"/>
          <p:nvPr/>
        </p:nvSpPr>
        <p:spPr>
          <a:xfrm>
            <a:off x="2712563" y="423421"/>
            <a:ext cx="5806800" cy="708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000"/>
              <a:buFont typeface="Arial"/>
              <a:buNone/>
            </a:pPr>
            <a:r>
              <a:rPr b="0" i="0" lang="en-US" sz="4000" u="none" cap="none" strike="noStrike">
                <a:solidFill>
                  <a:srgbClr val="000000"/>
                </a:solidFill>
                <a:latin typeface="Arial"/>
                <a:ea typeface="Arial"/>
                <a:cs typeface="Arial"/>
                <a:sym typeface="Arial"/>
              </a:rPr>
              <a:t>Challenges / Gaps </a:t>
            </a:r>
            <a:endParaRPr b="0" i="0" sz="1400" u="none" cap="none" strike="noStrike">
              <a:solidFill>
                <a:srgbClr val="000000"/>
              </a:solidFill>
              <a:latin typeface="Arial"/>
              <a:ea typeface="Arial"/>
              <a:cs typeface="Arial"/>
              <a:sym typeface="Arial"/>
            </a:endParaRPr>
          </a:p>
        </p:txBody>
      </p:sp>
      <p:sp>
        <p:nvSpPr>
          <p:cNvPr id="105" name="Google Shape;105;g25a516c4e8b_0_31"/>
          <p:cNvSpPr txBox="1"/>
          <p:nvPr/>
        </p:nvSpPr>
        <p:spPr>
          <a:xfrm>
            <a:off x="1280681" y="1908546"/>
            <a:ext cx="9832500" cy="2001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100"/>
              <a:buFont typeface="Arial"/>
              <a:buNone/>
            </a:pPr>
            <a:r>
              <a:rPr b="0" i="0" lang="en-US" sz="1600" u="none" cap="none" strike="noStrike">
                <a:solidFill>
                  <a:srgbClr val="000000"/>
                </a:solidFill>
                <a:latin typeface="Arial"/>
                <a:ea typeface="Arial"/>
                <a:cs typeface="Arial"/>
                <a:sym typeface="Arial"/>
              </a:rPr>
              <a:t>First and fundamental challenge VISIBILIZE home-based work vs. entrepreneurship.</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US" sz="1600" u="none" cap="none" strike="noStrike">
                <a:solidFill>
                  <a:srgbClr val="000000"/>
                </a:solidFill>
                <a:latin typeface="Arial"/>
                <a:ea typeface="Arial"/>
                <a:cs typeface="Arial"/>
                <a:sym typeface="Arial"/>
              </a:rPr>
              <a:t>Second Step: Make Convention 177 a public policy issue.</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US" sz="1600" u="none" cap="none" strike="noStrike">
                <a:solidFill>
                  <a:srgbClr val="000000"/>
                </a:solidFill>
                <a:latin typeface="Arial"/>
                <a:ea typeface="Arial"/>
                <a:cs typeface="Arial"/>
                <a:sym typeface="Arial"/>
              </a:rPr>
              <a:t>Second challenge: Demand for Social Security in conjunction with other sectors of deregulated work.</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9" name="Shape 109"/>
        <p:cNvGrpSpPr/>
        <p:nvPr/>
      </p:nvGrpSpPr>
      <p:grpSpPr>
        <a:xfrm>
          <a:off x="0" y="0"/>
          <a:ext cx="0" cy="0"/>
          <a:chOff x="0" y="0"/>
          <a:chExt cx="0" cy="0"/>
        </a:xfrm>
      </p:grpSpPr>
      <p:sp>
        <p:nvSpPr>
          <p:cNvPr id="110" name="Google Shape;110;g25a065d4641_2_42"/>
          <p:cNvSpPr txBox="1"/>
          <p:nvPr/>
        </p:nvSpPr>
        <p:spPr>
          <a:xfrm>
            <a:off x="3124985" y="2721114"/>
            <a:ext cx="5806911" cy="70788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000"/>
              <a:buFont typeface="Arial"/>
              <a:buNone/>
            </a:pPr>
            <a:r>
              <a:rPr lang="en-US" sz="4000"/>
              <a:t>Thank You</a:t>
            </a:r>
            <a:endParaRPr b="0" i="0" sz="1400" u="none" cap="none" strike="noStrike">
              <a:solidFill>
                <a:srgbClr val="000000"/>
              </a:solidFill>
              <a:latin typeface="Arial"/>
              <a:ea typeface="Arial"/>
              <a:cs typeface="Arial"/>
              <a:sym typeface="Arial"/>
            </a:endParaRPr>
          </a:p>
        </p:txBody>
      </p:sp>
      <p:sp>
        <p:nvSpPr>
          <p:cNvPr id="111" name="Google Shape;111;g25a065d4641_2_42"/>
          <p:cNvSpPr txBox="1"/>
          <p:nvPr/>
        </p:nvSpPr>
        <p:spPr>
          <a:xfrm>
            <a:off x="1366887" y="2366128"/>
            <a:ext cx="9323109"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2021-02-16T04:50:07Z</dcterms:created>
  <dc:creator>Gerald Roberto Morales Hudiel</dc:creator>
</cp:coreProperties>
</file>