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59fbf39d7a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259fbf39d7a_0_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1d55c03ef9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g21d55c03ef9_0_1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ILO stands for International Labour Organization, a specialized agency of the United Nations that focuses on promoting social justice and decent work worldwide.</a:t>
            </a:r>
            <a:endParaRPr/>
          </a:p>
        </p:txBody>
      </p:sp>
      <p:sp>
        <p:nvSpPr>
          <p:cNvPr id="87" name="Google Shape;8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59fbf39d7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Founded in 1919 and headquartered in Geneva, the ILO is the only worldwide tripartite organisation in which workers’ and employers' organisations are represented on equal terms with governments to develop and oversee international labour standards.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US"/>
              <a:t>Founded in 1919 and headquartered in Geneva, the ILO is the only worldwide tripartite organisation in which workers’ and employers' organisations are represented on equal terms with governments to develop and oversee international labour standards.</a:t>
            </a:r>
            <a:endParaRPr/>
          </a:p>
        </p:txBody>
      </p:sp>
      <p:sp>
        <p:nvSpPr>
          <p:cNvPr id="97" name="Google Shape;97;g259fbf39d7a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59fbf39d7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ILO's primary task is to set labour standards and to promote 'decent work’ so as to improve the livelihoods of working people everywhere. This is done primarily through the International Labour Conference (ILC), which is held once a year in Geneva.</a:t>
            </a:r>
            <a:endParaRPr/>
          </a:p>
          <a:p>
            <a:pPr indent="0" lvl="0" marL="0" rtl="0" algn="l">
              <a:spcBef>
                <a:spcPts val="0"/>
              </a:spcBef>
              <a:spcAft>
                <a:spcPts val="0"/>
              </a:spcAft>
              <a:buNone/>
            </a:pPr>
            <a:r>
              <a:t/>
            </a:r>
            <a:endParaRPr/>
          </a:p>
        </p:txBody>
      </p:sp>
      <p:sp>
        <p:nvSpPr>
          <p:cNvPr id="104" name="Google Shape;104;g259fbf39d7a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59fbf39d7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During the ILC, participants discuss and negotiate various topics such as labor standards, workers' rights, social protection, employment policies, and much more. They share their experiences, ideas, and concerns with the goal of improving working conditions and promoting social justice globally.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US"/>
              <a:t>The decisions made at the ILC are significant because they can lead to the creation of international labor standards and conventions. These conventions serve as guidelines for countries to develop their own labor laws and policies, ensuring that workers are protected, treated fairly, and provided with decent working conditions.</a:t>
            </a:r>
            <a:endParaRPr/>
          </a:p>
        </p:txBody>
      </p:sp>
      <p:sp>
        <p:nvSpPr>
          <p:cNvPr id="111" name="Google Shape;111;g259fbf39d7a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5a5e4f554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g25a5e4f554b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59fbf39d7a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ILO Conventions are legally binding international treaties (a set of rules) that countries are encouraged to ratify and implement into their national laws. When a country ratifies a convention, it commits to adopting and applying the standards and principles outlined in that convention. These conventions cover many different topics related to labour, such as minimum wages, occupational safety, and freedom of association.</a:t>
            </a:r>
            <a:endParaRPr/>
          </a:p>
        </p:txBody>
      </p:sp>
      <p:sp>
        <p:nvSpPr>
          <p:cNvPr id="129" name="Google Shape;129;g259fbf39d7a_0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59fbf39d7a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ILO recommendations, on the other hand, are non-binding guidelines and policy suggestions (not mandatory) that come along with the Conventions, providing extra guidance and examples on how to put the Conventions into action. While not mandatory, these recommendations are essential for countries to understand how to effectively follow the Conventions and serve as valuable references for governments, employers, and workers' organizations when formulating labour policies and practices.</a:t>
            </a:r>
            <a:endParaRPr/>
          </a:p>
        </p:txBody>
      </p:sp>
      <p:sp>
        <p:nvSpPr>
          <p:cNvPr id="135" name="Google Shape;135;g259fbf39d7a_0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59fbf39d7a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259fbf39d7a_0_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1" name="Shape 11"/>
        <p:cNvGrpSpPr/>
        <p:nvPr/>
      </p:nvGrpSpPr>
      <p:grpSpPr>
        <a:xfrm>
          <a:off x="0" y="0"/>
          <a:ext cx="0" cy="0"/>
          <a:chOff x="0" y="0"/>
          <a:chExt cx="0" cy="0"/>
        </a:xfrm>
      </p:grpSpPr>
      <p:sp>
        <p:nvSpPr>
          <p:cNvPr id="12" name="Google Shape;12;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7" name="Shape 17"/>
        <p:cNvGrpSpPr/>
        <p:nvPr/>
      </p:nvGrpSpPr>
      <p:grpSpPr>
        <a:xfrm>
          <a:off x="0" y="0"/>
          <a:ext cx="0" cy="0"/>
          <a:chOff x="0" y="0"/>
          <a:chExt cx="0" cy="0"/>
        </a:xfrm>
      </p:grpSpPr>
      <p:sp>
        <p:nvSpPr>
          <p:cNvPr id="18" name="Google Shape;18;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hyperlink" Target="https://www.un.org/en/" TargetMode="External"/><Relationship Id="rId5" Type="http://schemas.openxmlformats.org/officeDocument/2006/relationships/image" Target="../media/image1.png"/><Relationship Id="rId6" Type="http://schemas.openxmlformats.org/officeDocument/2006/relationships/image" Target="../media/image8.png"/><Relationship Id="rId7" Type="http://schemas.openxmlformats.org/officeDocument/2006/relationships/image" Target="../media/image7.png"/><Relationship Id="rId8"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3"/>
          <p:cNvSpPr txBox="1"/>
          <p:nvPr/>
        </p:nvSpPr>
        <p:spPr>
          <a:xfrm>
            <a:off x="1714500" y="2413050"/>
            <a:ext cx="8763000" cy="203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6000">
                <a:solidFill>
                  <a:srgbClr val="B51631"/>
                </a:solidFill>
                <a:latin typeface="Calibri"/>
                <a:ea typeface="Calibri"/>
                <a:cs typeface="Calibri"/>
                <a:sym typeface="Calibri"/>
              </a:rPr>
              <a:t>ILO, ILC, Conventions and Recommendations</a:t>
            </a:r>
            <a:endParaRPr b="1" sz="6000">
              <a:solidFill>
                <a:srgbClr val="B5163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8" name="Shape 148"/>
        <p:cNvGrpSpPr/>
        <p:nvPr/>
      </p:nvGrpSpPr>
      <p:grpSpPr>
        <a:xfrm>
          <a:off x="0" y="0"/>
          <a:ext cx="0" cy="0"/>
          <a:chOff x="0" y="0"/>
          <a:chExt cx="0" cy="0"/>
        </a:xfrm>
      </p:grpSpPr>
      <p:sp>
        <p:nvSpPr>
          <p:cNvPr id="149" name="Google Shape;149;p22"/>
          <p:cNvSpPr txBox="1"/>
          <p:nvPr/>
        </p:nvSpPr>
        <p:spPr>
          <a:xfrm>
            <a:off x="913800" y="1617875"/>
            <a:ext cx="10364400" cy="4285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US" sz="1800">
                <a:solidFill>
                  <a:schemeClr val="dk1"/>
                </a:solidFill>
              </a:rPr>
              <a:t>Legally Binding Treaty: </a:t>
            </a:r>
            <a:r>
              <a:rPr lang="en-US" sz="1800">
                <a:solidFill>
                  <a:schemeClr val="dk1"/>
                </a:solidFill>
              </a:rPr>
              <a:t>A legally binding treaty is an agreement or contract between states that imposes legal obligations and requirements on the parties involved. Once ratified, states are bound by the terms and provisions outlined in the treaty (example: an ILO Convention)</a:t>
            </a:r>
            <a:endParaRPr sz="18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US" sz="1800">
                <a:solidFill>
                  <a:schemeClr val="dk1"/>
                </a:solidFill>
              </a:rPr>
              <a:t>Non-binding Treaty:</a:t>
            </a:r>
            <a:r>
              <a:rPr lang="en-US" sz="1800">
                <a:solidFill>
                  <a:schemeClr val="dk1"/>
                </a:solidFill>
              </a:rPr>
              <a:t> A non-binding treaty, also known as a soft law instrument, is an agreement that does not impose legally enforceable obligations on the parties. It provides recommendations, guidelines, or principles for states to consider and voluntarily implement (example: an ILO Recommendation)</a:t>
            </a:r>
            <a:endParaRPr sz="18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endParaRPr>
          </a:p>
          <a:p>
            <a:pPr indent="0" lvl="0" marL="0" rtl="0" algn="l">
              <a:lnSpc>
                <a:spcPct val="115000"/>
              </a:lnSpc>
              <a:spcBef>
                <a:spcPts val="0"/>
              </a:spcBef>
              <a:spcAft>
                <a:spcPts val="0"/>
              </a:spcAft>
              <a:buNone/>
            </a:pPr>
            <a:r>
              <a:rPr b="1" lang="en-US" sz="1800">
                <a:solidFill>
                  <a:schemeClr val="dk1"/>
                </a:solidFill>
              </a:rPr>
              <a:t>Ratification of a Document:</a:t>
            </a:r>
            <a:r>
              <a:rPr lang="en-US" sz="1800">
                <a:solidFill>
                  <a:schemeClr val="dk1"/>
                </a:solidFill>
              </a:rPr>
              <a:t> Ratify means to give formal approval, acceptance, or consent to a document, such as a treaty or convention. Ratification involves a country or state adopting and implementing the provisions and obligations outlined in the document into its national laws and practices.</a:t>
            </a:r>
            <a:endParaRPr sz="1800">
              <a:solidFill>
                <a:schemeClr val="dk1"/>
              </a:solidFill>
            </a:endParaRPr>
          </a:p>
        </p:txBody>
      </p:sp>
      <p:sp>
        <p:nvSpPr>
          <p:cNvPr id="150" name="Google Shape;150;p22"/>
          <p:cNvSpPr txBox="1"/>
          <p:nvPr/>
        </p:nvSpPr>
        <p:spPr>
          <a:xfrm>
            <a:off x="1611300" y="436450"/>
            <a:ext cx="89694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800">
                <a:solidFill>
                  <a:srgbClr val="B51631"/>
                </a:solidFill>
                <a:latin typeface="Calibri"/>
                <a:ea typeface="Calibri"/>
                <a:cs typeface="Calibri"/>
                <a:sym typeface="Calibri"/>
              </a:rPr>
              <a:t>Glossary</a:t>
            </a:r>
            <a:endParaRPr b="1" sz="4800">
              <a:solidFill>
                <a:srgbClr val="B5163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4" name="Shape 154"/>
        <p:cNvGrpSpPr/>
        <p:nvPr/>
      </p:nvGrpSpPr>
      <p:grpSpPr>
        <a:xfrm>
          <a:off x="0" y="0"/>
          <a:ext cx="0" cy="0"/>
          <a:chOff x="0" y="0"/>
          <a:chExt cx="0" cy="0"/>
        </a:xfrm>
      </p:grpSpPr>
      <p:sp>
        <p:nvSpPr>
          <p:cNvPr id="155" name="Google Shape;155;p23"/>
          <p:cNvSpPr txBox="1"/>
          <p:nvPr/>
        </p:nvSpPr>
        <p:spPr>
          <a:xfrm>
            <a:off x="2946450" y="2782500"/>
            <a:ext cx="62991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7200">
                <a:solidFill>
                  <a:srgbClr val="B51631"/>
                </a:solidFill>
                <a:latin typeface="Calibri"/>
                <a:ea typeface="Calibri"/>
                <a:cs typeface="Calibri"/>
                <a:sym typeface="Calibri"/>
              </a:rPr>
              <a:t>Thank you</a:t>
            </a:r>
            <a:endParaRPr b="1" sz="7200">
              <a:solidFill>
                <a:srgbClr val="B5163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p14"/>
          <p:cNvSpPr txBox="1"/>
          <p:nvPr/>
        </p:nvSpPr>
        <p:spPr>
          <a:xfrm>
            <a:off x="2545052" y="449350"/>
            <a:ext cx="71019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800">
                <a:solidFill>
                  <a:srgbClr val="B51631"/>
                </a:solidFill>
                <a:latin typeface="Calibri"/>
                <a:ea typeface="Calibri"/>
                <a:cs typeface="Calibri"/>
                <a:sym typeface="Calibri"/>
              </a:rPr>
              <a:t>What does ILO stand for?</a:t>
            </a:r>
            <a:endParaRPr b="1" sz="4800">
              <a:solidFill>
                <a:srgbClr val="B51631"/>
              </a:solidFill>
              <a:latin typeface="Calibri"/>
              <a:ea typeface="Calibri"/>
              <a:cs typeface="Calibri"/>
              <a:sym typeface="Calibri"/>
            </a:endParaRPr>
          </a:p>
        </p:txBody>
      </p:sp>
      <p:sp>
        <p:nvSpPr>
          <p:cNvPr id="90" name="Google Shape;90;p14"/>
          <p:cNvSpPr txBox="1"/>
          <p:nvPr/>
        </p:nvSpPr>
        <p:spPr>
          <a:xfrm>
            <a:off x="3343200" y="1747775"/>
            <a:ext cx="8735700" cy="2087100"/>
          </a:xfrm>
          <a:prstGeom prst="rect">
            <a:avLst/>
          </a:prstGeom>
          <a:noFill/>
          <a:ln>
            <a:noFill/>
          </a:ln>
        </p:spPr>
        <p:txBody>
          <a:bodyPr anchorCtr="0" anchor="t" bIns="91425" lIns="91425" spcFirstLastPara="1" rIns="91425" wrap="square" tIns="91425">
            <a:spAutoFit/>
          </a:bodyPr>
          <a:lstStyle/>
          <a:p>
            <a:pPr indent="-381000" lvl="0" marL="457200" rtl="0" algn="l">
              <a:lnSpc>
                <a:spcPct val="150000"/>
              </a:lnSpc>
              <a:spcBef>
                <a:spcPts val="0"/>
              </a:spcBef>
              <a:spcAft>
                <a:spcPts val="0"/>
              </a:spcAft>
              <a:buClr>
                <a:schemeClr val="dk1"/>
              </a:buClr>
              <a:buSzPts val="2400"/>
              <a:buChar char="●"/>
            </a:pPr>
            <a:r>
              <a:rPr lang="en-US" sz="2400">
                <a:solidFill>
                  <a:schemeClr val="dk1"/>
                </a:solidFill>
              </a:rPr>
              <a:t>Founded in 1919 and headquartered in Geneva</a:t>
            </a:r>
            <a:endParaRPr sz="2400">
              <a:solidFill>
                <a:schemeClr val="dk1"/>
              </a:solidFill>
            </a:endParaRPr>
          </a:p>
          <a:p>
            <a:pPr indent="-381000" lvl="0" marL="457200" rtl="0" algn="l">
              <a:lnSpc>
                <a:spcPct val="150000"/>
              </a:lnSpc>
              <a:spcBef>
                <a:spcPts val="0"/>
              </a:spcBef>
              <a:spcAft>
                <a:spcPts val="0"/>
              </a:spcAft>
              <a:buSzPts val="2400"/>
              <a:buChar char="●"/>
            </a:pPr>
            <a:r>
              <a:rPr lang="en-US" sz="2400">
                <a:solidFill>
                  <a:schemeClr val="dk1"/>
                </a:solidFill>
              </a:rPr>
              <a:t>Specialized agency of the </a:t>
            </a:r>
            <a:r>
              <a:rPr lang="en-US" sz="2400" u="sng">
                <a:solidFill>
                  <a:srgbClr val="1155CC"/>
                </a:solidFill>
                <a:hlinkClick r:id="rId4">
                  <a:extLst>
                    <a:ext uri="{A12FA001-AC4F-418D-AE19-62706E023703}">
                      <ahyp:hlinkClr val="tx"/>
                    </a:ext>
                  </a:extLst>
                </a:hlinkClick>
              </a:rPr>
              <a:t>United Nations</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US" sz="2400">
                <a:solidFill>
                  <a:schemeClr val="dk1"/>
                </a:solidFill>
              </a:rPr>
              <a:t>F</a:t>
            </a:r>
            <a:r>
              <a:rPr lang="en-US" sz="2400">
                <a:solidFill>
                  <a:schemeClr val="dk1"/>
                </a:solidFill>
              </a:rPr>
              <a:t>ocuses on promoting social justice and decent work worldwide.</a:t>
            </a:r>
            <a:endParaRPr sz="2400"/>
          </a:p>
        </p:txBody>
      </p:sp>
      <p:pic>
        <p:nvPicPr>
          <p:cNvPr id="91" name="Google Shape;91;p14"/>
          <p:cNvPicPr preferRelativeResize="0"/>
          <p:nvPr/>
        </p:nvPicPr>
        <p:blipFill>
          <a:blip r:embed="rId5">
            <a:alphaModFix/>
          </a:blip>
          <a:stretch>
            <a:fillRect/>
          </a:stretch>
        </p:blipFill>
        <p:spPr>
          <a:xfrm>
            <a:off x="871538" y="2100188"/>
            <a:ext cx="2347329" cy="1382275"/>
          </a:xfrm>
          <a:prstGeom prst="rect">
            <a:avLst/>
          </a:prstGeom>
          <a:noFill/>
          <a:ln>
            <a:noFill/>
          </a:ln>
        </p:spPr>
      </p:pic>
      <p:pic>
        <p:nvPicPr>
          <p:cNvPr id="92" name="Google Shape;92;p14"/>
          <p:cNvPicPr preferRelativeResize="0"/>
          <p:nvPr/>
        </p:nvPicPr>
        <p:blipFill>
          <a:blip r:embed="rId6">
            <a:alphaModFix/>
          </a:blip>
          <a:stretch>
            <a:fillRect/>
          </a:stretch>
        </p:blipFill>
        <p:spPr>
          <a:xfrm>
            <a:off x="0" y="4132775"/>
            <a:ext cx="4090392" cy="2725224"/>
          </a:xfrm>
          <a:prstGeom prst="rect">
            <a:avLst/>
          </a:prstGeom>
          <a:noFill/>
          <a:ln>
            <a:noFill/>
          </a:ln>
        </p:spPr>
      </p:pic>
      <p:pic>
        <p:nvPicPr>
          <p:cNvPr id="93" name="Google Shape;93;p14"/>
          <p:cNvPicPr preferRelativeResize="0"/>
          <p:nvPr/>
        </p:nvPicPr>
        <p:blipFill>
          <a:blip r:embed="rId7">
            <a:alphaModFix/>
          </a:blip>
          <a:stretch>
            <a:fillRect/>
          </a:stretch>
        </p:blipFill>
        <p:spPr>
          <a:xfrm>
            <a:off x="4090392" y="4132775"/>
            <a:ext cx="4085281" cy="2725225"/>
          </a:xfrm>
          <a:prstGeom prst="rect">
            <a:avLst/>
          </a:prstGeom>
          <a:noFill/>
          <a:ln>
            <a:noFill/>
          </a:ln>
        </p:spPr>
      </p:pic>
      <p:pic>
        <p:nvPicPr>
          <p:cNvPr id="94" name="Google Shape;94;p14"/>
          <p:cNvPicPr preferRelativeResize="0"/>
          <p:nvPr/>
        </p:nvPicPr>
        <p:blipFill>
          <a:blip r:embed="rId8">
            <a:alphaModFix/>
          </a:blip>
          <a:stretch>
            <a:fillRect/>
          </a:stretch>
        </p:blipFill>
        <p:spPr>
          <a:xfrm>
            <a:off x="8175675" y="4132775"/>
            <a:ext cx="4085275" cy="27192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sp>
        <p:nvSpPr>
          <p:cNvPr id="99" name="Google Shape;99;p15"/>
          <p:cNvSpPr txBox="1"/>
          <p:nvPr/>
        </p:nvSpPr>
        <p:spPr>
          <a:xfrm>
            <a:off x="1748100" y="436475"/>
            <a:ext cx="86958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800">
                <a:solidFill>
                  <a:srgbClr val="B51631"/>
                </a:solidFill>
                <a:latin typeface="Calibri"/>
                <a:ea typeface="Calibri"/>
                <a:cs typeface="Calibri"/>
                <a:sym typeface="Calibri"/>
              </a:rPr>
              <a:t>What is unique about the ILO compared to other UN agencies?</a:t>
            </a:r>
            <a:endParaRPr b="1" sz="4800">
              <a:solidFill>
                <a:srgbClr val="B51631"/>
              </a:solidFill>
              <a:latin typeface="Calibri"/>
              <a:ea typeface="Calibri"/>
              <a:cs typeface="Calibri"/>
              <a:sym typeface="Calibri"/>
            </a:endParaRPr>
          </a:p>
        </p:txBody>
      </p:sp>
      <p:sp>
        <p:nvSpPr>
          <p:cNvPr id="100" name="Google Shape;100;p15"/>
          <p:cNvSpPr txBox="1"/>
          <p:nvPr/>
        </p:nvSpPr>
        <p:spPr>
          <a:xfrm>
            <a:off x="4747500" y="3596125"/>
            <a:ext cx="7099200" cy="22164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US" sz="2400">
                <a:solidFill>
                  <a:schemeClr val="dk1"/>
                </a:solidFill>
              </a:rPr>
              <a:t>It is a worldwide tripartite organisation:</a:t>
            </a:r>
            <a:endParaRPr sz="2400">
              <a:solidFill>
                <a:schemeClr val="dk1"/>
              </a:solidFill>
            </a:endParaRPr>
          </a:p>
          <a:p>
            <a:pPr indent="0" lvl="0" marL="0" rtl="0" algn="l">
              <a:lnSpc>
                <a:spcPct val="150000"/>
              </a:lnSpc>
              <a:spcBef>
                <a:spcPts val="0"/>
              </a:spcBef>
              <a:spcAft>
                <a:spcPts val="0"/>
              </a:spcAft>
              <a:buNone/>
            </a:pPr>
            <a:r>
              <a:rPr b="1" lang="en-US" sz="2400">
                <a:solidFill>
                  <a:schemeClr val="dk1"/>
                </a:solidFill>
              </a:rPr>
              <a:t>workers + employers + governments</a:t>
            </a:r>
            <a:r>
              <a:rPr lang="en-US" sz="2400">
                <a:solidFill>
                  <a:schemeClr val="dk1"/>
                </a:solidFill>
              </a:rPr>
              <a:t> together on equal terms to develop and oversee international labour standards.</a:t>
            </a:r>
            <a:endParaRPr sz="2400"/>
          </a:p>
        </p:txBody>
      </p:sp>
      <p:pic>
        <p:nvPicPr>
          <p:cNvPr id="101" name="Google Shape;101;p15"/>
          <p:cNvPicPr preferRelativeResize="0"/>
          <p:nvPr/>
        </p:nvPicPr>
        <p:blipFill>
          <a:blip r:embed="rId4">
            <a:alphaModFix/>
          </a:blip>
          <a:stretch>
            <a:fillRect/>
          </a:stretch>
        </p:blipFill>
        <p:spPr>
          <a:xfrm>
            <a:off x="0" y="2550650"/>
            <a:ext cx="4530251" cy="43073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5" name="Shape 105"/>
        <p:cNvGrpSpPr/>
        <p:nvPr/>
      </p:nvGrpSpPr>
      <p:grpSpPr>
        <a:xfrm>
          <a:off x="0" y="0"/>
          <a:ext cx="0" cy="0"/>
          <a:chOff x="0" y="0"/>
          <a:chExt cx="0" cy="0"/>
        </a:xfrm>
      </p:grpSpPr>
      <p:sp>
        <p:nvSpPr>
          <p:cNvPr id="106" name="Google Shape;106;p16"/>
          <p:cNvSpPr txBox="1"/>
          <p:nvPr/>
        </p:nvSpPr>
        <p:spPr>
          <a:xfrm>
            <a:off x="2545052" y="436450"/>
            <a:ext cx="71019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800">
                <a:solidFill>
                  <a:srgbClr val="B51631"/>
                </a:solidFill>
                <a:latin typeface="Calibri"/>
                <a:ea typeface="Calibri"/>
                <a:cs typeface="Calibri"/>
                <a:sym typeface="Calibri"/>
              </a:rPr>
              <a:t>What is the main purpose of the ILO?</a:t>
            </a:r>
            <a:endParaRPr b="1" sz="4800">
              <a:solidFill>
                <a:srgbClr val="B51631"/>
              </a:solidFill>
              <a:latin typeface="Calibri"/>
              <a:ea typeface="Calibri"/>
              <a:cs typeface="Calibri"/>
              <a:sym typeface="Calibri"/>
            </a:endParaRPr>
          </a:p>
        </p:txBody>
      </p:sp>
      <p:sp>
        <p:nvSpPr>
          <p:cNvPr id="107" name="Google Shape;107;p16"/>
          <p:cNvSpPr txBox="1"/>
          <p:nvPr/>
        </p:nvSpPr>
        <p:spPr>
          <a:xfrm>
            <a:off x="913800" y="2666650"/>
            <a:ext cx="10364400" cy="978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n-US" sz="2400">
                <a:solidFill>
                  <a:schemeClr val="dk1"/>
                </a:solidFill>
              </a:rPr>
              <a:t>ILO's primary task is to set labour standards and to promote 'decent work’ so as to improve the livelihoods of working people everywhere.</a:t>
            </a:r>
            <a:endParaRPr sz="2400">
              <a:solidFill>
                <a:schemeClr val="dk1"/>
              </a:solidFill>
            </a:endParaRPr>
          </a:p>
        </p:txBody>
      </p:sp>
      <p:pic>
        <p:nvPicPr>
          <p:cNvPr id="108" name="Google Shape;108;p16"/>
          <p:cNvPicPr preferRelativeResize="0"/>
          <p:nvPr/>
        </p:nvPicPr>
        <p:blipFill>
          <a:blip r:embed="rId4">
            <a:alphaModFix/>
          </a:blip>
          <a:stretch>
            <a:fillRect/>
          </a:stretch>
        </p:blipFill>
        <p:spPr>
          <a:xfrm>
            <a:off x="3508800" y="3733500"/>
            <a:ext cx="5174403" cy="2907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2" name="Shape 112"/>
        <p:cNvGrpSpPr/>
        <p:nvPr/>
      </p:nvGrpSpPr>
      <p:grpSpPr>
        <a:xfrm>
          <a:off x="0" y="0"/>
          <a:ext cx="0" cy="0"/>
          <a:chOff x="0" y="0"/>
          <a:chExt cx="0" cy="0"/>
        </a:xfrm>
      </p:grpSpPr>
      <p:sp>
        <p:nvSpPr>
          <p:cNvPr id="113" name="Google Shape;113;p17"/>
          <p:cNvSpPr txBox="1"/>
          <p:nvPr/>
        </p:nvSpPr>
        <p:spPr>
          <a:xfrm>
            <a:off x="2545052" y="127075"/>
            <a:ext cx="71019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800">
                <a:solidFill>
                  <a:srgbClr val="B51631"/>
                </a:solidFill>
                <a:latin typeface="Calibri"/>
                <a:ea typeface="Calibri"/>
                <a:cs typeface="Calibri"/>
                <a:sym typeface="Calibri"/>
              </a:rPr>
              <a:t>What is the International Labour Conference (ILC)?</a:t>
            </a:r>
            <a:endParaRPr b="1" sz="4800">
              <a:solidFill>
                <a:srgbClr val="B51631"/>
              </a:solidFill>
              <a:latin typeface="Calibri"/>
              <a:ea typeface="Calibri"/>
              <a:cs typeface="Calibri"/>
              <a:sym typeface="Calibri"/>
            </a:endParaRPr>
          </a:p>
        </p:txBody>
      </p:sp>
      <p:sp>
        <p:nvSpPr>
          <p:cNvPr id="114" name="Google Shape;114;p17"/>
          <p:cNvSpPr txBox="1"/>
          <p:nvPr/>
        </p:nvSpPr>
        <p:spPr>
          <a:xfrm>
            <a:off x="494100" y="2433900"/>
            <a:ext cx="11203800" cy="978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US" sz="2400">
                <a:solidFill>
                  <a:schemeClr val="dk1"/>
                </a:solidFill>
              </a:rPr>
              <a:t>Annual gathering where representatives from governments, employers, and workers' organizations come together to discuss labour-related issues.</a:t>
            </a:r>
            <a:endParaRPr sz="2400">
              <a:solidFill>
                <a:schemeClr val="dk1"/>
              </a:solidFill>
            </a:endParaRPr>
          </a:p>
        </p:txBody>
      </p:sp>
      <p:pic>
        <p:nvPicPr>
          <p:cNvPr id="115" name="Google Shape;115;p17"/>
          <p:cNvPicPr preferRelativeResize="0"/>
          <p:nvPr/>
        </p:nvPicPr>
        <p:blipFill rotWithShape="1">
          <a:blip r:embed="rId4">
            <a:alphaModFix/>
          </a:blip>
          <a:srcRect b="4999" l="0" r="8667" t="17131"/>
          <a:stretch/>
        </p:blipFill>
        <p:spPr>
          <a:xfrm>
            <a:off x="0" y="4483450"/>
            <a:ext cx="4645920" cy="2374551"/>
          </a:xfrm>
          <a:prstGeom prst="rect">
            <a:avLst/>
          </a:prstGeom>
          <a:noFill/>
          <a:ln>
            <a:noFill/>
          </a:ln>
        </p:spPr>
      </p:pic>
      <p:pic>
        <p:nvPicPr>
          <p:cNvPr id="116" name="Google Shape;116;p17"/>
          <p:cNvPicPr preferRelativeResize="0"/>
          <p:nvPr/>
        </p:nvPicPr>
        <p:blipFill>
          <a:blip r:embed="rId5">
            <a:alphaModFix/>
          </a:blip>
          <a:stretch>
            <a:fillRect/>
          </a:stretch>
        </p:blipFill>
        <p:spPr>
          <a:xfrm>
            <a:off x="4645919" y="4483450"/>
            <a:ext cx="4377756" cy="2374550"/>
          </a:xfrm>
          <a:prstGeom prst="rect">
            <a:avLst/>
          </a:prstGeom>
          <a:noFill/>
          <a:ln>
            <a:noFill/>
          </a:ln>
        </p:spPr>
      </p:pic>
      <p:pic>
        <p:nvPicPr>
          <p:cNvPr id="117" name="Google Shape;117;p17"/>
          <p:cNvPicPr preferRelativeResize="0"/>
          <p:nvPr/>
        </p:nvPicPr>
        <p:blipFill>
          <a:blip r:embed="rId6">
            <a:alphaModFix/>
          </a:blip>
          <a:stretch>
            <a:fillRect/>
          </a:stretch>
        </p:blipFill>
        <p:spPr>
          <a:xfrm>
            <a:off x="9023675" y="4483450"/>
            <a:ext cx="3166057" cy="2374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1" name="Shape 121"/>
        <p:cNvGrpSpPr/>
        <p:nvPr/>
      </p:nvGrpSpPr>
      <p:grpSpPr>
        <a:xfrm>
          <a:off x="0" y="0"/>
          <a:ext cx="0" cy="0"/>
          <a:chOff x="0" y="0"/>
          <a:chExt cx="0" cy="0"/>
        </a:xfrm>
      </p:grpSpPr>
      <p:sp>
        <p:nvSpPr>
          <p:cNvPr id="122" name="Google Shape;122;p18"/>
          <p:cNvSpPr txBox="1"/>
          <p:nvPr/>
        </p:nvSpPr>
        <p:spPr>
          <a:xfrm>
            <a:off x="2545052" y="127075"/>
            <a:ext cx="71019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800">
                <a:solidFill>
                  <a:srgbClr val="B51631"/>
                </a:solidFill>
                <a:latin typeface="Calibri"/>
                <a:ea typeface="Calibri"/>
                <a:cs typeface="Calibri"/>
                <a:sym typeface="Calibri"/>
              </a:rPr>
              <a:t>What is the International Labour Conference (ILC)?</a:t>
            </a:r>
            <a:endParaRPr b="1" sz="4800">
              <a:solidFill>
                <a:srgbClr val="B51631"/>
              </a:solidFill>
              <a:latin typeface="Calibri"/>
              <a:ea typeface="Calibri"/>
              <a:cs typeface="Calibri"/>
              <a:sym typeface="Calibri"/>
            </a:endParaRPr>
          </a:p>
        </p:txBody>
      </p:sp>
      <p:sp>
        <p:nvSpPr>
          <p:cNvPr id="123" name="Google Shape;123;p18"/>
          <p:cNvSpPr txBox="1"/>
          <p:nvPr/>
        </p:nvSpPr>
        <p:spPr>
          <a:xfrm>
            <a:off x="494100" y="2395250"/>
            <a:ext cx="11203800" cy="978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US" sz="2400">
                <a:solidFill>
                  <a:schemeClr val="dk1"/>
                </a:solidFill>
              </a:rPr>
              <a:t>The decisions made at the ILC are significant because they can lead to the creation of international labor standards and conventions.</a:t>
            </a:r>
            <a:endParaRPr sz="2400">
              <a:solidFill>
                <a:schemeClr val="dk1"/>
              </a:solidFill>
            </a:endParaRPr>
          </a:p>
        </p:txBody>
      </p:sp>
      <p:pic>
        <p:nvPicPr>
          <p:cNvPr id="124" name="Google Shape;124;p18"/>
          <p:cNvPicPr preferRelativeResize="0"/>
          <p:nvPr/>
        </p:nvPicPr>
        <p:blipFill rotWithShape="1">
          <a:blip r:embed="rId4">
            <a:alphaModFix/>
          </a:blip>
          <a:srcRect b="4999" l="0" r="8667" t="17131"/>
          <a:stretch/>
        </p:blipFill>
        <p:spPr>
          <a:xfrm>
            <a:off x="0" y="4483450"/>
            <a:ext cx="4645920" cy="2374551"/>
          </a:xfrm>
          <a:prstGeom prst="rect">
            <a:avLst/>
          </a:prstGeom>
          <a:noFill/>
          <a:ln>
            <a:noFill/>
          </a:ln>
        </p:spPr>
      </p:pic>
      <p:pic>
        <p:nvPicPr>
          <p:cNvPr id="125" name="Google Shape;125;p18"/>
          <p:cNvPicPr preferRelativeResize="0"/>
          <p:nvPr/>
        </p:nvPicPr>
        <p:blipFill>
          <a:blip r:embed="rId5">
            <a:alphaModFix/>
          </a:blip>
          <a:stretch>
            <a:fillRect/>
          </a:stretch>
        </p:blipFill>
        <p:spPr>
          <a:xfrm>
            <a:off x="4645919" y="4483450"/>
            <a:ext cx="4377756" cy="2374550"/>
          </a:xfrm>
          <a:prstGeom prst="rect">
            <a:avLst/>
          </a:prstGeom>
          <a:noFill/>
          <a:ln>
            <a:noFill/>
          </a:ln>
        </p:spPr>
      </p:pic>
      <p:pic>
        <p:nvPicPr>
          <p:cNvPr id="126" name="Google Shape;126;p18"/>
          <p:cNvPicPr preferRelativeResize="0"/>
          <p:nvPr/>
        </p:nvPicPr>
        <p:blipFill>
          <a:blip r:embed="rId6">
            <a:alphaModFix/>
          </a:blip>
          <a:stretch>
            <a:fillRect/>
          </a:stretch>
        </p:blipFill>
        <p:spPr>
          <a:xfrm>
            <a:off x="9023675" y="4483450"/>
            <a:ext cx="3166057" cy="2374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0" name="Shape 130"/>
        <p:cNvGrpSpPr/>
        <p:nvPr/>
      </p:nvGrpSpPr>
      <p:grpSpPr>
        <a:xfrm>
          <a:off x="0" y="0"/>
          <a:ext cx="0" cy="0"/>
          <a:chOff x="0" y="0"/>
          <a:chExt cx="0" cy="0"/>
        </a:xfrm>
      </p:grpSpPr>
      <p:sp>
        <p:nvSpPr>
          <p:cNvPr id="131" name="Google Shape;131;p19"/>
          <p:cNvSpPr txBox="1"/>
          <p:nvPr/>
        </p:nvSpPr>
        <p:spPr>
          <a:xfrm>
            <a:off x="2308800" y="423550"/>
            <a:ext cx="75744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800">
                <a:solidFill>
                  <a:srgbClr val="B51631"/>
                </a:solidFill>
                <a:latin typeface="Calibri"/>
                <a:ea typeface="Calibri"/>
                <a:cs typeface="Calibri"/>
                <a:sym typeface="Calibri"/>
              </a:rPr>
              <a:t>What i</a:t>
            </a:r>
            <a:r>
              <a:rPr b="1" lang="en-US" sz="4800">
                <a:solidFill>
                  <a:srgbClr val="B51631"/>
                </a:solidFill>
                <a:latin typeface="Calibri"/>
                <a:ea typeface="Calibri"/>
                <a:cs typeface="Calibri"/>
                <a:sym typeface="Calibri"/>
              </a:rPr>
              <a:t>s </a:t>
            </a:r>
            <a:r>
              <a:rPr b="1" lang="en-US" sz="4800">
                <a:solidFill>
                  <a:srgbClr val="B51631"/>
                </a:solidFill>
                <a:latin typeface="Calibri"/>
                <a:ea typeface="Calibri"/>
                <a:cs typeface="Calibri"/>
                <a:sym typeface="Calibri"/>
              </a:rPr>
              <a:t>an ILO Convention?</a:t>
            </a:r>
            <a:endParaRPr b="1" sz="4800">
              <a:solidFill>
                <a:srgbClr val="B51631"/>
              </a:solidFill>
              <a:latin typeface="Calibri"/>
              <a:ea typeface="Calibri"/>
              <a:cs typeface="Calibri"/>
              <a:sym typeface="Calibri"/>
            </a:endParaRPr>
          </a:p>
        </p:txBody>
      </p:sp>
      <p:sp>
        <p:nvSpPr>
          <p:cNvPr id="132" name="Google Shape;132;p19"/>
          <p:cNvSpPr txBox="1"/>
          <p:nvPr/>
        </p:nvSpPr>
        <p:spPr>
          <a:xfrm>
            <a:off x="913800" y="2597600"/>
            <a:ext cx="10364400" cy="2770500"/>
          </a:xfrm>
          <a:prstGeom prst="rect">
            <a:avLst/>
          </a:prstGeom>
          <a:noFill/>
          <a:ln>
            <a:noFill/>
          </a:ln>
        </p:spPr>
        <p:txBody>
          <a:bodyPr anchorCtr="0" anchor="t" bIns="91425" lIns="91425" spcFirstLastPara="1" rIns="91425" wrap="square" tIns="91425">
            <a:spAutoFit/>
          </a:bodyPr>
          <a:lstStyle/>
          <a:p>
            <a:pPr indent="-381000" lvl="0" marL="457200" rtl="0" algn="l">
              <a:lnSpc>
                <a:spcPct val="150000"/>
              </a:lnSpc>
              <a:spcBef>
                <a:spcPts val="0"/>
              </a:spcBef>
              <a:spcAft>
                <a:spcPts val="0"/>
              </a:spcAft>
              <a:buClr>
                <a:schemeClr val="dk1"/>
              </a:buClr>
              <a:buSzPts val="2400"/>
              <a:buChar char="●"/>
            </a:pPr>
            <a:r>
              <a:rPr lang="en-US" sz="2400">
                <a:solidFill>
                  <a:schemeClr val="dk1"/>
                </a:solidFill>
              </a:rPr>
              <a:t>Are legally binding international treaties (a set of </a:t>
            </a:r>
            <a:r>
              <a:rPr lang="en-US" sz="2400">
                <a:solidFill>
                  <a:schemeClr val="dk1"/>
                </a:solidFill>
              </a:rPr>
              <a:t>rules).</a:t>
            </a:r>
            <a:endParaRPr sz="2400">
              <a:solidFill>
                <a:schemeClr val="dk1"/>
              </a:solidFill>
            </a:endParaRPr>
          </a:p>
          <a:p>
            <a:pPr indent="-381000" lvl="0" marL="457200" rtl="0" algn="l">
              <a:lnSpc>
                <a:spcPct val="150000"/>
              </a:lnSpc>
              <a:spcBef>
                <a:spcPts val="0"/>
              </a:spcBef>
              <a:spcAft>
                <a:spcPts val="0"/>
              </a:spcAft>
              <a:buClr>
                <a:schemeClr val="dk1"/>
              </a:buClr>
              <a:buSzPts val="2400"/>
              <a:buChar char="●"/>
            </a:pPr>
            <a:r>
              <a:rPr lang="en-US" sz="2400">
                <a:solidFill>
                  <a:schemeClr val="dk1"/>
                </a:solidFill>
              </a:rPr>
              <a:t>Countries are encouraged t</a:t>
            </a:r>
            <a:r>
              <a:rPr lang="en-US" sz="2400">
                <a:solidFill>
                  <a:schemeClr val="dk1"/>
                </a:solidFill>
              </a:rPr>
              <a:t>o ratify and implement into their national laws. </a:t>
            </a:r>
            <a:endParaRPr sz="2400">
              <a:solidFill>
                <a:schemeClr val="dk1"/>
              </a:solidFill>
            </a:endParaRPr>
          </a:p>
          <a:p>
            <a:pPr indent="-381000" lvl="0" marL="457200" rtl="0" algn="l">
              <a:lnSpc>
                <a:spcPct val="150000"/>
              </a:lnSpc>
              <a:spcBef>
                <a:spcPts val="0"/>
              </a:spcBef>
              <a:spcAft>
                <a:spcPts val="0"/>
              </a:spcAft>
              <a:buClr>
                <a:schemeClr val="dk1"/>
              </a:buClr>
              <a:buSzPts val="2400"/>
              <a:buChar char="●"/>
            </a:pPr>
            <a:r>
              <a:rPr lang="en-US" sz="2400">
                <a:solidFill>
                  <a:schemeClr val="dk1"/>
                </a:solidFill>
              </a:rPr>
              <a:t>Can cover many different topics related to labour, such as minimum wages, occupational safety, and freedom of association.</a:t>
            </a:r>
            <a:endParaRPr sz="24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6" name="Shape 136"/>
        <p:cNvGrpSpPr/>
        <p:nvPr/>
      </p:nvGrpSpPr>
      <p:grpSpPr>
        <a:xfrm>
          <a:off x="0" y="0"/>
          <a:ext cx="0" cy="0"/>
          <a:chOff x="0" y="0"/>
          <a:chExt cx="0" cy="0"/>
        </a:xfrm>
      </p:grpSpPr>
      <p:sp>
        <p:nvSpPr>
          <p:cNvPr id="137" name="Google Shape;137;p20"/>
          <p:cNvSpPr txBox="1"/>
          <p:nvPr/>
        </p:nvSpPr>
        <p:spPr>
          <a:xfrm>
            <a:off x="913800" y="2597600"/>
            <a:ext cx="10364400" cy="2770500"/>
          </a:xfrm>
          <a:prstGeom prst="rect">
            <a:avLst/>
          </a:prstGeom>
          <a:noFill/>
          <a:ln>
            <a:noFill/>
          </a:ln>
        </p:spPr>
        <p:txBody>
          <a:bodyPr anchorCtr="0" anchor="t" bIns="91425" lIns="91425" spcFirstLastPara="1" rIns="91425" wrap="square" tIns="91425">
            <a:spAutoFit/>
          </a:bodyPr>
          <a:lstStyle/>
          <a:p>
            <a:pPr indent="-381000" lvl="0" marL="457200" rtl="0" algn="l">
              <a:lnSpc>
                <a:spcPct val="150000"/>
              </a:lnSpc>
              <a:spcBef>
                <a:spcPts val="0"/>
              </a:spcBef>
              <a:spcAft>
                <a:spcPts val="0"/>
              </a:spcAft>
              <a:buClr>
                <a:schemeClr val="dk1"/>
              </a:buClr>
              <a:buSzPts val="2400"/>
              <a:buChar char="●"/>
            </a:pPr>
            <a:r>
              <a:rPr lang="en-US" sz="2400">
                <a:solidFill>
                  <a:schemeClr val="dk1"/>
                </a:solidFill>
              </a:rPr>
              <a:t>Are non-binding guidelines and policy suggestions (not mandatory).</a:t>
            </a:r>
            <a:endParaRPr sz="2400">
              <a:solidFill>
                <a:schemeClr val="dk1"/>
              </a:solidFill>
            </a:endParaRPr>
          </a:p>
          <a:p>
            <a:pPr indent="-381000" lvl="0" marL="457200" rtl="0" algn="l">
              <a:lnSpc>
                <a:spcPct val="150000"/>
              </a:lnSpc>
              <a:spcBef>
                <a:spcPts val="0"/>
              </a:spcBef>
              <a:spcAft>
                <a:spcPts val="0"/>
              </a:spcAft>
              <a:buClr>
                <a:schemeClr val="dk1"/>
              </a:buClr>
              <a:buSzPts val="2400"/>
              <a:buChar char="●"/>
            </a:pPr>
            <a:r>
              <a:rPr lang="en-US" sz="2400">
                <a:solidFill>
                  <a:schemeClr val="dk1"/>
                </a:solidFill>
              </a:rPr>
              <a:t>Provide extra guidance and examples on how to put the Conventions into action.</a:t>
            </a:r>
            <a:endParaRPr sz="2400">
              <a:solidFill>
                <a:schemeClr val="dk1"/>
              </a:solidFill>
            </a:endParaRPr>
          </a:p>
          <a:p>
            <a:pPr indent="-381000" lvl="0" marL="457200" rtl="0" algn="l">
              <a:lnSpc>
                <a:spcPct val="150000"/>
              </a:lnSpc>
              <a:spcBef>
                <a:spcPts val="0"/>
              </a:spcBef>
              <a:spcAft>
                <a:spcPts val="0"/>
              </a:spcAft>
              <a:buClr>
                <a:schemeClr val="dk1"/>
              </a:buClr>
              <a:buSzPts val="2400"/>
              <a:buChar char="●"/>
            </a:pPr>
            <a:r>
              <a:rPr lang="en-US" sz="2400">
                <a:solidFill>
                  <a:schemeClr val="dk1"/>
                </a:solidFill>
              </a:rPr>
              <a:t>Serve as reference for governments, employers, and workers' organizations when formulating labour policies and practices.</a:t>
            </a:r>
            <a:endParaRPr sz="2400">
              <a:solidFill>
                <a:schemeClr val="dk1"/>
              </a:solidFill>
            </a:endParaRPr>
          </a:p>
        </p:txBody>
      </p:sp>
      <p:sp>
        <p:nvSpPr>
          <p:cNvPr id="138" name="Google Shape;138;p20"/>
          <p:cNvSpPr txBox="1"/>
          <p:nvPr/>
        </p:nvSpPr>
        <p:spPr>
          <a:xfrm>
            <a:off x="1611300" y="436450"/>
            <a:ext cx="89694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800">
                <a:solidFill>
                  <a:srgbClr val="B51631"/>
                </a:solidFill>
                <a:latin typeface="Calibri"/>
                <a:ea typeface="Calibri"/>
                <a:cs typeface="Calibri"/>
                <a:sym typeface="Calibri"/>
              </a:rPr>
              <a:t>What is an ILO Recommendation?</a:t>
            </a:r>
            <a:endParaRPr b="1" sz="4800">
              <a:solidFill>
                <a:srgbClr val="B5163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2" name="Shape 142"/>
        <p:cNvGrpSpPr/>
        <p:nvPr/>
      </p:nvGrpSpPr>
      <p:grpSpPr>
        <a:xfrm>
          <a:off x="0" y="0"/>
          <a:ext cx="0" cy="0"/>
          <a:chOff x="0" y="0"/>
          <a:chExt cx="0" cy="0"/>
        </a:xfrm>
      </p:grpSpPr>
      <p:sp>
        <p:nvSpPr>
          <p:cNvPr id="143" name="Google Shape;143;p21"/>
          <p:cNvSpPr txBox="1"/>
          <p:nvPr/>
        </p:nvSpPr>
        <p:spPr>
          <a:xfrm>
            <a:off x="913800" y="1617875"/>
            <a:ext cx="10364400" cy="332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1800">
                <a:solidFill>
                  <a:schemeClr val="dk1"/>
                </a:solidFill>
              </a:rPr>
              <a:t>ILO:</a:t>
            </a:r>
            <a:r>
              <a:rPr lang="en-US" sz="1800">
                <a:solidFill>
                  <a:schemeClr val="dk1"/>
                </a:solidFill>
              </a:rPr>
              <a:t> The International Labour Organization (ILO) is a specialized agency of the United Nations that promotes social justice and decent work worldwide.</a:t>
            </a:r>
            <a:endParaRPr sz="1800">
              <a:solidFill>
                <a:schemeClr val="dk1"/>
              </a:solidFill>
            </a:endParaRPr>
          </a:p>
          <a:p>
            <a:pPr indent="0" lvl="0" marL="0" rtl="0" algn="l">
              <a:lnSpc>
                <a:spcPct val="115000"/>
              </a:lnSpc>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None/>
            </a:pPr>
            <a:r>
              <a:rPr b="1" lang="en-US" sz="1800">
                <a:solidFill>
                  <a:schemeClr val="dk1"/>
                </a:solidFill>
              </a:rPr>
              <a:t>ILC:</a:t>
            </a:r>
            <a:r>
              <a:rPr lang="en-US" sz="1800">
                <a:solidFill>
                  <a:schemeClr val="dk1"/>
                </a:solidFill>
              </a:rPr>
              <a:t> The International Labour Conference (ILC) is the annual conference of the ILO where representatives from governments, employers, and workers gather to discuss labor issues, adopt international labor standards, and shape policies and programs.</a:t>
            </a:r>
            <a:endParaRPr sz="1800">
              <a:solidFill>
                <a:schemeClr val="dk1"/>
              </a:solidFill>
            </a:endParaRPr>
          </a:p>
          <a:p>
            <a:pPr indent="0" lvl="0" marL="0" rtl="0" algn="l">
              <a:lnSpc>
                <a:spcPct val="115000"/>
              </a:lnSpc>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None/>
            </a:pPr>
            <a:r>
              <a:rPr b="1" lang="en-US" sz="1800">
                <a:solidFill>
                  <a:schemeClr val="dk1"/>
                </a:solidFill>
              </a:rPr>
              <a:t>Tripartite:</a:t>
            </a:r>
            <a:r>
              <a:rPr lang="en-US" sz="1800">
                <a:solidFill>
                  <a:schemeClr val="dk1"/>
                </a:solidFill>
              </a:rPr>
              <a:t> Tripartite refers to a system or structure involving three parties or groups. In the context of the ILO, it refers to the equal participation and collaboration of governments, employers' organizations, and workers' organizations in decision-making processes.</a:t>
            </a:r>
            <a:endParaRPr sz="1800">
              <a:solidFill>
                <a:schemeClr val="dk1"/>
              </a:solidFill>
            </a:endParaRPr>
          </a:p>
        </p:txBody>
      </p:sp>
      <p:sp>
        <p:nvSpPr>
          <p:cNvPr id="144" name="Google Shape;144;p21"/>
          <p:cNvSpPr txBox="1"/>
          <p:nvPr/>
        </p:nvSpPr>
        <p:spPr>
          <a:xfrm>
            <a:off x="1611300" y="436450"/>
            <a:ext cx="89694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800">
                <a:solidFill>
                  <a:srgbClr val="B51631"/>
                </a:solidFill>
                <a:latin typeface="Calibri"/>
                <a:ea typeface="Calibri"/>
                <a:cs typeface="Calibri"/>
                <a:sym typeface="Calibri"/>
              </a:rPr>
              <a:t>Glossary</a:t>
            </a:r>
            <a:endParaRPr b="1" sz="4800">
              <a:solidFill>
                <a:srgbClr val="B5163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