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7" roundtripDataSignature="AMtx7mjIM/pFrdv7o9fuU0Cuz9R8PIqGL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customschemas.google.com/relationships/presentationmetadata" Target="metadata"/><Relationship Id="rId16" Type="http://schemas.openxmlformats.org/officeDocument/2006/relationships/slide" Target="slides/slide12.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Calibri"/>
              <a:buNone/>
            </a:pPr>
            <a:r>
              <a:t/>
            </a:r>
            <a:endParaRPr/>
          </a:p>
        </p:txBody>
      </p:sp>
      <p:sp>
        <p:nvSpPr>
          <p:cNvPr id="67" name="Google Shape;67;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Calibri"/>
              <a:buNone/>
            </a:pPr>
            <a:r>
              <a:t/>
            </a:r>
            <a:endParaRPr/>
          </a:p>
        </p:txBody>
      </p:sp>
      <p:sp>
        <p:nvSpPr>
          <p:cNvPr id="227" name="Google Shape;227;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Calibri"/>
              <a:buNone/>
            </a:pPr>
            <a:r>
              <a:t/>
            </a:r>
            <a:endParaRPr/>
          </a:p>
        </p:txBody>
      </p:sp>
      <p:sp>
        <p:nvSpPr>
          <p:cNvPr id="246" name="Google Shape;246;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6" name="Shape 266"/>
        <p:cNvGrpSpPr/>
        <p:nvPr/>
      </p:nvGrpSpPr>
      <p:grpSpPr>
        <a:xfrm>
          <a:off x="0" y="0"/>
          <a:ext cx="0" cy="0"/>
          <a:chOff x="0" y="0"/>
          <a:chExt cx="0" cy="0"/>
        </a:xfrm>
      </p:grpSpPr>
      <p:sp>
        <p:nvSpPr>
          <p:cNvPr id="267" name="Google Shape;267;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Calibri"/>
              <a:buNone/>
            </a:pPr>
            <a:r>
              <a:t/>
            </a:r>
            <a:endParaRPr/>
          </a:p>
        </p:txBody>
      </p:sp>
      <p:sp>
        <p:nvSpPr>
          <p:cNvPr id="268" name="Google Shape;268;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Calibri"/>
              <a:buNone/>
            </a:pPr>
            <a:r>
              <a:t/>
            </a:r>
            <a:endParaRPr/>
          </a:p>
        </p:txBody>
      </p:sp>
      <p:sp>
        <p:nvSpPr>
          <p:cNvPr id="73" name="Google Shape;73;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Calibri"/>
              <a:buNone/>
            </a:pPr>
            <a:r>
              <a:t/>
            </a:r>
            <a:endParaRPr/>
          </a:p>
        </p:txBody>
      </p:sp>
      <p:sp>
        <p:nvSpPr>
          <p:cNvPr id="90" name="Google Shape;90;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Calibri"/>
              <a:buNone/>
            </a:pPr>
            <a:r>
              <a:t/>
            </a:r>
            <a:endParaRPr/>
          </a:p>
        </p:txBody>
      </p:sp>
      <p:sp>
        <p:nvSpPr>
          <p:cNvPr id="112" name="Google Shape;112;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Calibri"/>
              <a:buNone/>
            </a:pPr>
            <a:r>
              <a:t/>
            </a:r>
            <a:endParaRPr/>
          </a:p>
        </p:txBody>
      </p:sp>
      <p:sp>
        <p:nvSpPr>
          <p:cNvPr id="129" name="Google Shape;129;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Calibri"/>
              <a:buNone/>
            </a:pPr>
            <a:r>
              <a:t/>
            </a:r>
            <a:endParaRPr/>
          </a:p>
        </p:txBody>
      </p:sp>
      <p:sp>
        <p:nvSpPr>
          <p:cNvPr id="145" name="Google Shape;145;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Calibri"/>
              <a:buNone/>
            </a:pPr>
            <a:r>
              <a:t/>
            </a:r>
            <a:endParaRPr/>
          </a:p>
        </p:txBody>
      </p:sp>
      <p:sp>
        <p:nvSpPr>
          <p:cNvPr id="164" name="Google Shape;164;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Calibri"/>
              <a:buNone/>
            </a:pPr>
            <a:r>
              <a:t/>
            </a:r>
            <a:endParaRPr/>
          </a:p>
        </p:txBody>
      </p:sp>
      <p:sp>
        <p:nvSpPr>
          <p:cNvPr id="183" name="Google Shape;183;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Calibri"/>
              <a:buNone/>
            </a:pPr>
            <a:r>
              <a:t/>
            </a:r>
            <a:endParaRPr/>
          </a:p>
        </p:txBody>
      </p:sp>
      <p:sp>
        <p:nvSpPr>
          <p:cNvPr id="205" name="Google Shape;205;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15" name="Shape 15"/>
        <p:cNvGrpSpPr/>
        <p:nvPr/>
      </p:nvGrpSpPr>
      <p:grpSpPr>
        <a:xfrm>
          <a:off x="0" y="0"/>
          <a:ext cx="0" cy="0"/>
          <a:chOff x="0" y="0"/>
          <a:chExt cx="0" cy="0"/>
        </a:xfrm>
      </p:grpSpPr>
      <p:sp>
        <p:nvSpPr>
          <p:cNvPr id="16" name="Google Shape;16;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1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ido con título" type="objTx">
  <p:cSld name="OBJECT_WITH_CAPTION_TEXT">
    <p:spTree>
      <p:nvGrpSpPr>
        <p:cNvPr id="21" name="Shape 21"/>
        <p:cNvGrpSpPr/>
        <p:nvPr/>
      </p:nvGrpSpPr>
      <p:grpSpPr>
        <a:xfrm>
          <a:off x="0" y="0"/>
          <a:ext cx="0" cy="0"/>
          <a:chOff x="0" y="0"/>
          <a:chExt cx="0" cy="0"/>
        </a:xfrm>
      </p:grpSpPr>
      <p:sp>
        <p:nvSpPr>
          <p:cNvPr id="22" name="Google Shape;22;p15"/>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15"/>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24" name="Google Shape;24;p15"/>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25" name="Google Shape;25;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28" name="Shape 28"/>
        <p:cNvGrpSpPr/>
        <p:nvPr/>
      </p:nvGrpSpPr>
      <p:grpSpPr>
        <a:xfrm>
          <a:off x="0" y="0"/>
          <a:ext cx="0" cy="0"/>
          <a:chOff x="0" y="0"/>
          <a:chExt cx="0" cy="0"/>
        </a:xfrm>
      </p:grpSpPr>
      <p:sp>
        <p:nvSpPr>
          <p:cNvPr id="29" name="Google Shape;29;p1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1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1" name="Google Shape;31;p1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1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3" name="Google Shape;33;p1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4" name="Google Shape;34;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el título" type="titleOnly">
  <p:cSld name="TITLE_ONLY">
    <p:spTree>
      <p:nvGrpSpPr>
        <p:cNvPr id="37" name="Shape 37"/>
        <p:cNvGrpSpPr/>
        <p:nvPr/>
      </p:nvGrpSpPr>
      <p:grpSpPr>
        <a:xfrm>
          <a:off x="0" y="0"/>
          <a:ext cx="0" cy="0"/>
          <a:chOff x="0" y="0"/>
          <a:chExt cx="0" cy="0"/>
        </a:xfrm>
      </p:grpSpPr>
      <p:sp>
        <p:nvSpPr>
          <p:cNvPr id="38" name="Google Shape;38;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type="blank">
  <p:cSld name="BLANK">
    <p:spTree>
      <p:nvGrpSpPr>
        <p:cNvPr id="42" name="Shape 42"/>
        <p:cNvGrpSpPr/>
        <p:nvPr/>
      </p:nvGrpSpPr>
      <p:grpSpPr>
        <a:xfrm>
          <a:off x="0" y="0"/>
          <a:ext cx="0" cy="0"/>
          <a:chOff x="0" y="0"/>
          <a:chExt cx="0" cy="0"/>
        </a:xfrm>
      </p:grpSpPr>
      <p:sp>
        <p:nvSpPr>
          <p:cNvPr id="43" name="Google Shape;43;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type="picTx">
  <p:cSld name="PICTURE_WITH_CAPTION_TEXT">
    <p:spTree>
      <p:nvGrpSpPr>
        <p:cNvPr id="46" name="Shape 46"/>
        <p:cNvGrpSpPr/>
        <p:nvPr/>
      </p:nvGrpSpPr>
      <p:grpSpPr>
        <a:xfrm>
          <a:off x="0" y="0"/>
          <a:ext cx="0" cy="0"/>
          <a:chOff x="0" y="0"/>
          <a:chExt cx="0" cy="0"/>
        </a:xfrm>
      </p:grpSpPr>
      <p:sp>
        <p:nvSpPr>
          <p:cNvPr id="47" name="Google Shape;47;p1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9"/>
          <p:cNvSpPr/>
          <p:nvPr>
            <p:ph idx="2" type="pic"/>
          </p:nvPr>
        </p:nvSpPr>
        <p:spPr>
          <a:xfrm>
            <a:off x="5183188" y="987425"/>
            <a:ext cx="6172200" cy="4873625"/>
          </a:xfrm>
          <a:prstGeom prst="rect">
            <a:avLst/>
          </a:prstGeom>
          <a:noFill/>
          <a:ln>
            <a:noFill/>
          </a:ln>
        </p:spPr>
      </p:sp>
      <p:sp>
        <p:nvSpPr>
          <p:cNvPr id="49" name="Google Shape;49;p19"/>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0" name="Google Shape;50;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53" name="Shape 53"/>
        <p:cNvGrpSpPr/>
        <p:nvPr/>
      </p:nvGrpSpPr>
      <p:grpSpPr>
        <a:xfrm>
          <a:off x="0" y="0"/>
          <a:ext cx="0" cy="0"/>
          <a:chOff x="0" y="0"/>
          <a:chExt cx="0" cy="0"/>
        </a:xfrm>
      </p:grpSpPr>
      <p:sp>
        <p:nvSpPr>
          <p:cNvPr id="54" name="Google Shape;54;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20"/>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6" name="Google Shape;56;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y texto" type="vertTitleAndTx">
  <p:cSld name="VERTICAL_TITLE_AND_VERTICAL_TEXT">
    <p:spTree>
      <p:nvGrpSpPr>
        <p:cNvPr id="59" name="Shape 59"/>
        <p:cNvGrpSpPr/>
        <p:nvPr/>
      </p:nvGrpSpPr>
      <p:grpSpPr>
        <a:xfrm>
          <a:off x="0" y="0"/>
          <a:ext cx="0" cy="0"/>
          <a:chOff x="0" y="0"/>
          <a:chExt cx="0" cy="0"/>
        </a:xfrm>
      </p:grpSpPr>
      <p:sp>
        <p:nvSpPr>
          <p:cNvPr id="60" name="Google Shape;60;p21"/>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21"/>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2" name="Google Shape;62;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theme" Target="../theme/theme2.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3" name="Google Shape;13;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 name="Google Shape;14;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2.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2.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2.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68" name="Shape 68"/>
        <p:cNvGrpSpPr/>
        <p:nvPr/>
      </p:nvGrpSpPr>
      <p:grpSpPr>
        <a:xfrm>
          <a:off x="0" y="0"/>
          <a:ext cx="0" cy="0"/>
          <a:chOff x="0" y="0"/>
          <a:chExt cx="0" cy="0"/>
        </a:xfrm>
      </p:grpSpPr>
      <p:sp>
        <p:nvSpPr>
          <p:cNvPr id="69" name="Google Shape;69;p1"/>
          <p:cNvSpPr txBox="1"/>
          <p:nvPr/>
        </p:nvSpPr>
        <p:spPr>
          <a:xfrm>
            <a:off x="1723141" y="1346756"/>
            <a:ext cx="9144000" cy="2387600"/>
          </a:xfrm>
          <a:prstGeom prst="rect">
            <a:avLst/>
          </a:prstGeom>
          <a:noFill/>
          <a:ln>
            <a:noFill/>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dk1"/>
              </a:buClr>
              <a:buSzPts val="1800"/>
              <a:buFont typeface="Calibri"/>
              <a:buNone/>
            </a:pPr>
            <a:r>
              <a:t/>
            </a:r>
            <a:endParaRPr b="0" i="0" sz="4400" u="none" cap="none" strike="noStrike">
              <a:solidFill>
                <a:schemeClr val="dk1"/>
              </a:solidFill>
              <a:latin typeface="Calibri"/>
              <a:ea typeface="Calibri"/>
              <a:cs typeface="Calibri"/>
              <a:sym typeface="Calibri"/>
            </a:endParaRPr>
          </a:p>
        </p:txBody>
      </p:sp>
      <p:sp>
        <p:nvSpPr>
          <p:cNvPr id="70" name="Google Shape;70;p1"/>
          <p:cNvSpPr txBox="1"/>
          <p:nvPr/>
        </p:nvSpPr>
        <p:spPr>
          <a:xfrm>
            <a:off x="2771204" y="2078001"/>
            <a:ext cx="6094428" cy="2308324"/>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US" sz="3600" u="none" cap="none" strike="noStrike">
                <a:solidFill>
                  <a:schemeClr val="dk1"/>
                </a:solidFill>
                <a:latin typeface="Arial"/>
                <a:ea typeface="Arial"/>
                <a:cs typeface="Arial"/>
                <a:sym typeface="Arial"/>
              </a:rPr>
              <a:t>Articles of ILO C177: Convention on Home Work</a:t>
            </a:r>
            <a:br>
              <a:rPr b="0" i="0" lang="en-US" sz="3600" u="none" cap="none" strike="noStrike">
                <a:solidFill>
                  <a:schemeClr val="dk1"/>
                </a:solidFill>
                <a:latin typeface="Arial"/>
                <a:ea typeface="Arial"/>
                <a:cs typeface="Arial"/>
                <a:sym typeface="Arial"/>
              </a:rPr>
            </a:br>
            <a:br>
              <a:rPr b="0" i="0" lang="en-US" sz="3600" u="none" cap="none" strike="noStrike">
                <a:solidFill>
                  <a:schemeClr val="dk1"/>
                </a:solidFill>
                <a:latin typeface="Arial"/>
                <a:ea typeface="Arial"/>
                <a:cs typeface="Arial"/>
                <a:sym typeface="Arial"/>
              </a:rPr>
            </a:br>
            <a:endParaRPr b="0" i="0" sz="3600" u="none" cap="none" strike="noStrike">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28" name="Shape 228"/>
        <p:cNvGrpSpPr/>
        <p:nvPr/>
      </p:nvGrpSpPr>
      <p:grpSpPr>
        <a:xfrm>
          <a:off x="0" y="0"/>
          <a:ext cx="0" cy="0"/>
          <a:chOff x="0" y="0"/>
          <a:chExt cx="0" cy="0"/>
        </a:xfrm>
      </p:grpSpPr>
      <p:sp>
        <p:nvSpPr>
          <p:cNvPr id="229" name="Google Shape;229;p10"/>
          <p:cNvSpPr txBox="1"/>
          <p:nvPr/>
        </p:nvSpPr>
        <p:spPr>
          <a:xfrm>
            <a:off x="453738" y="2054687"/>
            <a:ext cx="9144000" cy="1077283"/>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chemeClr val="dk1"/>
              </a:buClr>
              <a:buSzPts val="1800"/>
              <a:buFont typeface="Calibri"/>
              <a:buNone/>
            </a:pPr>
            <a:r>
              <a:t/>
            </a:r>
            <a:endParaRPr b="0" i="0" sz="2400" u="none" cap="none" strike="noStrike">
              <a:solidFill>
                <a:schemeClr val="dk1"/>
              </a:solidFill>
              <a:latin typeface="Calibri"/>
              <a:ea typeface="Calibri"/>
              <a:cs typeface="Calibri"/>
              <a:sym typeface="Calibri"/>
            </a:endParaRPr>
          </a:p>
        </p:txBody>
      </p:sp>
      <p:grpSp>
        <p:nvGrpSpPr>
          <p:cNvPr id="230" name="Google Shape;230;p10"/>
          <p:cNvGrpSpPr/>
          <p:nvPr/>
        </p:nvGrpSpPr>
        <p:grpSpPr>
          <a:xfrm>
            <a:off x="356375" y="1089521"/>
            <a:ext cx="11760172" cy="4629227"/>
            <a:chOff x="8535" y="788983"/>
            <a:chExt cx="11760172" cy="3645635"/>
          </a:xfrm>
        </p:grpSpPr>
        <p:sp>
          <p:nvSpPr>
            <p:cNvPr id="231" name="Google Shape;231;p10"/>
            <p:cNvSpPr/>
            <p:nvPr/>
          </p:nvSpPr>
          <p:spPr>
            <a:xfrm>
              <a:off x="8535" y="788983"/>
              <a:ext cx="5114997" cy="1021696"/>
            </a:xfrm>
            <a:prstGeom prst="roundRect">
              <a:avLst>
                <a:gd fmla="val 10000" name="adj"/>
              </a:avLst>
            </a:prstGeom>
            <a:solidFill>
              <a:srgbClr val="E1EFD8"/>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10"/>
            <p:cNvSpPr txBox="1"/>
            <p:nvPr/>
          </p:nvSpPr>
          <p:spPr>
            <a:xfrm>
              <a:off x="38459" y="818907"/>
              <a:ext cx="5055149" cy="961848"/>
            </a:xfrm>
            <a:prstGeom prst="rect">
              <a:avLst/>
            </a:prstGeom>
            <a:noFill/>
            <a:ln>
              <a:noFill/>
            </a:ln>
          </p:spPr>
          <p:txBody>
            <a:bodyPr anchorCtr="0" anchor="ctr" bIns="38100" lIns="57150" spcFirstLastPara="1" rIns="57150" wrap="square" tIns="38100">
              <a:noAutofit/>
            </a:bodyPr>
            <a:lstStyle/>
            <a:p>
              <a:pPr indent="0" lvl="0" marL="0" marR="0" rtl="0" algn="ctr">
                <a:lnSpc>
                  <a:spcPct val="90000"/>
                </a:lnSpc>
                <a:spcBef>
                  <a:spcPts val="0"/>
                </a:spcBef>
                <a:spcAft>
                  <a:spcPts val="0"/>
                </a:spcAft>
                <a:buClr>
                  <a:srgbClr val="374151"/>
                </a:buClr>
                <a:buSzPts val="3000"/>
                <a:buFont typeface="Arial"/>
                <a:buNone/>
              </a:pPr>
              <a:r>
                <a:rPr b="0" i="0" lang="en-US" sz="3000" u="none" cap="none" strike="noStrike">
                  <a:solidFill>
                    <a:srgbClr val="374151"/>
                  </a:solidFill>
                  <a:latin typeface="Arial"/>
                  <a:ea typeface="Arial"/>
                  <a:cs typeface="Arial"/>
                  <a:sym typeface="Arial"/>
                </a:rPr>
                <a:t>Article 15 - Registration with the United Nations</a:t>
              </a:r>
              <a:endParaRPr b="0" i="0" sz="3000" u="none" cap="none" strike="noStrike">
                <a:solidFill>
                  <a:schemeClr val="lt1"/>
                </a:solidFill>
                <a:latin typeface="Arial"/>
                <a:ea typeface="Arial"/>
                <a:cs typeface="Arial"/>
                <a:sym typeface="Arial"/>
              </a:endParaRPr>
            </a:p>
          </p:txBody>
        </p:sp>
        <p:sp>
          <p:nvSpPr>
            <p:cNvPr id="233" name="Google Shape;233;p10"/>
            <p:cNvSpPr/>
            <p:nvPr/>
          </p:nvSpPr>
          <p:spPr>
            <a:xfrm>
              <a:off x="520035" y="1810679"/>
              <a:ext cx="511499" cy="1366690"/>
            </a:xfrm>
            <a:custGeom>
              <a:rect b="b" l="l" r="r" t="t"/>
              <a:pathLst>
                <a:path extrusionOk="0" h="120000" w="120000">
                  <a:moveTo>
                    <a:pt x="0" y="0"/>
                  </a:moveTo>
                  <a:lnTo>
                    <a:pt x="0" y="120000"/>
                  </a:lnTo>
                  <a:lnTo>
                    <a:pt x="120000" y="120000"/>
                  </a:lnTo>
                </a:path>
              </a:pathLst>
            </a:custGeom>
            <a:noFill/>
            <a:ln cap="flat" cmpd="sng" w="25400">
              <a:solidFill>
                <a:srgbClr val="487AA8"/>
              </a:solidFill>
              <a:prstDash val="solid"/>
              <a:round/>
              <a:headEnd len="sm" w="sm" type="none"/>
              <a:tailEnd len="sm" w="sm" type="none"/>
            </a:ln>
          </p:spPr>
        </p:sp>
        <p:sp>
          <p:nvSpPr>
            <p:cNvPr id="234" name="Google Shape;234;p10"/>
            <p:cNvSpPr/>
            <p:nvPr/>
          </p:nvSpPr>
          <p:spPr>
            <a:xfrm>
              <a:off x="1031535" y="2020323"/>
              <a:ext cx="3907363" cy="2314093"/>
            </a:xfrm>
            <a:prstGeom prst="roundRect">
              <a:avLst>
                <a:gd fmla="val 10000" name="adj"/>
              </a:avLst>
            </a:prstGeom>
            <a:solidFill>
              <a:srgbClr val="FFFFFF">
                <a:alpha val="89803"/>
              </a:srgbClr>
            </a:solidFill>
            <a:ln cap="flat" cmpd="sng" w="25400">
              <a:solidFill>
                <a:srgbClr val="599BD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5" name="Google Shape;235;p10"/>
            <p:cNvSpPr txBox="1"/>
            <p:nvPr/>
          </p:nvSpPr>
          <p:spPr>
            <a:xfrm>
              <a:off x="1099312" y="2088100"/>
              <a:ext cx="3771809" cy="2178539"/>
            </a:xfrm>
            <a:prstGeom prst="rect">
              <a:avLst/>
            </a:prstGeom>
            <a:noFill/>
            <a:ln>
              <a:noFill/>
            </a:ln>
          </p:spPr>
          <p:txBody>
            <a:bodyPr anchorCtr="0" anchor="ctr" bIns="25400" lIns="38100" spcFirstLastPara="1" rIns="38100" wrap="square" tIns="25400">
              <a:noAutofit/>
            </a:bodyPr>
            <a:lstStyle/>
            <a:p>
              <a:pPr indent="0" lvl="0" marL="0" marR="0" rtl="0" algn="l">
                <a:lnSpc>
                  <a:spcPct val="90000"/>
                </a:lnSpc>
                <a:spcBef>
                  <a:spcPts val="0"/>
                </a:spcBef>
                <a:spcAft>
                  <a:spcPts val="0"/>
                </a:spcAft>
                <a:buClr>
                  <a:srgbClr val="374151"/>
                </a:buClr>
                <a:buSzPts val="2000"/>
                <a:buFont typeface="Arial"/>
                <a:buNone/>
              </a:pPr>
              <a:r>
                <a:rPr b="0" i="0" lang="en-US" sz="2000" u="none" cap="none" strike="noStrike">
                  <a:solidFill>
                    <a:srgbClr val="374151"/>
                  </a:solidFill>
                  <a:latin typeface="Arial"/>
                  <a:ea typeface="Arial"/>
                  <a:cs typeface="Arial"/>
                  <a:sym typeface="Arial"/>
                </a:rPr>
                <a:t>The Director-General shall communicate ratifications and denunciations to the Secretary-General of the United Nations for registration in accordance with Article 102 of the UN Charter. </a:t>
              </a:r>
              <a:endParaRPr/>
            </a:p>
          </p:txBody>
        </p:sp>
        <p:sp>
          <p:nvSpPr>
            <p:cNvPr id="236" name="Google Shape;236;p10"/>
            <p:cNvSpPr/>
            <p:nvPr/>
          </p:nvSpPr>
          <p:spPr>
            <a:xfrm>
              <a:off x="5640733" y="788983"/>
              <a:ext cx="5504482" cy="1041813"/>
            </a:xfrm>
            <a:prstGeom prst="roundRect">
              <a:avLst>
                <a:gd fmla="val 10000" name="adj"/>
              </a:avLst>
            </a:prstGeom>
            <a:solidFill>
              <a:srgbClr val="E1EFD8"/>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10"/>
            <p:cNvSpPr txBox="1"/>
            <p:nvPr/>
          </p:nvSpPr>
          <p:spPr>
            <a:xfrm>
              <a:off x="5671247" y="819497"/>
              <a:ext cx="5443454" cy="980785"/>
            </a:xfrm>
            <a:prstGeom prst="rect">
              <a:avLst/>
            </a:prstGeom>
            <a:noFill/>
            <a:ln>
              <a:noFill/>
            </a:ln>
          </p:spPr>
          <p:txBody>
            <a:bodyPr anchorCtr="0" anchor="ctr" bIns="38100" lIns="57150" spcFirstLastPara="1" rIns="57150" wrap="square" tIns="38100">
              <a:noAutofit/>
            </a:bodyPr>
            <a:lstStyle/>
            <a:p>
              <a:pPr indent="0" lvl="0" marL="0" marR="0" rtl="0" algn="ctr">
                <a:lnSpc>
                  <a:spcPct val="90000"/>
                </a:lnSpc>
                <a:spcBef>
                  <a:spcPts val="0"/>
                </a:spcBef>
                <a:spcAft>
                  <a:spcPts val="0"/>
                </a:spcAft>
                <a:buClr>
                  <a:srgbClr val="374151"/>
                </a:buClr>
                <a:buSzPts val="3000"/>
                <a:buFont typeface="Arial"/>
                <a:buNone/>
              </a:pPr>
              <a:r>
                <a:rPr b="0" i="0" lang="en-US" sz="3000" u="none" cap="none" strike="noStrike">
                  <a:solidFill>
                    <a:srgbClr val="374151"/>
                  </a:solidFill>
                  <a:latin typeface="Arial"/>
                  <a:ea typeface="Arial"/>
                  <a:cs typeface="Arial"/>
                  <a:sym typeface="Arial"/>
                </a:rPr>
                <a:t>Article 16 - Reporting and Revision</a:t>
              </a:r>
              <a:endParaRPr b="0" i="0" sz="3000" u="none" cap="none" strike="noStrike">
                <a:solidFill>
                  <a:schemeClr val="lt1"/>
                </a:solidFill>
                <a:latin typeface="Arial"/>
                <a:ea typeface="Arial"/>
                <a:cs typeface="Arial"/>
                <a:sym typeface="Arial"/>
              </a:endParaRPr>
            </a:p>
          </p:txBody>
        </p:sp>
        <p:sp>
          <p:nvSpPr>
            <p:cNvPr id="238" name="Google Shape;238;p10"/>
            <p:cNvSpPr/>
            <p:nvPr/>
          </p:nvSpPr>
          <p:spPr>
            <a:xfrm>
              <a:off x="6191181" y="1830797"/>
              <a:ext cx="397592" cy="815263"/>
            </a:xfrm>
            <a:custGeom>
              <a:rect b="b" l="l" r="r" t="t"/>
              <a:pathLst>
                <a:path extrusionOk="0" h="120000" w="120000">
                  <a:moveTo>
                    <a:pt x="0" y="0"/>
                  </a:moveTo>
                  <a:lnTo>
                    <a:pt x="0" y="120000"/>
                  </a:lnTo>
                  <a:lnTo>
                    <a:pt x="120000" y="120000"/>
                  </a:lnTo>
                </a:path>
              </a:pathLst>
            </a:custGeom>
            <a:noFill/>
            <a:ln cap="flat" cmpd="sng" w="25400">
              <a:solidFill>
                <a:srgbClr val="487AA8"/>
              </a:solidFill>
              <a:prstDash val="solid"/>
              <a:round/>
              <a:headEnd len="sm" w="sm" type="none"/>
              <a:tailEnd len="sm" w="sm" type="none"/>
            </a:ln>
          </p:spPr>
        </p:sp>
        <p:sp>
          <p:nvSpPr>
            <p:cNvPr id="239" name="Google Shape;239;p10"/>
            <p:cNvSpPr/>
            <p:nvPr/>
          </p:nvSpPr>
          <p:spPr>
            <a:xfrm>
              <a:off x="6588774" y="2063678"/>
              <a:ext cx="5152481" cy="1164765"/>
            </a:xfrm>
            <a:prstGeom prst="roundRect">
              <a:avLst>
                <a:gd fmla="val 10000" name="adj"/>
              </a:avLst>
            </a:prstGeom>
            <a:solidFill>
              <a:srgbClr val="FFFFFF">
                <a:alpha val="89803"/>
              </a:srgbClr>
            </a:solidFill>
            <a:ln cap="flat" cmpd="sng" w="25400">
              <a:solidFill>
                <a:srgbClr val="599BD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p10"/>
            <p:cNvSpPr txBox="1"/>
            <p:nvPr/>
          </p:nvSpPr>
          <p:spPr>
            <a:xfrm>
              <a:off x="6622889" y="2097793"/>
              <a:ext cx="5084251" cy="1096535"/>
            </a:xfrm>
            <a:prstGeom prst="rect">
              <a:avLst/>
            </a:prstGeom>
            <a:noFill/>
            <a:ln>
              <a:noFill/>
            </a:ln>
          </p:spPr>
          <p:txBody>
            <a:bodyPr anchorCtr="0" anchor="ctr" bIns="25400" lIns="38100" spcFirstLastPara="1" rIns="38100" wrap="square" tIns="25400">
              <a:noAutofit/>
            </a:bodyPr>
            <a:lstStyle/>
            <a:p>
              <a:pPr indent="0" lvl="0" marL="0" marR="0" rtl="0" algn="l">
                <a:lnSpc>
                  <a:spcPct val="90000"/>
                </a:lnSpc>
                <a:spcBef>
                  <a:spcPts val="0"/>
                </a:spcBef>
                <a:spcAft>
                  <a:spcPts val="0"/>
                </a:spcAft>
                <a:buClr>
                  <a:schemeClr val="dk1"/>
                </a:buClr>
                <a:buSzPts val="2000"/>
                <a:buFont typeface="Arial"/>
                <a:buNone/>
              </a:pPr>
              <a:r>
                <a:t/>
              </a:r>
              <a:endParaRPr b="0" i="0" sz="2000" u="none" cap="none" strike="noStrike">
                <a:solidFill>
                  <a:srgbClr val="374151"/>
                </a:solidFill>
                <a:latin typeface="Arial"/>
                <a:ea typeface="Arial"/>
                <a:cs typeface="Arial"/>
                <a:sym typeface="Arial"/>
              </a:endParaRPr>
            </a:p>
            <a:p>
              <a:pPr indent="0" lvl="0" marL="0" marR="0" rtl="0" algn="l">
                <a:lnSpc>
                  <a:spcPct val="90000"/>
                </a:lnSpc>
                <a:spcBef>
                  <a:spcPts val="700"/>
                </a:spcBef>
                <a:spcAft>
                  <a:spcPts val="0"/>
                </a:spcAft>
                <a:buClr>
                  <a:srgbClr val="374151"/>
                </a:buClr>
                <a:buSzPts val="2000"/>
                <a:buFont typeface="Arial"/>
                <a:buNone/>
              </a:pPr>
              <a:r>
                <a:rPr b="0" i="0" lang="en-US" sz="2000" u="none" cap="none" strike="noStrike">
                  <a:solidFill>
                    <a:srgbClr val="374151"/>
                  </a:solidFill>
                  <a:latin typeface="Arial"/>
                  <a:ea typeface="Arial"/>
                  <a:cs typeface="Arial"/>
                  <a:sym typeface="Arial"/>
                </a:rPr>
                <a:t>The Governing Body of the International Labor Office shall present a report on the working of this Convention to the General Conference when necessary.</a:t>
              </a:r>
              <a:endParaRPr/>
            </a:p>
            <a:p>
              <a:pPr indent="0" lvl="0" marL="0" marR="0" rtl="0" algn="l">
                <a:lnSpc>
                  <a:spcPct val="90000"/>
                </a:lnSpc>
                <a:spcBef>
                  <a:spcPts val="700"/>
                </a:spcBef>
                <a:spcAft>
                  <a:spcPts val="0"/>
                </a:spcAft>
                <a:buClr>
                  <a:schemeClr val="dk1"/>
                </a:buClr>
                <a:buSzPts val="2000"/>
                <a:buFont typeface="Arial"/>
                <a:buNone/>
              </a:pPr>
              <a:r>
                <a:t/>
              </a:r>
              <a:endParaRPr b="0" i="0" sz="2000" u="none" cap="none" strike="noStrike">
                <a:solidFill>
                  <a:schemeClr val="dk1"/>
                </a:solidFill>
                <a:latin typeface="Arial"/>
                <a:ea typeface="Arial"/>
                <a:cs typeface="Arial"/>
                <a:sym typeface="Arial"/>
              </a:endParaRPr>
            </a:p>
          </p:txBody>
        </p:sp>
        <p:sp>
          <p:nvSpPr>
            <p:cNvPr id="241" name="Google Shape;241;p10"/>
            <p:cNvSpPr/>
            <p:nvPr/>
          </p:nvSpPr>
          <p:spPr>
            <a:xfrm>
              <a:off x="6191181" y="1830797"/>
              <a:ext cx="385610" cy="2093937"/>
            </a:xfrm>
            <a:custGeom>
              <a:rect b="b" l="l" r="r" t="t"/>
              <a:pathLst>
                <a:path extrusionOk="0" h="120000" w="120000">
                  <a:moveTo>
                    <a:pt x="0" y="0"/>
                  </a:moveTo>
                  <a:lnTo>
                    <a:pt x="0" y="120000"/>
                  </a:lnTo>
                  <a:lnTo>
                    <a:pt x="120000" y="120000"/>
                  </a:lnTo>
                </a:path>
              </a:pathLst>
            </a:custGeom>
            <a:noFill/>
            <a:ln cap="flat" cmpd="sng" w="25400">
              <a:solidFill>
                <a:srgbClr val="487AA8"/>
              </a:solidFill>
              <a:prstDash val="solid"/>
              <a:round/>
              <a:headEnd len="sm" w="sm" type="none"/>
              <a:tailEnd len="sm" w="sm" type="none"/>
            </a:ln>
          </p:spPr>
        </p:sp>
        <p:sp>
          <p:nvSpPr>
            <p:cNvPr id="242" name="Google Shape;242;p10"/>
            <p:cNvSpPr/>
            <p:nvPr/>
          </p:nvSpPr>
          <p:spPr>
            <a:xfrm>
              <a:off x="6576792" y="3414851"/>
              <a:ext cx="5191915" cy="1019767"/>
            </a:xfrm>
            <a:prstGeom prst="roundRect">
              <a:avLst>
                <a:gd fmla="val 10000" name="adj"/>
              </a:avLst>
            </a:prstGeom>
            <a:solidFill>
              <a:srgbClr val="FFFFFF">
                <a:alpha val="89803"/>
              </a:srgbClr>
            </a:solidFill>
            <a:ln cap="flat" cmpd="sng" w="25400">
              <a:solidFill>
                <a:srgbClr val="599BD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 name="Google Shape;243;p10"/>
            <p:cNvSpPr txBox="1"/>
            <p:nvPr/>
          </p:nvSpPr>
          <p:spPr>
            <a:xfrm>
              <a:off x="6606660" y="3444719"/>
              <a:ext cx="5132179" cy="960031"/>
            </a:xfrm>
            <a:prstGeom prst="rect">
              <a:avLst/>
            </a:prstGeom>
            <a:noFill/>
            <a:ln>
              <a:noFill/>
            </a:ln>
          </p:spPr>
          <p:txBody>
            <a:bodyPr anchorCtr="0" anchor="ctr" bIns="25400" lIns="38100" spcFirstLastPara="1" rIns="38100" wrap="square" tIns="25400">
              <a:noAutofit/>
            </a:bodyPr>
            <a:lstStyle/>
            <a:p>
              <a:pPr indent="0" lvl="0" marL="0" marR="0" rtl="0" algn="l">
                <a:lnSpc>
                  <a:spcPct val="90000"/>
                </a:lnSpc>
                <a:spcBef>
                  <a:spcPts val="0"/>
                </a:spcBef>
                <a:spcAft>
                  <a:spcPts val="0"/>
                </a:spcAft>
                <a:buClr>
                  <a:srgbClr val="374151"/>
                </a:buClr>
                <a:buSzPts val="2000"/>
                <a:buFont typeface="Arial"/>
                <a:buNone/>
              </a:pPr>
              <a:r>
                <a:rPr b="0" i="0" lang="en-US" sz="2000" u="none" cap="none" strike="noStrike">
                  <a:solidFill>
                    <a:srgbClr val="374151"/>
                  </a:solidFill>
                  <a:latin typeface="Arial"/>
                  <a:ea typeface="Arial"/>
                  <a:cs typeface="Arial"/>
                  <a:sym typeface="Arial"/>
                </a:rPr>
                <a:t>The possibility of revising the Convention wholly or partially shall be examined when deemed appropriate.</a:t>
              </a:r>
              <a:endParaRPr/>
            </a:p>
          </p:txBody>
        </p:sp>
      </p:gr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47" name="Shape 247"/>
        <p:cNvGrpSpPr/>
        <p:nvPr/>
      </p:nvGrpSpPr>
      <p:grpSpPr>
        <a:xfrm>
          <a:off x="0" y="0"/>
          <a:ext cx="0" cy="0"/>
          <a:chOff x="0" y="0"/>
          <a:chExt cx="0" cy="0"/>
        </a:xfrm>
      </p:grpSpPr>
      <p:sp>
        <p:nvSpPr>
          <p:cNvPr id="248" name="Google Shape;248;p11"/>
          <p:cNvSpPr txBox="1"/>
          <p:nvPr/>
        </p:nvSpPr>
        <p:spPr>
          <a:xfrm>
            <a:off x="453738" y="2054687"/>
            <a:ext cx="9144000" cy="1077283"/>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chemeClr val="dk1"/>
              </a:buClr>
              <a:buSzPts val="1800"/>
              <a:buFont typeface="Calibri"/>
              <a:buNone/>
            </a:pPr>
            <a:r>
              <a:t/>
            </a:r>
            <a:endParaRPr b="0" i="0" sz="2400" u="none" cap="none" strike="noStrike">
              <a:solidFill>
                <a:schemeClr val="dk1"/>
              </a:solidFill>
              <a:latin typeface="Calibri"/>
              <a:ea typeface="Calibri"/>
              <a:cs typeface="Calibri"/>
              <a:sym typeface="Calibri"/>
            </a:endParaRPr>
          </a:p>
        </p:txBody>
      </p:sp>
      <p:grpSp>
        <p:nvGrpSpPr>
          <p:cNvPr id="249" name="Google Shape;249;p11"/>
          <p:cNvGrpSpPr/>
          <p:nvPr/>
        </p:nvGrpSpPr>
        <p:grpSpPr>
          <a:xfrm>
            <a:off x="100175" y="865572"/>
            <a:ext cx="11837462" cy="5992325"/>
            <a:chOff x="3353" y="145919"/>
            <a:chExt cx="11837462" cy="5722782"/>
          </a:xfrm>
        </p:grpSpPr>
        <p:sp>
          <p:nvSpPr>
            <p:cNvPr id="250" name="Google Shape;250;p11"/>
            <p:cNvSpPr/>
            <p:nvPr/>
          </p:nvSpPr>
          <p:spPr>
            <a:xfrm>
              <a:off x="3353" y="145919"/>
              <a:ext cx="5446960" cy="936892"/>
            </a:xfrm>
            <a:prstGeom prst="roundRect">
              <a:avLst>
                <a:gd fmla="val 10000" name="adj"/>
              </a:avLst>
            </a:prstGeom>
            <a:solidFill>
              <a:srgbClr val="E1EFD8"/>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11"/>
            <p:cNvSpPr txBox="1"/>
            <p:nvPr/>
          </p:nvSpPr>
          <p:spPr>
            <a:xfrm>
              <a:off x="30794" y="173360"/>
              <a:ext cx="5392078" cy="882010"/>
            </a:xfrm>
            <a:prstGeom prst="rect">
              <a:avLst/>
            </a:prstGeom>
            <a:noFill/>
            <a:ln>
              <a:noFill/>
            </a:ln>
          </p:spPr>
          <p:txBody>
            <a:bodyPr anchorCtr="0" anchor="ctr" bIns="38100" lIns="57150" spcFirstLastPara="1" rIns="57150" wrap="square" tIns="38100">
              <a:noAutofit/>
            </a:bodyPr>
            <a:lstStyle/>
            <a:p>
              <a:pPr indent="0" lvl="0" marL="0" marR="0" rtl="0" algn="ctr">
                <a:lnSpc>
                  <a:spcPct val="90000"/>
                </a:lnSpc>
                <a:spcBef>
                  <a:spcPts val="0"/>
                </a:spcBef>
                <a:spcAft>
                  <a:spcPts val="0"/>
                </a:spcAft>
                <a:buClr>
                  <a:srgbClr val="374151"/>
                </a:buClr>
                <a:buSzPts val="3000"/>
                <a:buFont typeface="Arial"/>
                <a:buNone/>
              </a:pPr>
              <a:r>
                <a:rPr b="0" i="0" lang="en-US" sz="3000" u="none" cap="none" strike="noStrike">
                  <a:solidFill>
                    <a:srgbClr val="374151"/>
                  </a:solidFill>
                  <a:latin typeface="Arial"/>
                  <a:ea typeface="Arial"/>
                  <a:cs typeface="Arial"/>
                  <a:sym typeface="Arial"/>
                </a:rPr>
                <a:t>Article 17 - Effects of Revising Convention</a:t>
              </a:r>
              <a:endParaRPr b="0" i="0" sz="3000" u="none" cap="none" strike="noStrike">
                <a:solidFill>
                  <a:schemeClr val="lt1"/>
                </a:solidFill>
                <a:latin typeface="Arial"/>
                <a:ea typeface="Arial"/>
                <a:cs typeface="Arial"/>
                <a:sym typeface="Arial"/>
              </a:endParaRPr>
            </a:p>
          </p:txBody>
        </p:sp>
        <p:sp>
          <p:nvSpPr>
            <p:cNvPr id="252" name="Google Shape;252;p11"/>
            <p:cNvSpPr/>
            <p:nvPr/>
          </p:nvSpPr>
          <p:spPr>
            <a:xfrm>
              <a:off x="548049" y="1082811"/>
              <a:ext cx="544696" cy="1024791"/>
            </a:xfrm>
            <a:custGeom>
              <a:rect b="b" l="l" r="r" t="t"/>
              <a:pathLst>
                <a:path extrusionOk="0" h="120000" w="120000">
                  <a:moveTo>
                    <a:pt x="0" y="0"/>
                  </a:moveTo>
                  <a:lnTo>
                    <a:pt x="0" y="120000"/>
                  </a:lnTo>
                  <a:lnTo>
                    <a:pt x="120000" y="120000"/>
                  </a:lnTo>
                </a:path>
              </a:pathLst>
            </a:custGeom>
            <a:noFill/>
            <a:ln cap="flat" cmpd="sng" w="25400">
              <a:solidFill>
                <a:srgbClr val="487AA8"/>
              </a:solidFill>
              <a:prstDash val="solid"/>
              <a:round/>
              <a:headEnd len="sm" w="sm" type="none"/>
              <a:tailEnd len="sm" w="sm" type="none"/>
            </a:ln>
          </p:spPr>
        </p:sp>
        <p:sp>
          <p:nvSpPr>
            <p:cNvPr id="253" name="Google Shape;253;p11"/>
            <p:cNvSpPr/>
            <p:nvPr/>
          </p:nvSpPr>
          <p:spPr>
            <a:xfrm>
              <a:off x="1092745" y="1329683"/>
              <a:ext cx="5382678" cy="1555840"/>
            </a:xfrm>
            <a:prstGeom prst="roundRect">
              <a:avLst>
                <a:gd fmla="val 10000" name="adj"/>
              </a:avLst>
            </a:prstGeom>
            <a:solidFill>
              <a:srgbClr val="FFFFFF">
                <a:alpha val="89803"/>
              </a:srgbClr>
            </a:solidFill>
            <a:ln cap="flat" cmpd="sng" w="25400">
              <a:solidFill>
                <a:srgbClr val="599BD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4" name="Google Shape;254;p11"/>
            <p:cNvSpPr txBox="1"/>
            <p:nvPr/>
          </p:nvSpPr>
          <p:spPr>
            <a:xfrm>
              <a:off x="1138314" y="1375252"/>
              <a:ext cx="5291540" cy="1464702"/>
            </a:xfrm>
            <a:prstGeom prst="rect">
              <a:avLst/>
            </a:prstGeom>
            <a:noFill/>
            <a:ln>
              <a:noFill/>
            </a:ln>
          </p:spPr>
          <p:txBody>
            <a:bodyPr anchorCtr="0" anchor="ctr" bIns="25400" lIns="38100" spcFirstLastPara="1" rIns="38100" wrap="square" tIns="25400">
              <a:noAutofit/>
            </a:bodyPr>
            <a:lstStyle/>
            <a:p>
              <a:pPr indent="0" lvl="0" marL="0" marR="0" rtl="0" algn="l">
                <a:lnSpc>
                  <a:spcPct val="90000"/>
                </a:lnSpc>
                <a:spcBef>
                  <a:spcPts val="0"/>
                </a:spcBef>
                <a:spcAft>
                  <a:spcPts val="0"/>
                </a:spcAft>
                <a:buClr>
                  <a:srgbClr val="374151"/>
                </a:buClr>
                <a:buSzPts val="2000"/>
                <a:buFont typeface="Arial"/>
                <a:buNone/>
              </a:pPr>
              <a:r>
                <a:rPr b="0" i="0" lang="en-US" sz="2000" u="none" cap="none" strike="noStrike">
                  <a:solidFill>
                    <a:srgbClr val="374151"/>
                  </a:solidFill>
                  <a:latin typeface="Arial"/>
                  <a:ea typeface="Arial"/>
                  <a:cs typeface="Arial"/>
                  <a:sym typeface="Arial"/>
                </a:rPr>
                <a:t>If a new Convention revising this one is adopted:  </a:t>
              </a:r>
              <a:endParaRPr b="0" i="0" sz="2000" u="none" cap="none" strike="noStrike">
                <a:solidFill>
                  <a:srgbClr val="374151"/>
                </a:solidFill>
                <a:latin typeface="Arial"/>
                <a:ea typeface="Arial"/>
                <a:cs typeface="Arial"/>
                <a:sym typeface="Arial"/>
              </a:endParaRPr>
            </a:p>
            <a:p>
              <a:pPr indent="0" lvl="0" marL="0" marR="0" rtl="0" algn="l">
                <a:lnSpc>
                  <a:spcPct val="90000"/>
                </a:lnSpc>
                <a:spcBef>
                  <a:spcPts val="0"/>
                </a:spcBef>
                <a:spcAft>
                  <a:spcPts val="0"/>
                </a:spcAft>
                <a:buClr>
                  <a:srgbClr val="374151"/>
                </a:buClr>
                <a:buSzPts val="2000"/>
                <a:buFont typeface="Arial"/>
                <a:buNone/>
              </a:pPr>
              <a:r>
                <a:rPr b="0" i="0" lang="en-US" sz="2000" u="none" cap="none" strike="noStrike">
                  <a:solidFill>
                    <a:srgbClr val="374151"/>
                  </a:solidFill>
                  <a:latin typeface="Arial"/>
                  <a:ea typeface="Arial"/>
                  <a:cs typeface="Arial"/>
                  <a:sym typeface="Arial"/>
                </a:rPr>
                <a:t>A) Ratification of the new Convention leads to the denunciation of this Convention.</a:t>
              </a:r>
              <a:endParaRPr/>
            </a:p>
          </p:txBody>
        </p:sp>
        <p:sp>
          <p:nvSpPr>
            <p:cNvPr id="255" name="Google Shape;255;p11"/>
            <p:cNvSpPr/>
            <p:nvPr/>
          </p:nvSpPr>
          <p:spPr>
            <a:xfrm>
              <a:off x="548049" y="1082811"/>
              <a:ext cx="544696" cy="2582618"/>
            </a:xfrm>
            <a:custGeom>
              <a:rect b="b" l="l" r="r" t="t"/>
              <a:pathLst>
                <a:path extrusionOk="0" h="120000" w="120000">
                  <a:moveTo>
                    <a:pt x="0" y="0"/>
                  </a:moveTo>
                  <a:lnTo>
                    <a:pt x="0" y="120000"/>
                  </a:lnTo>
                  <a:lnTo>
                    <a:pt x="120000" y="120000"/>
                  </a:lnTo>
                </a:path>
              </a:pathLst>
            </a:custGeom>
            <a:noFill/>
            <a:ln cap="flat" cmpd="sng" w="25400">
              <a:solidFill>
                <a:srgbClr val="487AA8"/>
              </a:solidFill>
              <a:prstDash val="solid"/>
              <a:round/>
              <a:headEnd len="sm" w="sm" type="none"/>
              <a:tailEnd len="sm" w="sm" type="none"/>
            </a:ln>
          </p:spPr>
        </p:sp>
        <p:sp>
          <p:nvSpPr>
            <p:cNvPr id="256" name="Google Shape;256;p11"/>
            <p:cNvSpPr/>
            <p:nvPr/>
          </p:nvSpPr>
          <p:spPr>
            <a:xfrm>
              <a:off x="1092745" y="3107098"/>
              <a:ext cx="5342039" cy="1116663"/>
            </a:xfrm>
            <a:prstGeom prst="roundRect">
              <a:avLst>
                <a:gd fmla="val 10000" name="adj"/>
              </a:avLst>
            </a:prstGeom>
            <a:solidFill>
              <a:srgbClr val="FFFFFF">
                <a:alpha val="89803"/>
              </a:srgbClr>
            </a:solidFill>
            <a:ln cap="flat" cmpd="sng" w="25400">
              <a:solidFill>
                <a:srgbClr val="599BD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11"/>
            <p:cNvSpPr txBox="1"/>
            <p:nvPr/>
          </p:nvSpPr>
          <p:spPr>
            <a:xfrm>
              <a:off x="1125456" y="3014285"/>
              <a:ext cx="5276700" cy="1328100"/>
            </a:xfrm>
            <a:prstGeom prst="rect">
              <a:avLst/>
            </a:prstGeom>
            <a:noFill/>
            <a:ln>
              <a:noFill/>
            </a:ln>
          </p:spPr>
          <p:txBody>
            <a:bodyPr anchorCtr="0" anchor="ctr" bIns="25400" lIns="38100" spcFirstLastPara="1" rIns="38100" wrap="square" tIns="25400">
              <a:noAutofit/>
            </a:bodyPr>
            <a:lstStyle/>
            <a:p>
              <a:pPr indent="0" lvl="0" marL="0" marR="0" rtl="0" algn="l">
                <a:lnSpc>
                  <a:spcPct val="90000"/>
                </a:lnSpc>
                <a:spcBef>
                  <a:spcPts val="0"/>
                </a:spcBef>
                <a:spcAft>
                  <a:spcPts val="0"/>
                </a:spcAft>
                <a:buClr>
                  <a:srgbClr val="374151"/>
                </a:buClr>
                <a:buSzPts val="2000"/>
                <a:buFont typeface="Arial"/>
                <a:buNone/>
              </a:pPr>
              <a:r>
                <a:rPr b="0" i="0" lang="en-US" sz="2000" u="none" cap="none" strike="noStrike">
                  <a:solidFill>
                    <a:srgbClr val="374151"/>
                  </a:solidFill>
                  <a:latin typeface="Arial"/>
                  <a:ea typeface="Arial"/>
                  <a:cs typeface="Arial"/>
                  <a:sym typeface="Arial"/>
                </a:rPr>
                <a:t>B) From the date when the new revising Convention comes into force, this Convention shall cease to be open to ratification by the Members.</a:t>
              </a:r>
              <a:endParaRPr/>
            </a:p>
          </p:txBody>
        </p:sp>
        <p:sp>
          <p:nvSpPr>
            <p:cNvPr id="258" name="Google Shape;258;p11"/>
            <p:cNvSpPr/>
            <p:nvPr/>
          </p:nvSpPr>
          <p:spPr>
            <a:xfrm>
              <a:off x="548049" y="1082811"/>
              <a:ext cx="544696" cy="4080531"/>
            </a:xfrm>
            <a:custGeom>
              <a:rect b="b" l="l" r="r" t="t"/>
              <a:pathLst>
                <a:path extrusionOk="0" h="120000" w="120000">
                  <a:moveTo>
                    <a:pt x="0" y="0"/>
                  </a:moveTo>
                  <a:lnTo>
                    <a:pt x="0" y="120000"/>
                  </a:lnTo>
                  <a:lnTo>
                    <a:pt x="120000" y="120000"/>
                  </a:lnTo>
                </a:path>
              </a:pathLst>
            </a:custGeom>
            <a:noFill/>
            <a:ln cap="flat" cmpd="sng" w="25400">
              <a:solidFill>
                <a:srgbClr val="487AA8"/>
              </a:solidFill>
              <a:prstDash val="solid"/>
              <a:round/>
              <a:headEnd len="sm" w="sm" type="none"/>
              <a:tailEnd len="sm" w="sm" type="none"/>
            </a:ln>
          </p:spPr>
        </p:sp>
        <p:sp>
          <p:nvSpPr>
            <p:cNvPr id="259" name="Google Shape;259;p11"/>
            <p:cNvSpPr/>
            <p:nvPr/>
          </p:nvSpPr>
          <p:spPr>
            <a:xfrm>
              <a:off x="1092745" y="4457985"/>
              <a:ext cx="5292766" cy="1410716"/>
            </a:xfrm>
            <a:prstGeom prst="roundRect">
              <a:avLst>
                <a:gd fmla="val 10000" name="adj"/>
              </a:avLst>
            </a:prstGeom>
            <a:solidFill>
              <a:schemeClr val="lt1">
                <a:alpha val="89803"/>
              </a:schemeClr>
            </a:solidFill>
            <a:ln cap="flat" cmpd="sng" w="25400">
              <a:solidFill>
                <a:srgbClr val="599BD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0" name="Google Shape;260;p11"/>
            <p:cNvSpPr txBox="1"/>
            <p:nvPr/>
          </p:nvSpPr>
          <p:spPr>
            <a:xfrm>
              <a:off x="1134056" y="4650610"/>
              <a:ext cx="5210100" cy="1176900"/>
            </a:xfrm>
            <a:prstGeom prst="rect">
              <a:avLst/>
            </a:prstGeom>
            <a:noFill/>
            <a:ln>
              <a:noFill/>
            </a:ln>
          </p:spPr>
          <p:txBody>
            <a:bodyPr anchorCtr="0" anchor="ctr" bIns="25400" lIns="38100" spcFirstLastPara="1" rIns="38100" wrap="square" tIns="25400">
              <a:noAutofit/>
            </a:bodyPr>
            <a:lstStyle/>
            <a:p>
              <a:pPr indent="0" lvl="0" marL="0" marR="0" rtl="0" algn="l">
                <a:lnSpc>
                  <a:spcPct val="90000"/>
                </a:lnSpc>
                <a:spcBef>
                  <a:spcPts val="0"/>
                </a:spcBef>
                <a:spcAft>
                  <a:spcPts val="0"/>
                </a:spcAft>
                <a:buClr>
                  <a:srgbClr val="374151"/>
                </a:buClr>
                <a:buSzPts val="2000"/>
                <a:buFont typeface="Arial"/>
                <a:buNone/>
              </a:pPr>
              <a:r>
                <a:rPr b="0" i="0" lang="en-US" sz="2000" u="none" cap="none" strike="noStrike">
                  <a:solidFill>
                    <a:srgbClr val="374151"/>
                  </a:solidFill>
                  <a:latin typeface="Arial"/>
                  <a:ea typeface="Arial"/>
                  <a:cs typeface="Arial"/>
                  <a:sym typeface="Arial"/>
                </a:rPr>
                <a:t>This Convention will remain in force for those Members who have ratified it but not the revising Convention.</a:t>
              </a:r>
              <a:endParaRPr/>
            </a:p>
          </p:txBody>
        </p:sp>
        <p:sp>
          <p:nvSpPr>
            <p:cNvPr id="261" name="Google Shape;261;p11"/>
            <p:cNvSpPr/>
            <p:nvPr/>
          </p:nvSpPr>
          <p:spPr>
            <a:xfrm>
              <a:off x="6074752" y="145919"/>
              <a:ext cx="5454643" cy="936892"/>
            </a:xfrm>
            <a:prstGeom prst="roundRect">
              <a:avLst>
                <a:gd fmla="val 10000" name="adj"/>
              </a:avLst>
            </a:prstGeom>
            <a:solidFill>
              <a:srgbClr val="E1EFD8"/>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11"/>
            <p:cNvSpPr txBox="1"/>
            <p:nvPr/>
          </p:nvSpPr>
          <p:spPr>
            <a:xfrm>
              <a:off x="6102193" y="173360"/>
              <a:ext cx="5399761" cy="882010"/>
            </a:xfrm>
            <a:prstGeom prst="rect">
              <a:avLst/>
            </a:prstGeom>
            <a:noFill/>
            <a:ln>
              <a:noFill/>
            </a:ln>
          </p:spPr>
          <p:txBody>
            <a:bodyPr anchorCtr="0" anchor="ctr" bIns="38100" lIns="57150" spcFirstLastPara="1" rIns="57150" wrap="square" tIns="38100">
              <a:noAutofit/>
            </a:bodyPr>
            <a:lstStyle/>
            <a:p>
              <a:pPr indent="0" lvl="0" marL="0" marR="0" rtl="0" algn="ctr">
                <a:lnSpc>
                  <a:spcPct val="90000"/>
                </a:lnSpc>
                <a:spcBef>
                  <a:spcPts val="0"/>
                </a:spcBef>
                <a:spcAft>
                  <a:spcPts val="0"/>
                </a:spcAft>
                <a:buClr>
                  <a:schemeClr val="dk1"/>
                </a:buClr>
                <a:buSzPts val="3000"/>
                <a:buFont typeface="Arial"/>
                <a:buNone/>
              </a:pPr>
              <a:r>
                <a:t/>
              </a:r>
              <a:endParaRPr b="0" i="0" sz="3000" u="none" cap="none" strike="noStrike">
                <a:solidFill>
                  <a:srgbClr val="374151"/>
                </a:solidFill>
                <a:latin typeface="Arial"/>
                <a:ea typeface="Arial"/>
                <a:cs typeface="Arial"/>
                <a:sym typeface="Arial"/>
              </a:endParaRPr>
            </a:p>
            <a:p>
              <a:pPr indent="0" lvl="0" marL="0" marR="0" rtl="0" algn="ctr">
                <a:lnSpc>
                  <a:spcPct val="90000"/>
                </a:lnSpc>
                <a:spcBef>
                  <a:spcPts val="1050"/>
                </a:spcBef>
                <a:spcAft>
                  <a:spcPts val="0"/>
                </a:spcAft>
                <a:buClr>
                  <a:srgbClr val="374151"/>
                </a:buClr>
                <a:buSzPts val="3000"/>
                <a:buFont typeface="Arial"/>
                <a:buNone/>
              </a:pPr>
              <a:r>
                <a:rPr b="0" i="0" lang="en-US" sz="3000" u="none" cap="none" strike="noStrike">
                  <a:solidFill>
                    <a:srgbClr val="374151"/>
                  </a:solidFill>
                  <a:latin typeface="Arial"/>
                  <a:ea typeface="Arial"/>
                  <a:cs typeface="Arial"/>
                  <a:sym typeface="Arial"/>
                </a:rPr>
                <a:t>Article 18 - Language Authenticity</a:t>
              </a:r>
              <a:endParaRPr/>
            </a:p>
            <a:p>
              <a:pPr indent="0" lvl="0" marL="0" marR="0" rtl="0" algn="ctr">
                <a:lnSpc>
                  <a:spcPct val="90000"/>
                </a:lnSpc>
                <a:spcBef>
                  <a:spcPts val="1050"/>
                </a:spcBef>
                <a:spcAft>
                  <a:spcPts val="0"/>
                </a:spcAft>
                <a:buClr>
                  <a:schemeClr val="dk1"/>
                </a:buClr>
                <a:buSzPts val="3000"/>
                <a:buFont typeface="Arial"/>
                <a:buNone/>
              </a:pPr>
              <a:r>
                <a:t/>
              </a:r>
              <a:endParaRPr b="0" i="0" sz="3000" u="none" cap="none" strike="noStrike">
                <a:solidFill>
                  <a:schemeClr val="lt1"/>
                </a:solidFill>
                <a:latin typeface="Arial"/>
                <a:ea typeface="Arial"/>
                <a:cs typeface="Arial"/>
                <a:sym typeface="Arial"/>
              </a:endParaRPr>
            </a:p>
          </p:txBody>
        </p:sp>
        <p:sp>
          <p:nvSpPr>
            <p:cNvPr id="263" name="Google Shape;263;p11"/>
            <p:cNvSpPr/>
            <p:nvPr/>
          </p:nvSpPr>
          <p:spPr>
            <a:xfrm>
              <a:off x="6620217" y="1082811"/>
              <a:ext cx="389471" cy="885185"/>
            </a:xfrm>
            <a:custGeom>
              <a:rect b="b" l="l" r="r" t="t"/>
              <a:pathLst>
                <a:path extrusionOk="0" h="120000" w="120000">
                  <a:moveTo>
                    <a:pt x="0" y="0"/>
                  </a:moveTo>
                  <a:lnTo>
                    <a:pt x="0" y="120000"/>
                  </a:lnTo>
                  <a:lnTo>
                    <a:pt x="120000" y="120000"/>
                  </a:lnTo>
                </a:path>
              </a:pathLst>
            </a:custGeom>
            <a:noFill/>
            <a:ln cap="flat" cmpd="sng" w="25400">
              <a:solidFill>
                <a:srgbClr val="487AA8"/>
              </a:solidFill>
              <a:prstDash val="solid"/>
              <a:round/>
              <a:headEnd len="sm" w="sm" type="none"/>
              <a:tailEnd len="sm" w="sm" type="none"/>
            </a:ln>
          </p:spPr>
        </p:sp>
        <p:sp>
          <p:nvSpPr>
            <p:cNvPr id="264" name="Google Shape;264;p11"/>
            <p:cNvSpPr/>
            <p:nvPr/>
          </p:nvSpPr>
          <p:spPr>
            <a:xfrm>
              <a:off x="7009689" y="1342996"/>
              <a:ext cx="4831126" cy="1250001"/>
            </a:xfrm>
            <a:prstGeom prst="roundRect">
              <a:avLst>
                <a:gd fmla="val 10000" name="adj"/>
              </a:avLst>
            </a:prstGeom>
            <a:solidFill>
              <a:schemeClr val="lt1">
                <a:alpha val="89803"/>
              </a:schemeClr>
            </a:solidFill>
            <a:ln cap="flat" cmpd="sng" w="25400">
              <a:solidFill>
                <a:srgbClr val="599BD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11"/>
            <p:cNvSpPr txBox="1"/>
            <p:nvPr/>
          </p:nvSpPr>
          <p:spPr>
            <a:xfrm>
              <a:off x="7046300" y="1379607"/>
              <a:ext cx="4757904" cy="1176779"/>
            </a:xfrm>
            <a:prstGeom prst="rect">
              <a:avLst/>
            </a:prstGeom>
            <a:noFill/>
            <a:ln>
              <a:noFill/>
            </a:ln>
          </p:spPr>
          <p:txBody>
            <a:bodyPr anchorCtr="0" anchor="ctr" bIns="25400" lIns="38100" spcFirstLastPara="1" rIns="38100" wrap="square" tIns="25400">
              <a:noAutofit/>
            </a:bodyPr>
            <a:lstStyle/>
            <a:p>
              <a:pPr indent="0" lvl="0" marL="0" marR="0" rtl="0" algn="l">
                <a:lnSpc>
                  <a:spcPct val="90000"/>
                </a:lnSpc>
                <a:spcBef>
                  <a:spcPts val="0"/>
                </a:spcBef>
                <a:spcAft>
                  <a:spcPts val="0"/>
                </a:spcAft>
                <a:buClr>
                  <a:srgbClr val="374151"/>
                </a:buClr>
                <a:buSzPts val="2000"/>
                <a:buFont typeface="Arial"/>
                <a:buNone/>
              </a:pPr>
              <a:r>
                <a:rPr b="0" i="0" lang="en-US" sz="2000" u="none" cap="none" strike="noStrike">
                  <a:solidFill>
                    <a:srgbClr val="374151"/>
                  </a:solidFill>
                  <a:latin typeface="Arial"/>
                  <a:ea typeface="Arial"/>
                  <a:cs typeface="Arial"/>
                  <a:sym typeface="Arial"/>
                </a:rPr>
                <a:t>The English and French versions of this Convention are equally authoritative.</a:t>
              </a:r>
              <a:endParaRPr b="0" i="0" sz="2000" u="none" cap="none" strike="noStrike">
                <a:solidFill>
                  <a:schemeClr val="dk1"/>
                </a:solidFill>
                <a:latin typeface="Arial"/>
                <a:ea typeface="Arial"/>
                <a:cs typeface="Arial"/>
                <a:sym typeface="Arial"/>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69" name="Shape 269"/>
        <p:cNvGrpSpPr/>
        <p:nvPr/>
      </p:nvGrpSpPr>
      <p:grpSpPr>
        <a:xfrm>
          <a:off x="0" y="0"/>
          <a:ext cx="0" cy="0"/>
          <a:chOff x="0" y="0"/>
          <a:chExt cx="0" cy="0"/>
        </a:xfrm>
      </p:grpSpPr>
      <p:sp>
        <p:nvSpPr>
          <p:cNvPr id="270" name="Google Shape;270;p12"/>
          <p:cNvSpPr txBox="1"/>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114300" marR="0" rtl="0" algn="l">
              <a:lnSpc>
                <a:spcPct val="90000"/>
              </a:lnSpc>
              <a:spcBef>
                <a:spcPts val="1000"/>
              </a:spcBef>
              <a:spcAft>
                <a:spcPts val="0"/>
              </a:spcAft>
              <a:buClr>
                <a:schemeClr val="dk1"/>
              </a:buClr>
              <a:buSzPts val="1800"/>
              <a:buFont typeface="Arial"/>
              <a:buNone/>
            </a:pPr>
            <a:r>
              <a:t/>
            </a:r>
            <a:endParaRPr b="0" i="0" sz="2800" u="none" cap="none" strike="noStrike">
              <a:solidFill>
                <a:srgbClr val="374151"/>
              </a:solidFill>
              <a:latin typeface="Arial"/>
              <a:ea typeface="Arial"/>
              <a:cs typeface="Arial"/>
              <a:sym typeface="Arial"/>
            </a:endParaRPr>
          </a:p>
          <a:p>
            <a:pPr indent="-228600" lvl="0" marL="457200" marR="0" rtl="0" algn="l">
              <a:lnSpc>
                <a:spcPct val="90000"/>
              </a:lnSpc>
              <a:spcBef>
                <a:spcPts val="1000"/>
              </a:spcBef>
              <a:spcAft>
                <a:spcPts val="0"/>
              </a:spcAft>
              <a:buClr>
                <a:schemeClr val="dk1"/>
              </a:buClr>
              <a:buSzPts val="1800"/>
              <a:buFont typeface="Arial"/>
              <a:buNone/>
            </a:pPr>
            <a:r>
              <a:t/>
            </a:r>
            <a:endParaRPr b="0" i="0" sz="2800" u="none" cap="none" strike="noStrike">
              <a:solidFill>
                <a:schemeClr val="dk1"/>
              </a:solidFill>
              <a:latin typeface="Calibri"/>
              <a:ea typeface="Calibri"/>
              <a:cs typeface="Calibri"/>
              <a:sym typeface="Calibri"/>
            </a:endParaRPr>
          </a:p>
        </p:txBody>
      </p:sp>
      <p:sp>
        <p:nvSpPr>
          <p:cNvPr id="271" name="Google Shape;271;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1800"/>
              <a:buNone/>
            </a:pPr>
            <a:br>
              <a:rPr lang="en-US"/>
            </a:br>
            <a:endParaRPr/>
          </a:p>
        </p:txBody>
      </p:sp>
      <p:sp>
        <p:nvSpPr>
          <p:cNvPr id="272" name="Google Shape;272;p12"/>
          <p:cNvSpPr txBox="1"/>
          <p:nvPr/>
        </p:nvSpPr>
        <p:spPr>
          <a:xfrm>
            <a:off x="1610019" y="1978352"/>
            <a:ext cx="9144000" cy="2387600"/>
          </a:xfrm>
          <a:prstGeom prst="rect">
            <a:avLst/>
          </a:prstGeom>
          <a:noFill/>
          <a:ln>
            <a:noFill/>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dk1"/>
              </a:buClr>
              <a:buSzPts val="1800"/>
              <a:buFont typeface="Calibri"/>
              <a:buNone/>
            </a:pPr>
            <a:r>
              <a:rPr b="0" i="0" lang="en-US" sz="4400" u="none" cap="none" strike="noStrike">
                <a:solidFill>
                  <a:schemeClr val="dk1"/>
                </a:solidFill>
                <a:latin typeface="Calibri"/>
                <a:ea typeface="Calibri"/>
                <a:cs typeface="Calibri"/>
                <a:sym typeface="Calibri"/>
              </a:rPr>
              <a:t>Thank You</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74" name="Shape 74"/>
        <p:cNvGrpSpPr/>
        <p:nvPr/>
      </p:nvGrpSpPr>
      <p:grpSpPr>
        <a:xfrm>
          <a:off x="0" y="0"/>
          <a:ext cx="0" cy="0"/>
          <a:chOff x="0" y="0"/>
          <a:chExt cx="0" cy="0"/>
        </a:xfrm>
      </p:grpSpPr>
      <p:grpSp>
        <p:nvGrpSpPr>
          <p:cNvPr id="75" name="Google Shape;75;p2"/>
          <p:cNvGrpSpPr/>
          <p:nvPr/>
        </p:nvGrpSpPr>
        <p:grpSpPr>
          <a:xfrm>
            <a:off x="1127760" y="992193"/>
            <a:ext cx="9042400" cy="5418667"/>
            <a:chOff x="0" y="0"/>
            <a:chExt cx="9042400" cy="5418667"/>
          </a:xfrm>
        </p:grpSpPr>
        <p:cxnSp>
          <p:nvCxnSpPr>
            <p:cNvPr id="76" name="Google Shape;76;p2"/>
            <p:cNvCxnSpPr/>
            <p:nvPr/>
          </p:nvCxnSpPr>
          <p:spPr>
            <a:xfrm>
              <a:off x="0" y="0"/>
              <a:ext cx="9042400" cy="0"/>
            </a:xfrm>
            <a:prstGeom prst="straightConnector1">
              <a:avLst/>
            </a:prstGeom>
            <a:solidFill>
              <a:srgbClr val="599BD5"/>
            </a:solidFill>
            <a:ln cap="flat" cmpd="sng" w="25400">
              <a:solidFill>
                <a:srgbClr val="599BD5"/>
              </a:solidFill>
              <a:prstDash val="solid"/>
              <a:round/>
              <a:headEnd len="sm" w="sm" type="none"/>
              <a:tailEnd len="sm" w="sm" type="none"/>
            </a:ln>
          </p:spPr>
        </p:cxnSp>
        <p:sp>
          <p:nvSpPr>
            <p:cNvPr id="77" name="Google Shape;77;p2"/>
            <p:cNvSpPr/>
            <p:nvPr/>
          </p:nvSpPr>
          <p:spPr>
            <a:xfrm>
              <a:off x="0" y="0"/>
              <a:ext cx="1808480" cy="5418667"/>
            </a:xfrm>
            <a:prstGeom prst="rect">
              <a:avLst/>
            </a:prstGeom>
            <a:solidFill>
              <a:srgbClr val="E1EFD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2"/>
            <p:cNvSpPr txBox="1"/>
            <p:nvPr/>
          </p:nvSpPr>
          <p:spPr>
            <a:xfrm>
              <a:off x="0" y="0"/>
              <a:ext cx="1808480" cy="5418667"/>
            </a:xfrm>
            <a:prstGeom prst="rect">
              <a:avLst/>
            </a:prstGeom>
            <a:noFill/>
            <a:ln>
              <a:noFill/>
            </a:ln>
          </p:spPr>
          <p:txBody>
            <a:bodyPr anchorCtr="0" anchor="t" bIns="99050" lIns="99050" spcFirstLastPara="1" rIns="99050" wrap="square" tIns="99050">
              <a:noAutofit/>
            </a:bodyPr>
            <a:lstStyle/>
            <a:p>
              <a:pPr indent="0" lvl="0" marL="0" marR="0" rtl="0" algn="l">
                <a:lnSpc>
                  <a:spcPct val="90000"/>
                </a:lnSpc>
                <a:spcBef>
                  <a:spcPts val="0"/>
                </a:spcBef>
                <a:spcAft>
                  <a:spcPts val="0"/>
                </a:spcAft>
                <a:buClr>
                  <a:schemeClr val="dk1"/>
                </a:buClr>
                <a:buSzPts val="2600"/>
                <a:buFont typeface="Arial"/>
                <a:buNone/>
              </a:pPr>
              <a:r>
                <a:t/>
              </a:r>
              <a:endParaRPr b="0" i="0" sz="2600" u="none" cap="none" strike="noStrike">
                <a:solidFill>
                  <a:schemeClr val="dk1"/>
                </a:solidFill>
                <a:latin typeface="Arial"/>
                <a:ea typeface="Arial"/>
                <a:cs typeface="Arial"/>
                <a:sym typeface="Arial"/>
              </a:endParaRPr>
            </a:p>
            <a:p>
              <a:pPr indent="0" lvl="0" marL="0" marR="0" rtl="0" algn="l">
                <a:lnSpc>
                  <a:spcPct val="90000"/>
                </a:lnSpc>
                <a:spcBef>
                  <a:spcPts val="910"/>
                </a:spcBef>
                <a:spcAft>
                  <a:spcPts val="0"/>
                </a:spcAft>
                <a:buClr>
                  <a:schemeClr val="dk1"/>
                </a:buClr>
                <a:buSzPts val="2600"/>
                <a:buFont typeface="Arial"/>
                <a:buNone/>
              </a:pPr>
              <a:r>
                <a:t/>
              </a:r>
              <a:endParaRPr b="0" i="0" sz="2600" u="none" cap="none" strike="noStrike">
                <a:solidFill>
                  <a:schemeClr val="dk1"/>
                </a:solidFill>
                <a:latin typeface="Arial"/>
                <a:ea typeface="Arial"/>
                <a:cs typeface="Arial"/>
                <a:sym typeface="Arial"/>
              </a:endParaRPr>
            </a:p>
            <a:p>
              <a:pPr indent="0" lvl="0" marL="0" marR="0" rtl="0" algn="l">
                <a:lnSpc>
                  <a:spcPct val="90000"/>
                </a:lnSpc>
                <a:spcBef>
                  <a:spcPts val="910"/>
                </a:spcBef>
                <a:spcAft>
                  <a:spcPts val="0"/>
                </a:spcAft>
                <a:buClr>
                  <a:schemeClr val="dk1"/>
                </a:buClr>
                <a:buSzPts val="2600"/>
                <a:buFont typeface="Arial"/>
                <a:buNone/>
              </a:pPr>
              <a:r>
                <a:t/>
              </a:r>
              <a:endParaRPr b="0" i="0" sz="2600" u="none" cap="none" strike="noStrike">
                <a:solidFill>
                  <a:schemeClr val="dk1"/>
                </a:solidFill>
                <a:latin typeface="Arial"/>
                <a:ea typeface="Arial"/>
                <a:cs typeface="Arial"/>
                <a:sym typeface="Arial"/>
              </a:endParaRPr>
            </a:p>
            <a:p>
              <a:pPr indent="0" lvl="0" marL="0" marR="0" rtl="0" algn="l">
                <a:lnSpc>
                  <a:spcPct val="90000"/>
                </a:lnSpc>
                <a:spcBef>
                  <a:spcPts val="910"/>
                </a:spcBef>
                <a:spcAft>
                  <a:spcPts val="0"/>
                </a:spcAft>
                <a:buClr>
                  <a:schemeClr val="dk1"/>
                </a:buClr>
                <a:buSzPts val="2600"/>
                <a:buFont typeface="Arial"/>
                <a:buNone/>
              </a:pPr>
              <a:r>
                <a:rPr b="0" i="0" lang="en-US" sz="2600" u="none" cap="none" strike="noStrike">
                  <a:solidFill>
                    <a:schemeClr val="dk1"/>
                  </a:solidFill>
                  <a:latin typeface="Arial"/>
                  <a:ea typeface="Arial"/>
                  <a:cs typeface="Arial"/>
                  <a:sym typeface="Arial"/>
                </a:rPr>
                <a:t>Article 1:  Definition of Home Work</a:t>
              </a:r>
              <a:endParaRPr b="0" i="0" sz="2600" u="none" cap="none" strike="noStrike">
                <a:solidFill>
                  <a:schemeClr val="dk1"/>
                </a:solidFill>
                <a:latin typeface="Arial"/>
                <a:ea typeface="Arial"/>
                <a:cs typeface="Arial"/>
                <a:sym typeface="Arial"/>
              </a:endParaRPr>
            </a:p>
          </p:txBody>
        </p:sp>
        <p:sp>
          <p:nvSpPr>
            <p:cNvPr id="79" name="Google Shape;79;p2"/>
            <p:cNvSpPr/>
            <p:nvPr/>
          </p:nvSpPr>
          <p:spPr>
            <a:xfrm>
              <a:off x="1944116" y="84666"/>
              <a:ext cx="7098284" cy="1693333"/>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2"/>
            <p:cNvSpPr txBox="1"/>
            <p:nvPr/>
          </p:nvSpPr>
          <p:spPr>
            <a:xfrm>
              <a:off x="1944116" y="84666"/>
              <a:ext cx="7098284" cy="1693333"/>
            </a:xfrm>
            <a:prstGeom prst="rect">
              <a:avLst/>
            </a:prstGeom>
            <a:noFill/>
            <a:ln>
              <a:noFill/>
            </a:ln>
          </p:spPr>
          <p:txBody>
            <a:bodyPr anchorCtr="0" anchor="t" bIns="83800" lIns="83800" spcFirstLastPara="1" rIns="83800" wrap="square" tIns="83800">
              <a:noAutofit/>
            </a:bodyPr>
            <a:lstStyle/>
            <a:p>
              <a:pPr indent="0" lvl="0" marL="0" marR="0" rtl="0" algn="l">
                <a:lnSpc>
                  <a:spcPct val="90000"/>
                </a:lnSpc>
                <a:spcBef>
                  <a:spcPts val="0"/>
                </a:spcBef>
                <a:spcAft>
                  <a:spcPts val="0"/>
                </a:spcAft>
                <a:buClr>
                  <a:srgbClr val="374151"/>
                </a:buClr>
                <a:buSzPts val="2200"/>
                <a:buFont typeface="Arial"/>
                <a:buNone/>
              </a:pPr>
              <a:r>
                <a:rPr b="0" i="0" lang="en-US" sz="2200" u="none" cap="none" strike="noStrike">
                  <a:solidFill>
                    <a:srgbClr val="374151"/>
                  </a:solidFill>
                  <a:latin typeface="Arial"/>
                  <a:ea typeface="Arial"/>
                  <a:cs typeface="Arial"/>
                  <a:sym typeface="Arial"/>
                </a:rPr>
                <a:t>Home work: Work carried out by a person, known as a "homeworker," in their home or other chosen premises, other than the workplace of the employer.</a:t>
              </a:r>
              <a:endParaRPr/>
            </a:p>
          </p:txBody>
        </p:sp>
        <p:cxnSp>
          <p:nvCxnSpPr>
            <p:cNvPr id="81" name="Google Shape;81;p2"/>
            <p:cNvCxnSpPr/>
            <p:nvPr/>
          </p:nvCxnSpPr>
          <p:spPr>
            <a:xfrm>
              <a:off x="1808480" y="1778000"/>
              <a:ext cx="7233920" cy="0"/>
            </a:xfrm>
            <a:prstGeom prst="straightConnector1">
              <a:avLst/>
            </a:prstGeom>
            <a:solidFill>
              <a:srgbClr val="599BD5"/>
            </a:solidFill>
            <a:ln cap="flat" cmpd="sng" w="25400">
              <a:solidFill>
                <a:srgbClr val="C3D4EB"/>
              </a:solidFill>
              <a:prstDash val="solid"/>
              <a:round/>
              <a:headEnd len="sm" w="sm" type="none"/>
              <a:tailEnd len="sm" w="sm" type="none"/>
            </a:ln>
          </p:spPr>
        </p:cxnSp>
        <p:sp>
          <p:nvSpPr>
            <p:cNvPr id="82" name="Google Shape;82;p2"/>
            <p:cNvSpPr/>
            <p:nvPr/>
          </p:nvSpPr>
          <p:spPr>
            <a:xfrm>
              <a:off x="1944116" y="1862666"/>
              <a:ext cx="7098284" cy="1693333"/>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2"/>
            <p:cNvSpPr txBox="1"/>
            <p:nvPr/>
          </p:nvSpPr>
          <p:spPr>
            <a:xfrm>
              <a:off x="1944116" y="1862666"/>
              <a:ext cx="7098284" cy="1693333"/>
            </a:xfrm>
            <a:prstGeom prst="rect">
              <a:avLst/>
            </a:prstGeom>
            <a:noFill/>
            <a:ln>
              <a:noFill/>
            </a:ln>
          </p:spPr>
          <p:txBody>
            <a:bodyPr anchorCtr="0" anchor="t" bIns="83800" lIns="83800" spcFirstLastPara="1" rIns="83800" wrap="square" tIns="83800">
              <a:noAutofit/>
            </a:bodyPr>
            <a:lstStyle/>
            <a:p>
              <a:pPr indent="0" lvl="0" marL="0" marR="0" rtl="0" algn="l">
                <a:lnSpc>
                  <a:spcPct val="90000"/>
                </a:lnSpc>
                <a:spcBef>
                  <a:spcPts val="0"/>
                </a:spcBef>
                <a:spcAft>
                  <a:spcPts val="0"/>
                </a:spcAft>
                <a:buClr>
                  <a:srgbClr val="374151"/>
                </a:buClr>
                <a:buSzPts val="2200"/>
                <a:buFont typeface="Arial"/>
                <a:buNone/>
              </a:pPr>
              <a:r>
                <a:rPr b="0" i="0" lang="en-US" sz="2200" u="none" cap="none" strike="noStrike">
                  <a:solidFill>
                    <a:srgbClr val="374151"/>
                  </a:solidFill>
                  <a:latin typeface="Arial"/>
                  <a:ea typeface="Arial"/>
                  <a:cs typeface="Arial"/>
                  <a:sym typeface="Arial"/>
                </a:rPr>
                <a:t>Work performed for: </a:t>
              </a:r>
              <a:endParaRPr/>
            </a:p>
            <a:p>
              <a:pPr indent="0" lvl="0" marL="0" marR="0" rtl="0" algn="l">
                <a:lnSpc>
                  <a:spcPct val="90000"/>
                </a:lnSpc>
                <a:spcBef>
                  <a:spcPts val="770"/>
                </a:spcBef>
                <a:spcAft>
                  <a:spcPts val="0"/>
                </a:spcAft>
                <a:buClr>
                  <a:srgbClr val="374151"/>
                </a:buClr>
                <a:buSzPts val="2200"/>
                <a:buFont typeface="Arial"/>
                <a:buNone/>
              </a:pPr>
              <a:r>
                <a:rPr b="0" i="0" lang="en-US" sz="2200" u="none" cap="none" strike="noStrike">
                  <a:solidFill>
                    <a:srgbClr val="374151"/>
                  </a:solidFill>
                  <a:latin typeface="Arial"/>
                  <a:ea typeface="Arial"/>
                  <a:cs typeface="Arial"/>
                  <a:sym typeface="Arial"/>
                </a:rPr>
                <a:t>Remuneration resulting in a product or service specified by the employer.</a:t>
              </a:r>
              <a:endParaRPr b="0" i="0" sz="2200" u="none" cap="none" strike="noStrike">
                <a:solidFill>
                  <a:schemeClr val="dk1"/>
                </a:solidFill>
                <a:latin typeface="Arial"/>
                <a:ea typeface="Arial"/>
                <a:cs typeface="Arial"/>
                <a:sym typeface="Arial"/>
              </a:endParaRPr>
            </a:p>
          </p:txBody>
        </p:sp>
        <p:cxnSp>
          <p:nvCxnSpPr>
            <p:cNvPr id="84" name="Google Shape;84;p2"/>
            <p:cNvCxnSpPr/>
            <p:nvPr/>
          </p:nvCxnSpPr>
          <p:spPr>
            <a:xfrm>
              <a:off x="1808480" y="3556000"/>
              <a:ext cx="7233920" cy="0"/>
            </a:xfrm>
            <a:prstGeom prst="straightConnector1">
              <a:avLst/>
            </a:prstGeom>
            <a:solidFill>
              <a:srgbClr val="599BD5"/>
            </a:solidFill>
            <a:ln cap="flat" cmpd="sng" w="25400">
              <a:solidFill>
                <a:srgbClr val="C3D4EB"/>
              </a:solidFill>
              <a:prstDash val="solid"/>
              <a:round/>
              <a:headEnd len="sm" w="sm" type="none"/>
              <a:tailEnd len="sm" w="sm" type="none"/>
            </a:ln>
          </p:spPr>
        </p:cxnSp>
        <p:sp>
          <p:nvSpPr>
            <p:cNvPr id="85" name="Google Shape;85;p2"/>
            <p:cNvSpPr/>
            <p:nvPr/>
          </p:nvSpPr>
          <p:spPr>
            <a:xfrm>
              <a:off x="1944116" y="3640666"/>
              <a:ext cx="7098284" cy="1693333"/>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2"/>
            <p:cNvSpPr txBox="1"/>
            <p:nvPr/>
          </p:nvSpPr>
          <p:spPr>
            <a:xfrm>
              <a:off x="1944116" y="3640666"/>
              <a:ext cx="7098284" cy="1693333"/>
            </a:xfrm>
            <a:prstGeom prst="rect">
              <a:avLst/>
            </a:prstGeom>
            <a:noFill/>
            <a:ln>
              <a:noFill/>
            </a:ln>
          </p:spPr>
          <p:txBody>
            <a:bodyPr anchorCtr="0" anchor="t" bIns="83800" lIns="83800" spcFirstLastPara="1" rIns="83800" wrap="square" tIns="83800">
              <a:noAutofit/>
            </a:bodyPr>
            <a:lstStyle/>
            <a:p>
              <a:pPr indent="0" lvl="0" marL="0" marR="0" rtl="0" algn="l">
                <a:lnSpc>
                  <a:spcPct val="90000"/>
                </a:lnSpc>
                <a:spcBef>
                  <a:spcPts val="0"/>
                </a:spcBef>
                <a:spcAft>
                  <a:spcPts val="0"/>
                </a:spcAft>
                <a:buClr>
                  <a:srgbClr val="374151"/>
                </a:buClr>
                <a:buSzPts val="2200"/>
                <a:buFont typeface="Arial"/>
                <a:buNone/>
              </a:pPr>
              <a:r>
                <a:rPr b="0" i="0" lang="en-US" sz="2200" u="none" cap="none" strike="noStrike">
                  <a:solidFill>
                    <a:srgbClr val="374151"/>
                  </a:solidFill>
                  <a:latin typeface="Arial"/>
                  <a:ea typeface="Arial"/>
                  <a:cs typeface="Arial"/>
                  <a:sym typeface="Arial"/>
                </a:rPr>
                <a:t>Homeworkers are not people with employee status by occasionally performing work as an employee at home. </a:t>
              </a:r>
              <a:endParaRPr b="0" i="0" sz="2200" u="none" cap="none" strike="noStrike">
                <a:solidFill>
                  <a:schemeClr val="dk1"/>
                </a:solidFill>
                <a:latin typeface="Arial"/>
                <a:ea typeface="Arial"/>
                <a:cs typeface="Arial"/>
                <a:sym typeface="Arial"/>
              </a:endParaRPr>
            </a:p>
          </p:txBody>
        </p:sp>
        <p:cxnSp>
          <p:nvCxnSpPr>
            <p:cNvPr id="87" name="Google Shape;87;p2"/>
            <p:cNvCxnSpPr/>
            <p:nvPr/>
          </p:nvCxnSpPr>
          <p:spPr>
            <a:xfrm>
              <a:off x="1808480" y="5334000"/>
              <a:ext cx="7233920" cy="0"/>
            </a:xfrm>
            <a:prstGeom prst="straightConnector1">
              <a:avLst/>
            </a:prstGeom>
            <a:solidFill>
              <a:srgbClr val="599BD5"/>
            </a:solidFill>
            <a:ln cap="flat" cmpd="sng" w="25400">
              <a:solidFill>
                <a:srgbClr val="C3D4EB"/>
              </a:solidFill>
              <a:prstDash val="solid"/>
              <a:round/>
              <a:headEnd len="sm" w="sm" type="none"/>
              <a:tailEnd len="sm" w="sm" type="none"/>
            </a:ln>
          </p:spPr>
        </p:cxn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91" name="Shape 91"/>
        <p:cNvGrpSpPr/>
        <p:nvPr/>
      </p:nvGrpSpPr>
      <p:grpSpPr>
        <a:xfrm>
          <a:off x="0" y="0"/>
          <a:ext cx="0" cy="0"/>
          <a:chOff x="0" y="0"/>
          <a:chExt cx="0" cy="0"/>
        </a:xfrm>
      </p:grpSpPr>
      <p:sp>
        <p:nvSpPr>
          <p:cNvPr id="92" name="Google Shape;92;p3"/>
          <p:cNvSpPr txBox="1"/>
          <p:nvPr/>
        </p:nvSpPr>
        <p:spPr>
          <a:xfrm>
            <a:off x="453738" y="2054687"/>
            <a:ext cx="9144000" cy="1077283"/>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chemeClr val="dk1"/>
              </a:buClr>
              <a:buSzPts val="1800"/>
              <a:buFont typeface="Calibri"/>
              <a:buNone/>
            </a:pPr>
            <a:r>
              <a:t/>
            </a:r>
            <a:endParaRPr b="0" i="0" sz="2400" u="none" cap="none" strike="noStrike">
              <a:solidFill>
                <a:schemeClr val="dk1"/>
              </a:solidFill>
              <a:latin typeface="Calibri"/>
              <a:ea typeface="Calibri"/>
              <a:cs typeface="Calibri"/>
              <a:sym typeface="Calibri"/>
            </a:endParaRPr>
          </a:p>
        </p:txBody>
      </p:sp>
      <p:grpSp>
        <p:nvGrpSpPr>
          <p:cNvPr id="93" name="Google Shape;93;p3"/>
          <p:cNvGrpSpPr/>
          <p:nvPr/>
        </p:nvGrpSpPr>
        <p:grpSpPr>
          <a:xfrm>
            <a:off x="146764" y="1119120"/>
            <a:ext cx="11791399" cy="5215709"/>
            <a:chOff x="49945" y="399455"/>
            <a:chExt cx="11791399" cy="5215709"/>
          </a:xfrm>
        </p:grpSpPr>
        <p:sp>
          <p:nvSpPr>
            <p:cNvPr id="94" name="Google Shape;94;p3"/>
            <p:cNvSpPr/>
            <p:nvPr/>
          </p:nvSpPr>
          <p:spPr>
            <a:xfrm>
              <a:off x="49945" y="399455"/>
              <a:ext cx="3694906" cy="971591"/>
            </a:xfrm>
            <a:prstGeom prst="roundRect">
              <a:avLst>
                <a:gd fmla="val 10000" name="adj"/>
              </a:avLst>
            </a:prstGeom>
            <a:solidFill>
              <a:srgbClr val="E1EFD8"/>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3"/>
            <p:cNvSpPr txBox="1"/>
            <p:nvPr/>
          </p:nvSpPr>
          <p:spPr>
            <a:xfrm>
              <a:off x="78402" y="427912"/>
              <a:ext cx="3637992" cy="914677"/>
            </a:xfrm>
            <a:prstGeom prst="rect">
              <a:avLst/>
            </a:prstGeom>
            <a:noFill/>
            <a:ln>
              <a:noFill/>
            </a:ln>
          </p:spPr>
          <p:txBody>
            <a:bodyPr anchorCtr="0" anchor="ctr" bIns="38100" lIns="57150" spcFirstLastPara="1" rIns="57150" wrap="square" tIns="38100">
              <a:noAutofit/>
            </a:bodyPr>
            <a:lstStyle/>
            <a:p>
              <a:pPr indent="0" lvl="0" marL="0" marR="0" rtl="0" algn="ctr">
                <a:lnSpc>
                  <a:spcPct val="90000"/>
                </a:lnSpc>
                <a:spcBef>
                  <a:spcPts val="0"/>
                </a:spcBef>
                <a:spcAft>
                  <a:spcPts val="0"/>
                </a:spcAft>
                <a:buClr>
                  <a:srgbClr val="374151"/>
                </a:buClr>
                <a:buSzPts val="3000"/>
                <a:buFont typeface="Arial"/>
                <a:buNone/>
              </a:pPr>
              <a:r>
                <a:rPr b="0" i="0" lang="en-US" sz="3000" u="none" cap="none" strike="noStrike">
                  <a:solidFill>
                    <a:srgbClr val="374151"/>
                  </a:solidFill>
                  <a:latin typeface="Arial"/>
                  <a:ea typeface="Arial"/>
                  <a:cs typeface="Arial"/>
                  <a:sym typeface="Arial"/>
                </a:rPr>
                <a:t>Article 2 - Applicability</a:t>
              </a:r>
              <a:endParaRPr b="0" i="0" sz="3000" u="none" cap="none" strike="noStrike">
                <a:solidFill>
                  <a:schemeClr val="lt1"/>
                </a:solidFill>
                <a:latin typeface="Arial"/>
                <a:ea typeface="Arial"/>
                <a:cs typeface="Arial"/>
                <a:sym typeface="Arial"/>
              </a:endParaRPr>
            </a:p>
          </p:txBody>
        </p:sp>
        <p:sp>
          <p:nvSpPr>
            <p:cNvPr id="96" name="Google Shape;96;p3"/>
            <p:cNvSpPr/>
            <p:nvPr/>
          </p:nvSpPr>
          <p:spPr>
            <a:xfrm>
              <a:off x="419436" y="1371047"/>
              <a:ext cx="322368" cy="1049630"/>
            </a:xfrm>
            <a:custGeom>
              <a:rect b="b" l="l" r="r" t="t"/>
              <a:pathLst>
                <a:path extrusionOk="0" h="120000" w="120000">
                  <a:moveTo>
                    <a:pt x="0" y="0"/>
                  </a:moveTo>
                  <a:lnTo>
                    <a:pt x="0" y="120000"/>
                  </a:lnTo>
                  <a:lnTo>
                    <a:pt x="120000" y="120000"/>
                  </a:lnTo>
                </a:path>
              </a:pathLst>
            </a:custGeom>
            <a:noFill/>
            <a:ln cap="flat" cmpd="sng" w="25400">
              <a:solidFill>
                <a:srgbClr val="487AA8"/>
              </a:solidFill>
              <a:prstDash val="solid"/>
              <a:round/>
              <a:headEnd len="sm" w="sm" type="none"/>
              <a:tailEnd len="sm" w="sm" type="none"/>
            </a:ln>
          </p:spPr>
        </p:sp>
        <p:sp>
          <p:nvSpPr>
            <p:cNvPr id="97" name="Google Shape;97;p3"/>
            <p:cNvSpPr/>
            <p:nvPr/>
          </p:nvSpPr>
          <p:spPr>
            <a:xfrm>
              <a:off x="741804" y="1613945"/>
              <a:ext cx="3424340" cy="1613464"/>
            </a:xfrm>
            <a:prstGeom prst="roundRect">
              <a:avLst>
                <a:gd fmla="val 10000" name="adj"/>
              </a:avLst>
            </a:prstGeom>
            <a:solidFill>
              <a:schemeClr val="lt1">
                <a:alpha val="89803"/>
              </a:schemeClr>
            </a:solidFill>
            <a:ln cap="flat" cmpd="sng" w="25400">
              <a:solidFill>
                <a:srgbClr val="599BD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3"/>
            <p:cNvSpPr txBox="1"/>
            <p:nvPr/>
          </p:nvSpPr>
          <p:spPr>
            <a:xfrm>
              <a:off x="789061" y="1661202"/>
              <a:ext cx="3329826" cy="1518950"/>
            </a:xfrm>
            <a:prstGeom prst="rect">
              <a:avLst/>
            </a:prstGeom>
            <a:noFill/>
            <a:ln>
              <a:noFill/>
            </a:ln>
          </p:spPr>
          <p:txBody>
            <a:bodyPr anchorCtr="0" anchor="ctr" bIns="27925" lIns="41900" spcFirstLastPara="1" rIns="41900" wrap="square" tIns="27925">
              <a:noAutofit/>
            </a:bodyPr>
            <a:lstStyle/>
            <a:p>
              <a:pPr indent="0" lvl="0" marL="0" marR="0" rtl="0" algn="l">
                <a:lnSpc>
                  <a:spcPct val="90000"/>
                </a:lnSpc>
                <a:spcBef>
                  <a:spcPts val="0"/>
                </a:spcBef>
                <a:spcAft>
                  <a:spcPts val="0"/>
                </a:spcAft>
                <a:buClr>
                  <a:srgbClr val="374151"/>
                </a:buClr>
                <a:buSzPts val="2200"/>
                <a:buFont typeface="Arial"/>
                <a:buNone/>
              </a:pPr>
              <a:r>
                <a:rPr b="0" i="0" lang="en-US" sz="2200" u="none" cap="none" strike="noStrike">
                  <a:solidFill>
                    <a:srgbClr val="374151"/>
                  </a:solidFill>
                  <a:latin typeface="Arial"/>
                  <a:ea typeface="Arial"/>
                  <a:cs typeface="Arial"/>
                  <a:sym typeface="Arial"/>
                </a:rPr>
                <a:t>Applicable to all individuals engaged in home work as defined in Article 1.</a:t>
              </a:r>
              <a:endParaRPr b="0" i="0" sz="2200" u="none" cap="none" strike="noStrike">
                <a:solidFill>
                  <a:schemeClr val="dk1"/>
                </a:solidFill>
                <a:latin typeface="Arial"/>
                <a:ea typeface="Arial"/>
                <a:cs typeface="Arial"/>
                <a:sym typeface="Arial"/>
              </a:endParaRPr>
            </a:p>
          </p:txBody>
        </p:sp>
        <p:sp>
          <p:nvSpPr>
            <p:cNvPr id="99" name="Google Shape;99;p3"/>
            <p:cNvSpPr/>
            <p:nvPr/>
          </p:nvSpPr>
          <p:spPr>
            <a:xfrm>
              <a:off x="4324892" y="399455"/>
              <a:ext cx="5338761" cy="971591"/>
            </a:xfrm>
            <a:prstGeom prst="roundRect">
              <a:avLst>
                <a:gd fmla="val 10000" name="adj"/>
              </a:avLst>
            </a:prstGeom>
            <a:solidFill>
              <a:srgbClr val="E1EFD8"/>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3"/>
            <p:cNvSpPr txBox="1"/>
            <p:nvPr/>
          </p:nvSpPr>
          <p:spPr>
            <a:xfrm>
              <a:off x="4353349" y="427912"/>
              <a:ext cx="5281847" cy="914677"/>
            </a:xfrm>
            <a:prstGeom prst="rect">
              <a:avLst/>
            </a:prstGeom>
            <a:noFill/>
            <a:ln>
              <a:noFill/>
            </a:ln>
          </p:spPr>
          <p:txBody>
            <a:bodyPr anchorCtr="0" anchor="ctr" bIns="38100" lIns="57150" spcFirstLastPara="1" rIns="57150" wrap="square" tIns="38100">
              <a:noAutofit/>
            </a:bodyPr>
            <a:lstStyle/>
            <a:p>
              <a:pPr indent="0" lvl="0" marL="0" marR="0" rtl="0" algn="ctr">
                <a:lnSpc>
                  <a:spcPct val="90000"/>
                </a:lnSpc>
                <a:spcBef>
                  <a:spcPts val="0"/>
                </a:spcBef>
                <a:spcAft>
                  <a:spcPts val="0"/>
                </a:spcAft>
                <a:buClr>
                  <a:srgbClr val="374151"/>
                </a:buClr>
                <a:buSzPts val="3000"/>
                <a:buFont typeface="Arial"/>
                <a:buNone/>
              </a:pPr>
              <a:r>
                <a:rPr b="0" i="0" lang="en-US" sz="3000" u="none" cap="none" strike="noStrike">
                  <a:solidFill>
                    <a:srgbClr val="374151"/>
                  </a:solidFill>
                  <a:latin typeface="Arial"/>
                  <a:ea typeface="Arial"/>
                  <a:cs typeface="Arial"/>
                  <a:sym typeface="Arial"/>
                </a:rPr>
                <a:t>Article 3 - National Policy on Home Work</a:t>
              </a:r>
              <a:endParaRPr b="0" i="0" sz="3000" u="none" cap="none" strike="noStrike">
                <a:solidFill>
                  <a:schemeClr val="lt1"/>
                </a:solidFill>
                <a:latin typeface="Arial"/>
                <a:ea typeface="Arial"/>
                <a:cs typeface="Arial"/>
                <a:sym typeface="Arial"/>
              </a:endParaRPr>
            </a:p>
          </p:txBody>
        </p:sp>
        <p:sp>
          <p:nvSpPr>
            <p:cNvPr id="101" name="Google Shape;101;p3"/>
            <p:cNvSpPr/>
            <p:nvPr/>
          </p:nvSpPr>
          <p:spPr>
            <a:xfrm>
              <a:off x="4858768" y="1371047"/>
              <a:ext cx="392509" cy="917969"/>
            </a:xfrm>
            <a:custGeom>
              <a:rect b="b" l="l" r="r" t="t"/>
              <a:pathLst>
                <a:path extrusionOk="0" h="120000" w="120000">
                  <a:moveTo>
                    <a:pt x="0" y="0"/>
                  </a:moveTo>
                  <a:lnTo>
                    <a:pt x="0" y="120000"/>
                  </a:lnTo>
                  <a:lnTo>
                    <a:pt x="120000" y="120000"/>
                  </a:lnTo>
                </a:path>
              </a:pathLst>
            </a:custGeom>
            <a:noFill/>
            <a:ln cap="flat" cmpd="sng" w="25400">
              <a:solidFill>
                <a:srgbClr val="487AA8"/>
              </a:solidFill>
              <a:prstDash val="solid"/>
              <a:round/>
              <a:headEnd len="sm" w="sm" type="none"/>
              <a:tailEnd len="sm" w="sm" type="none"/>
            </a:ln>
          </p:spPr>
        </p:sp>
        <p:sp>
          <p:nvSpPr>
            <p:cNvPr id="102" name="Google Shape;102;p3"/>
            <p:cNvSpPr/>
            <p:nvPr/>
          </p:nvSpPr>
          <p:spPr>
            <a:xfrm>
              <a:off x="5251277" y="1640868"/>
              <a:ext cx="5010056" cy="1296298"/>
            </a:xfrm>
            <a:prstGeom prst="roundRect">
              <a:avLst>
                <a:gd fmla="val 10000" name="adj"/>
              </a:avLst>
            </a:prstGeom>
            <a:solidFill>
              <a:schemeClr val="lt1">
                <a:alpha val="89803"/>
              </a:schemeClr>
            </a:solidFill>
            <a:ln cap="flat" cmpd="sng" w="25400">
              <a:solidFill>
                <a:srgbClr val="599BD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3"/>
            <p:cNvSpPr txBox="1"/>
            <p:nvPr/>
          </p:nvSpPr>
          <p:spPr>
            <a:xfrm>
              <a:off x="5289244" y="1678835"/>
              <a:ext cx="4934122" cy="1220364"/>
            </a:xfrm>
            <a:prstGeom prst="rect">
              <a:avLst/>
            </a:prstGeom>
            <a:noFill/>
            <a:ln>
              <a:noFill/>
            </a:ln>
          </p:spPr>
          <p:txBody>
            <a:bodyPr anchorCtr="0" anchor="ctr" bIns="27925" lIns="41900" spcFirstLastPara="1" rIns="41900" wrap="square" tIns="27925">
              <a:noAutofit/>
            </a:bodyPr>
            <a:lstStyle/>
            <a:p>
              <a:pPr indent="0" lvl="0" marL="0" marR="0" rtl="0" algn="l">
                <a:lnSpc>
                  <a:spcPct val="90000"/>
                </a:lnSpc>
                <a:spcBef>
                  <a:spcPts val="0"/>
                </a:spcBef>
                <a:spcAft>
                  <a:spcPts val="0"/>
                </a:spcAft>
                <a:buClr>
                  <a:srgbClr val="374151"/>
                </a:buClr>
                <a:buSzPts val="2200"/>
                <a:buFont typeface="Arial"/>
                <a:buNone/>
              </a:pPr>
              <a:r>
                <a:rPr b="0" i="0" lang="en-US" sz="2200" u="none" cap="none" strike="noStrike">
                  <a:solidFill>
                    <a:srgbClr val="374151"/>
                  </a:solidFill>
                  <a:latin typeface="Arial"/>
                  <a:ea typeface="Arial"/>
                  <a:cs typeface="Arial"/>
                  <a:sym typeface="Arial"/>
                </a:rPr>
                <a:t>Member countries that has ratified the Convention shall adopt, implement, and periodically review a National Policy on Home Work.</a:t>
              </a:r>
              <a:endParaRPr b="0" i="0" sz="2200" u="none" cap="none" strike="noStrike">
                <a:solidFill>
                  <a:schemeClr val="dk1"/>
                </a:solidFill>
                <a:latin typeface="Arial"/>
                <a:ea typeface="Arial"/>
                <a:cs typeface="Arial"/>
                <a:sym typeface="Arial"/>
              </a:endParaRPr>
            </a:p>
          </p:txBody>
        </p:sp>
        <p:sp>
          <p:nvSpPr>
            <p:cNvPr id="104" name="Google Shape;104;p3"/>
            <p:cNvSpPr/>
            <p:nvPr/>
          </p:nvSpPr>
          <p:spPr>
            <a:xfrm>
              <a:off x="4858768" y="1371047"/>
              <a:ext cx="392509" cy="2267890"/>
            </a:xfrm>
            <a:custGeom>
              <a:rect b="b" l="l" r="r" t="t"/>
              <a:pathLst>
                <a:path extrusionOk="0" h="120000" w="120000">
                  <a:moveTo>
                    <a:pt x="0" y="0"/>
                  </a:moveTo>
                  <a:lnTo>
                    <a:pt x="0" y="120000"/>
                  </a:lnTo>
                  <a:lnTo>
                    <a:pt x="120000" y="120000"/>
                  </a:lnTo>
                </a:path>
              </a:pathLst>
            </a:custGeom>
            <a:noFill/>
            <a:ln cap="flat" cmpd="sng" w="25400">
              <a:solidFill>
                <a:srgbClr val="487AA8"/>
              </a:solidFill>
              <a:prstDash val="solid"/>
              <a:round/>
              <a:headEnd len="sm" w="sm" type="none"/>
              <a:tailEnd len="sm" w="sm" type="none"/>
            </a:ln>
          </p:spPr>
        </p:sp>
        <p:sp>
          <p:nvSpPr>
            <p:cNvPr id="105" name="Google Shape;105;p3"/>
            <p:cNvSpPr/>
            <p:nvPr/>
          </p:nvSpPr>
          <p:spPr>
            <a:xfrm>
              <a:off x="5251277" y="3153141"/>
              <a:ext cx="5885189" cy="971591"/>
            </a:xfrm>
            <a:prstGeom prst="roundRect">
              <a:avLst>
                <a:gd fmla="val 10000" name="adj"/>
              </a:avLst>
            </a:prstGeom>
            <a:solidFill>
              <a:schemeClr val="lt1">
                <a:alpha val="89803"/>
              </a:schemeClr>
            </a:solidFill>
            <a:ln cap="flat" cmpd="sng" w="25400">
              <a:solidFill>
                <a:srgbClr val="599BD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3"/>
            <p:cNvSpPr txBox="1"/>
            <p:nvPr/>
          </p:nvSpPr>
          <p:spPr>
            <a:xfrm>
              <a:off x="5279734" y="3181598"/>
              <a:ext cx="5828275" cy="914677"/>
            </a:xfrm>
            <a:prstGeom prst="rect">
              <a:avLst/>
            </a:prstGeom>
            <a:noFill/>
            <a:ln>
              <a:noFill/>
            </a:ln>
          </p:spPr>
          <p:txBody>
            <a:bodyPr anchorCtr="0" anchor="ctr" bIns="27925" lIns="41900" spcFirstLastPara="1" rIns="41900" wrap="square" tIns="27925">
              <a:noAutofit/>
            </a:bodyPr>
            <a:lstStyle/>
            <a:p>
              <a:pPr indent="0" lvl="0" marL="0" marR="0" rtl="0" algn="l">
                <a:lnSpc>
                  <a:spcPct val="90000"/>
                </a:lnSpc>
                <a:spcBef>
                  <a:spcPts val="0"/>
                </a:spcBef>
                <a:spcAft>
                  <a:spcPts val="0"/>
                </a:spcAft>
                <a:buClr>
                  <a:srgbClr val="374151"/>
                </a:buClr>
                <a:buSzPts val="2200"/>
                <a:buFont typeface="Arial"/>
                <a:buNone/>
              </a:pPr>
              <a:r>
                <a:rPr b="0" i="0" lang="en-US" sz="2200" u="none" cap="none" strike="noStrike">
                  <a:solidFill>
                    <a:srgbClr val="374151"/>
                  </a:solidFill>
                  <a:latin typeface="Arial"/>
                  <a:ea typeface="Arial"/>
                  <a:cs typeface="Arial"/>
                  <a:sym typeface="Arial"/>
                </a:rPr>
                <a:t>The National Policy aims to improve the conditions and situation of homeworkers.</a:t>
              </a:r>
              <a:endParaRPr b="0" i="0" sz="2200" u="none" cap="none" strike="noStrike">
                <a:solidFill>
                  <a:schemeClr val="dk1"/>
                </a:solidFill>
                <a:latin typeface="Arial"/>
                <a:ea typeface="Arial"/>
                <a:cs typeface="Arial"/>
                <a:sym typeface="Arial"/>
              </a:endParaRPr>
            </a:p>
          </p:txBody>
        </p:sp>
        <p:sp>
          <p:nvSpPr>
            <p:cNvPr id="107" name="Google Shape;107;p3"/>
            <p:cNvSpPr/>
            <p:nvPr/>
          </p:nvSpPr>
          <p:spPr>
            <a:xfrm>
              <a:off x="4858768" y="1371047"/>
              <a:ext cx="392509" cy="3620350"/>
            </a:xfrm>
            <a:custGeom>
              <a:rect b="b" l="l" r="r" t="t"/>
              <a:pathLst>
                <a:path extrusionOk="0" h="120000" w="120000">
                  <a:moveTo>
                    <a:pt x="0" y="0"/>
                  </a:moveTo>
                  <a:lnTo>
                    <a:pt x="0" y="120000"/>
                  </a:lnTo>
                  <a:lnTo>
                    <a:pt x="120000" y="120000"/>
                  </a:lnTo>
                </a:path>
              </a:pathLst>
            </a:custGeom>
            <a:noFill/>
            <a:ln cap="flat" cmpd="sng" w="25400">
              <a:solidFill>
                <a:srgbClr val="487AA8"/>
              </a:solidFill>
              <a:prstDash val="solid"/>
              <a:round/>
              <a:headEnd len="sm" w="sm" type="none"/>
              <a:tailEnd len="sm" w="sm" type="none"/>
            </a:ln>
          </p:spPr>
        </p:sp>
        <p:sp>
          <p:nvSpPr>
            <p:cNvPr id="108" name="Google Shape;108;p3"/>
            <p:cNvSpPr/>
            <p:nvPr/>
          </p:nvSpPr>
          <p:spPr>
            <a:xfrm>
              <a:off x="5251277" y="4367631"/>
              <a:ext cx="6590067" cy="1247533"/>
            </a:xfrm>
            <a:prstGeom prst="roundRect">
              <a:avLst>
                <a:gd fmla="val 10000" name="adj"/>
              </a:avLst>
            </a:prstGeom>
            <a:solidFill>
              <a:schemeClr val="lt1">
                <a:alpha val="89803"/>
              </a:schemeClr>
            </a:solidFill>
            <a:ln cap="flat" cmpd="sng" w="25400">
              <a:solidFill>
                <a:srgbClr val="599BD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3"/>
            <p:cNvSpPr txBox="1"/>
            <p:nvPr/>
          </p:nvSpPr>
          <p:spPr>
            <a:xfrm>
              <a:off x="5287816" y="4404170"/>
              <a:ext cx="6516989" cy="1174455"/>
            </a:xfrm>
            <a:prstGeom prst="rect">
              <a:avLst/>
            </a:prstGeom>
            <a:noFill/>
            <a:ln>
              <a:noFill/>
            </a:ln>
          </p:spPr>
          <p:txBody>
            <a:bodyPr anchorCtr="0" anchor="ctr" bIns="27925" lIns="41900" spcFirstLastPara="1" rIns="41900" wrap="square" tIns="27925">
              <a:noAutofit/>
            </a:bodyPr>
            <a:lstStyle/>
            <a:p>
              <a:pPr indent="0" lvl="0" marL="0" marR="0" rtl="0" algn="l">
                <a:lnSpc>
                  <a:spcPct val="90000"/>
                </a:lnSpc>
                <a:spcBef>
                  <a:spcPts val="0"/>
                </a:spcBef>
                <a:spcAft>
                  <a:spcPts val="0"/>
                </a:spcAft>
                <a:buClr>
                  <a:srgbClr val="374151"/>
                </a:buClr>
                <a:buSzPts val="2200"/>
                <a:buFont typeface="Arial"/>
                <a:buNone/>
              </a:pPr>
              <a:r>
                <a:rPr b="0" i="0" lang="en-US" sz="2200" u="none" cap="none" strike="noStrike">
                  <a:solidFill>
                    <a:srgbClr val="374151"/>
                  </a:solidFill>
                  <a:latin typeface="Arial"/>
                  <a:ea typeface="Arial"/>
                  <a:cs typeface="Arial"/>
                  <a:sym typeface="Arial"/>
                </a:rPr>
                <a:t> Consultation with the most representative organizations of employers, workers, and homeworker organizations is essential in developing the policy.</a:t>
              </a:r>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13" name="Shape 113"/>
        <p:cNvGrpSpPr/>
        <p:nvPr/>
      </p:nvGrpSpPr>
      <p:grpSpPr>
        <a:xfrm>
          <a:off x="0" y="0"/>
          <a:ext cx="0" cy="0"/>
          <a:chOff x="0" y="0"/>
          <a:chExt cx="0" cy="0"/>
        </a:xfrm>
      </p:grpSpPr>
      <p:grpSp>
        <p:nvGrpSpPr>
          <p:cNvPr id="114" name="Google Shape;114;p4"/>
          <p:cNvGrpSpPr/>
          <p:nvPr/>
        </p:nvGrpSpPr>
        <p:grpSpPr>
          <a:xfrm>
            <a:off x="661425" y="858925"/>
            <a:ext cx="10869020" cy="6077400"/>
            <a:chOff x="-130" y="2968"/>
            <a:chExt cx="10869020" cy="6077400"/>
          </a:xfrm>
        </p:grpSpPr>
        <p:cxnSp>
          <p:nvCxnSpPr>
            <p:cNvPr id="115" name="Google Shape;115;p4"/>
            <p:cNvCxnSpPr/>
            <p:nvPr/>
          </p:nvCxnSpPr>
          <p:spPr>
            <a:xfrm>
              <a:off x="0" y="2970"/>
              <a:ext cx="10868890" cy="0"/>
            </a:xfrm>
            <a:prstGeom prst="straightConnector1">
              <a:avLst/>
            </a:prstGeom>
            <a:solidFill>
              <a:srgbClr val="599BD5"/>
            </a:solidFill>
            <a:ln cap="flat" cmpd="sng" w="25400">
              <a:solidFill>
                <a:srgbClr val="599BD5"/>
              </a:solidFill>
              <a:prstDash val="solid"/>
              <a:round/>
              <a:headEnd len="sm" w="sm" type="none"/>
              <a:tailEnd len="sm" w="sm" type="none"/>
            </a:ln>
          </p:spPr>
        </p:cxnSp>
        <p:sp>
          <p:nvSpPr>
            <p:cNvPr id="116" name="Google Shape;116;p4"/>
            <p:cNvSpPr/>
            <p:nvPr/>
          </p:nvSpPr>
          <p:spPr>
            <a:xfrm>
              <a:off x="0" y="2970"/>
              <a:ext cx="2173778" cy="6077382"/>
            </a:xfrm>
            <a:prstGeom prst="rect">
              <a:avLst/>
            </a:prstGeom>
            <a:solidFill>
              <a:srgbClr val="E1EFD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4"/>
            <p:cNvSpPr txBox="1"/>
            <p:nvPr/>
          </p:nvSpPr>
          <p:spPr>
            <a:xfrm>
              <a:off x="-130" y="2968"/>
              <a:ext cx="2309100" cy="6077400"/>
            </a:xfrm>
            <a:prstGeom prst="rect">
              <a:avLst/>
            </a:prstGeom>
            <a:noFill/>
            <a:ln>
              <a:noFill/>
            </a:ln>
          </p:spPr>
          <p:txBody>
            <a:bodyPr anchorCtr="0" anchor="t" bIns="83800" lIns="83800" spcFirstLastPara="1" rIns="83800" wrap="square" tIns="83800">
              <a:noAutofit/>
            </a:bodyPr>
            <a:lstStyle/>
            <a:p>
              <a:pPr indent="0" lvl="0" marL="0" marR="0" rtl="0" algn="l">
                <a:lnSpc>
                  <a:spcPct val="90000"/>
                </a:lnSpc>
                <a:spcBef>
                  <a:spcPts val="0"/>
                </a:spcBef>
                <a:spcAft>
                  <a:spcPts val="0"/>
                </a:spcAft>
                <a:buClr>
                  <a:schemeClr val="dk1"/>
                </a:buClr>
                <a:buSzPts val="2200"/>
                <a:buFont typeface="Arial"/>
                <a:buNone/>
              </a:pPr>
              <a:r>
                <a:t/>
              </a:r>
              <a:endParaRPr b="0" i="0" sz="2200" u="none" cap="none" strike="noStrike">
                <a:solidFill>
                  <a:srgbClr val="374151"/>
                </a:solidFill>
                <a:latin typeface="Arial"/>
                <a:ea typeface="Arial"/>
                <a:cs typeface="Arial"/>
                <a:sym typeface="Arial"/>
              </a:endParaRPr>
            </a:p>
            <a:p>
              <a:pPr indent="0" lvl="0" marL="0" marR="0" rtl="0" algn="l">
                <a:lnSpc>
                  <a:spcPct val="90000"/>
                </a:lnSpc>
                <a:spcBef>
                  <a:spcPts val="770"/>
                </a:spcBef>
                <a:spcAft>
                  <a:spcPts val="0"/>
                </a:spcAft>
                <a:buClr>
                  <a:schemeClr val="dk1"/>
                </a:buClr>
                <a:buSzPts val="2200"/>
                <a:buFont typeface="Arial"/>
                <a:buNone/>
              </a:pPr>
              <a:r>
                <a:t/>
              </a:r>
              <a:endParaRPr b="0" i="0" sz="2200" u="none" cap="none" strike="noStrike">
                <a:solidFill>
                  <a:srgbClr val="374151"/>
                </a:solidFill>
                <a:latin typeface="Arial"/>
                <a:ea typeface="Arial"/>
                <a:cs typeface="Arial"/>
                <a:sym typeface="Arial"/>
              </a:endParaRPr>
            </a:p>
            <a:p>
              <a:pPr indent="0" lvl="0" marL="0" marR="0" rtl="0" algn="l">
                <a:lnSpc>
                  <a:spcPct val="90000"/>
                </a:lnSpc>
                <a:spcBef>
                  <a:spcPts val="770"/>
                </a:spcBef>
                <a:spcAft>
                  <a:spcPts val="0"/>
                </a:spcAft>
                <a:buClr>
                  <a:schemeClr val="dk1"/>
                </a:buClr>
                <a:buSzPts val="2200"/>
                <a:buFont typeface="Arial"/>
                <a:buNone/>
              </a:pPr>
              <a:r>
                <a:t/>
              </a:r>
              <a:endParaRPr b="0" i="0" sz="2200" u="none" cap="none" strike="noStrike">
                <a:solidFill>
                  <a:srgbClr val="374151"/>
                </a:solidFill>
                <a:latin typeface="Arial"/>
                <a:ea typeface="Arial"/>
                <a:cs typeface="Arial"/>
                <a:sym typeface="Arial"/>
              </a:endParaRPr>
            </a:p>
            <a:p>
              <a:pPr indent="0" lvl="0" marL="0" marR="0" rtl="0" algn="l">
                <a:lnSpc>
                  <a:spcPct val="90000"/>
                </a:lnSpc>
                <a:spcBef>
                  <a:spcPts val="770"/>
                </a:spcBef>
                <a:spcAft>
                  <a:spcPts val="0"/>
                </a:spcAft>
                <a:buClr>
                  <a:schemeClr val="dk1"/>
                </a:buClr>
                <a:buSzPts val="2200"/>
                <a:buFont typeface="Arial"/>
                <a:buNone/>
              </a:pPr>
              <a:r>
                <a:t/>
              </a:r>
              <a:endParaRPr b="0" i="0" sz="2200" u="none" cap="none" strike="noStrike">
                <a:solidFill>
                  <a:srgbClr val="374151"/>
                </a:solidFill>
                <a:latin typeface="Arial"/>
                <a:ea typeface="Arial"/>
                <a:cs typeface="Arial"/>
                <a:sym typeface="Arial"/>
              </a:endParaRPr>
            </a:p>
            <a:p>
              <a:pPr indent="0" lvl="0" marL="0" marR="0" rtl="0" algn="l">
                <a:lnSpc>
                  <a:spcPct val="90000"/>
                </a:lnSpc>
                <a:spcBef>
                  <a:spcPts val="770"/>
                </a:spcBef>
                <a:spcAft>
                  <a:spcPts val="0"/>
                </a:spcAft>
                <a:buClr>
                  <a:srgbClr val="374151"/>
                </a:buClr>
                <a:buSzPts val="2700"/>
                <a:buFont typeface="Arial"/>
                <a:buNone/>
              </a:pPr>
              <a:r>
                <a:rPr b="0" i="0" lang="en-US" sz="2600" u="none" cap="none" strike="noStrike">
                  <a:solidFill>
                    <a:srgbClr val="374151"/>
                  </a:solidFill>
                  <a:latin typeface="Arial"/>
                  <a:ea typeface="Arial"/>
                  <a:cs typeface="Arial"/>
                  <a:sym typeface="Arial"/>
                </a:rPr>
                <a:t>Article 4: </a:t>
              </a:r>
              <a:endParaRPr sz="1300"/>
            </a:p>
            <a:p>
              <a:pPr indent="0" lvl="0" marL="0" marR="0" rtl="0" algn="l">
                <a:lnSpc>
                  <a:spcPct val="90000"/>
                </a:lnSpc>
                <a:spcBef>
                  <a:spcPts val="945"/>
                </a:spcBef>
                <a:spcAft>
                  <a:spcPts val="0"/>
                </a:spcAft>
                <a:buClr>
                  <a:srgbClr val="374151"/>
                </a:buClr>
                <a:buSzPts val="2700"/>
                <a:buFont typeface="Arial"/>
                <a:buNone/>
              </a:pPr>
              <a:r>
                <a:rPr b="0" i="0" lang="en-US" sz="2600" u="none" cap="none" strike="noStrike">
                  <a:solidFill>
                    <a:srgbClr val="374151"/>
                  </a:solidFill>
                  <a:latin typeface="Arial"/>
                  <a:ea typeface="Arial"/>
                  <a:cs typeface="Arial"/>
                  <a:sym typeface="Arial"/>
                </a:rPr>
                <a:t>Equality of Treatment for Homeworkers</a:t>
              </a:r>
              <a:endParaRPr b="0" i="0" sz="2600" u="none" cap="none" strike="noStrike">
                <a:solidFill>
                  <a:schemeClr val="dk1"/>
                </a:solidFill>
                <a:latin typeface="Arial"/>
                <a:ea typeface="Arial"/>
                <a:cs typeface="Arial"/>
                <a:sym typeface="Arial"/>
              </a:endParaRPr>
            </a:p>
          </p:txBody>
        </p:sp>
        <p:sp>
          <p:nvSpPr>
            <p:cNvPr id="118" name="Google Shape;118;p4"/>
            <p:cNvSpPr/>
            <p:nvPr/>
          </p:nvSpPr>
          <p:spPr>
            <a:xfrm>
              <a:off x="2336811" y="99413"/>
              <a:ext cx="8532078" cy="552366"/>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4"/>
            <p:cNvSpPr txBox="1"/>
            <p:nvPr/>
          </p:nvSpPr>
          <p:spPr>
            <a:xfrm>
              <a:off x="2336811" y="99413"/>
              <a:ext cx="8532078" cy="552366"/>
            </a:xfrm>
            <a:prstGeom prst="rect">
              <a:avLst/>
            </a:prstGeom>
            <a:noFill/>
            <a:ln>
              <a:noFill/>
            </a:ln>
          </p:spPr>
          <p:txBody>
            <a:bodyPr anchorCtr="0" anchor="t" bIns="83800" lIns="83800" spcFirstLastPara="1" rIns="83800" wrap="square" tIns="83800">
              <a:noAutofit/>
            </a:bodyPr>
            <a:lstStyle/>
            <a:p>
              <a:pPr indent="0" lvl="0" marL="0" marR="0" rtl="0" algn="l">
                <a:lnSpc>
                  <a:spcPct val="90000"/>
                </a:lnSpc>
                <a:spcBef>
                  <a:spcPts val="0"/>
                </a:spcBef>
                <a:spcAft>
                  <a:spcPts val="0"/>
                </a:spcAft>
                <a:buClr>
                  <a:srgbClr val="374151"/>
                </a:buClr>
                <a:buSzPts val="2200"/>
                <a:buFont typeface="Arial"/>
                <a:buNone/>
              </a:pPr>
              <a:r>
                <a:rPr b="0" i="0" lang="en-US" sz="2200" u="none" cap="none" strike="noStrike">
                  <a:solidFill>
                    <a:srgbClr val="374151"/>
                  </a:solidFill>
                  <a:latin typeface="Arial"/>
                  <a:ea typeface="Arial"/>
                  <a:cs typeface="Arial"/>
                  <a:sym typeface="Arial"/>
                </a:rPr>
                <a:t>The National Policy shall promote equality of treatment between homeworkers and other wage earners.</a:t>
              </a:r>
              <a:endParaRPr b="0" i="0" sz="2200" u="none" cap="none" strike="noStrike">
                <a:solidFill>
                  <a:schemeClr val="dk1"/>
                </a:solidFill>
                <a:latin typeface="Arial"/>
                <a:ea typeface="Arial"/>
                <a:cs typeface="Arial"/>
                <a:sym typeface="Arial"/>
              </a:endParaRPr>
            </a:p>
          </p:txBody>
        </p:sp>
        <p:cxnSp>
          <p:nvCxnSpPr>
            <p:cNvPr id="120" name="Google Shape;120;p4"/>
            <p:cNvCxnSpPr/>
            <p:nvPr/>
          </p:nvCxnSpPr>
          <p:spPr>
            <a:xfrm>
              <a:off x="2173778" y="837741"/>
              <a:ext cx="8695112" cy="0"/>
            </a:xfrm>
            <a:prstGeom prst="straightConnector1">
              <a:avLst/>
            </a:prstGeom>
            <a:solidFill>
              <a:srgbClr val="599BD5"/>
            </a:solidFill>
            <a:ln cap="flat" cmpd="sng" w="25400">
              <a:solidFill>
                <a:srgbClr val="C3D4EB"/>
              </a:solidFill>
              <a:prstDash val="solid"/>
              <a:round/>
              <a:headEnd len="sm" w="sm" type="none"/>
              <a:tailEnd len="sm" w="sm" type="none"/>
            </a:ln>
          </p:spPr>
        </p:cxnSp>
        <p:sp>
          <p:nvSpPr>
            <p:cNvPr id="121" name="Google Shape;121;p4"/>
            <p:cNvSpPr/>
            <p:nvPr/>
          </p:nvSpPr>
          <p:spPr>
            <a:xfrm>
              <a:off x="2336811" y="826997"/>
              <a:ext cx="8532078" cy="1059328"/>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4"/>
            <p:cNvSpPr txBox="1"/>
            <p:nvPr/>
          </p:nvSpPr>
          <p:spPr>
            <a:xfrm>
              <a:off x="2336811" y="826997"/>
              <a:ext cx="8532078" cy="1059328"/>
            </a:xfrm>
            <a:prstGeom prst="rect">
              <a:avLst/>
            </a:prstGeom>
            <a:noFill/>
            <a:ln>
              <a:noFill/>
            </a:ln>
          </p:spPr>
          <p:txBody>
            <a:bodyPr anchorCtr="0" anchor="t" bIns="83800" lIns="83800" spcFirstLastPara="1" rIns="83800" wrap="square" tIns="83800">
              <a:noAutofit/>
            </a:bodyPr>
            <a:lstStyle/>
            <a:p>
              <a:pPr indent="0" lvl="0" marL="0" marR="0" rtl="0" algn="l">
                <a:lnSpc>
                  <a:spcPct val="90000"/>
                </a:lnSpc>
                <a:spcBef>
                  <a:spcPts val="0"/>
                </a:spcBef>
                <a:spcAft>
                  <a:spcPts val="0"/>
                </a:spcAft>
                <a:buClr>
                  <a:srgbClr val="374151"/>
                </a:buClr>
                <a:buSzPts val="2200"/>
                <a:buFont typeface="Arial"/>
                <a:buNone/>
              </a:pPr>
              <a:r>
                <a:rPr b="0" i="0" lang="en-US" sz="2200" u="none" cap="none" strike="noStrike">
                  <a:solidFill>
                    <a:srgbClr val="374151"/>
                  </a:solidFill>
                  <a:latin typeface="Arial"/>
                  <a:ea typeface="Arial"/>
                  <a:cs typeface="Arial"/>
                  <a:sym typeface="Arial"/>
                </a:rPr>
                <a:t>Special consideration should be given to the unique characteristics of home work.</a:t>
              </a:r>
              <a:endParaRPr b="0" i="0" sz="2200" u="none" cap="none" strike="noStrike">
                <a:solidFill>
                  <a:schemeClr val="dk1"/>
                </a:solidFill>
                <a:latin typeface="Arial"/>
                <a:ea typeface="Arial"/>
                <a:cs typeface="Arial"/>
                <a:sym typeface="Arial"/>
              </a:endParaRPr>
            </a:p>
          </p:txBody>
        </p:sp>
        <p:cxnSp>
          <p:nvCxnSpPr>
            <p:cNvPr id="123" name="Google Shape;123;p4"/>
            <p:cNvCxnSpPr/>
            <p:nvPr/>
          </p:nvCxnSpPr>
          <p:spPr>
            <a:xfrm>
              <a:off x="2127433" y="1597504"/>
              <a:ext cx="8695112" cy="0"/>
            </a:xfrm>
            <a:prstGeom prst="straightConnector1">
              <a:avLst/>
            </a:prstGeom>
            <a:solidFill>
              <a:srgbClr val="599BD5"/>
            </a:solidFill>
            <a:ln cap="flat" cmpd="sng" w="25400">
              <a:solidFill>
                <a:srgbClr val="C3D4EB"/>
              </a:solidFill>
              <a:prstDash val="solid"/>
              <a:round/>
              <a:headEnd len="sm" w="sm" type="none"/>
              <a:tailEnd len="sm" w="sm" type="none"/>
            </a:ln>
          </p:spPr>
        </p:cxnSp>
        <p:sp>
          <p:nvSpPr>
            <p:cNvPr id="124" name="Google Shape;124;p4"/>
            <p:cNvSpPr/>
            <p:nvPr/>
          </p:nvSpPr>
          <p:spPr>
            <a:xfrm>
              <a:off x="2308996" y="1738285"/>
              <a:ext cx="8532078" cy="4079396"/>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4"/>
            <p:cNvSpPr txBox="1"/>
            <p:nvPr/>
          </p:nvSpPr>
          <p:spPr>
            <a:xfrm>
              <a:off x="2308996" y="1738285"/>
              <a:ext cx="8532078" cy="4079396"/>
            </a:xfrm>
            <a:prstGeom prst="rect">
              <a:avLst/>
            </a:prstGeom>
            <a:noFill/>
            <a:ln>
              <a:noFill/>
            </a:ln>
          </p:spPr>
          <p:txBody>
            <a:bodyPr anchorCtr="0" anchor="t" bIns="83800" lIns="83800" spcFirstLastPara="1" rIns="83800" wrap="square" tIns="83800">
              <a:noAutofit/>
            </a:bodyPr>
            <a:lstStyle/>
            <a:p>
              <a:pPr indent="0" lvl="0" marL="0" marR="0" rtl="0" algn="l">
                <a:lnSpc>
                  <a:spcPct val="90000"/>
                </a:lnSpc>
                <a:spcBef>
                  <a:spcPts val="0"/>
                </a:spcBef>
                <a:spcAft>
                  <a:spcPts val="0"/>
                </a:spcAft>
                <a:buClr>
                  <a:srgbClr val="374151"/>
                </a:buClr>
                <a:buSzPts val="2200"/>
                <a:buFont typeface="Arial"/>
                <a:buNone/>
              </a:pPr>
              <a:r>
                <a:rPr b="0" i="0" lang="en-US" sz="2200" u="none" cap="none" strike="noStrike">
                  <a:solidFill>
                    <a:srgbClr val="374151"/>
                  </a:solidFill>
                  <a:latin typeface="Arial"/>
                  <a:ea typeface="Arial"/>
                  <a:cs typeface="Arial"/>
                  <a:sym typeface="Arial"/>
                </a:rPr>
                <a:t>Areas for equality of treatment include:</a:t>
              </a:r>
              <a:endParaRPr/>
            </a:p>
            <a:p>
              <a:pPr indent="0" lvl="0" marL="0" marR="0" rtl="0" algn="l">
                <a:lnSpc>
                  <a:spcPct val="90000"/>
                </a:lnSpc>
                <a:spcBef>
                  <a:spcPts val="770"/>
                </a:spcBef>
                <a:spcAft>
                  <a:spcPts val="0"/>
                </a:spcAft>
                <a:buClr>
                  <a:srgbClr val="374151"/>
                </a:buClr>
                <a:buSzPts val="2200"/>
                <a:buFont typeface="Courier New"/>
                <a:buNone/>
              </a:pPr>
              <a:r>
                <a:rPr b="0" i="0" lang="en-US" sz="2200" u="none" cap="none" strike="noStrike">
                  <a:solidFill>
                    <a:srgbClr val="374151"/>
                  </a:solidFill>
                  <a:latin typeface="Arial"/>
                  <a:ea typeface="Arial"/>
                  <a:cs typeface="Arial"/>
                  <a:sym typeface="Arial"/>
                </a:rPr>
                <a:t>- The right of homeworkers to establish or join organizations and to participate in the activities of such organization.</a:t>
              </a:r>
              <a:endParaRPr/>
            </a:p>
            <a:p>
              <a:pPr indent="0" lvl="0" marL="0" marR="0" rtl="0" algn="l">
                <a:lnSpc>
                  <a:spcPct val="90000"/>
                </a:lnSpc>
                <a:spcBef>
                  <a:spcPts val="770"/>
                </a:spcBef>
                <a:spcAft>
                  <a:spcPts val="0"/>
                </a:spcAft>
                <a:buClr>
                  <a:srgbClr val="374151"/>
                </a:buClr>
                <a:buSzPts val="2200"/>
                <a:buFont typeface="Arial"/>
                <a:buNone/>
              </a:pPr>
              <a:r>
                <a:rPr b="0" i="0" lang="en-US" sz="2200" u="none" cap="none" strike="noStrike">
                  <a:solidFill>
                    <a:srgbClr val="374151"/>
                  </a:solidFill>
                  <a:latin typeface="Arial"/>
                  <a:ea typeface="Arial"/>
                  <a:cs typeface="Arial"/>
                  <a:sym typeface="Arial"/>
                </a:rPr>
                <a:t>- Protection against discrimination in employment and occupation.</a:t>
              </a:r>
              <a:endParaRPr/>
            </a:p>
            <a:p>
              <a:pPr indent="0" lvl="0" marL="0" marR="0" rtl="0" algn="l">
                <a:lnSpc>
                  <a:spcPct val="90000"/>
                </a:lnSpc>
                <a:spcBef>
                  <a:spcPts val="770"/>
                </a:spcBef>
                <a:spcAft>
                  <a:spcPts val="0"/>
                </a:spcAft>
                <a:buClr>
                  <a:srgbClr val="374151"/>
                </a:buClr>
                <a:buSzPts val="2200"/>
                <a:buFont typeface="Arial"/>
                <a:buNone/>
              </a:pPr>
              <a:r>
                <a:rPr b="0" i="0" lang="en-US" sz="2200" u="none" cap="none" strike="noStrike">
                  <a:solidFill>
                    <a:srgbClr val="374151"/>
                  </a:solidFill>
                  <a:latin typeface="Arial"/>
                  <a:ea typeface="Arial"/>
                  <a:cs typeface="Arial"/>
                  <a:sym typeface="Arial"/>
                </a:rPr>
                <a:t>- Protection in the field of Occupational Safety and Health.</a:t>
              </a:r>
              <a:endParaRPr/>
            </a:p>
            <a:p>
              <a:pPr indent="0" lvl="0" marL="0" marR="0" rtl="0" algn="l">
                <a:lnSpc>
                  <a:spcPct val="90000"/>
                </a:lnSpc>
                <a:spcBef>
                  <a:spcPts val="770"/>
                </a:spcBef>
                <a:spcAft>
                  <a:spcPts val="0"/>
                </a:spcAft>
                <a:buClr>
                  <a:srgbClr val="374151"/>
                </a:buClr>
                <a:buSzPts val="2200"/>
                <a:buFont typeface="Arial"/>
                <a:buNone/>
              </a:pPr>
              <a:r>
                <a:rPr b="0" i="0" lang="en-US" sz="2200" u="none" cap="none" strike="noStrike">
                  <a:solidFill>
                    <a:srgbClr val="374151"/>
                  </a:solidFill>
                  <a:latin typeface="Arial"/>
                  <a:ea typeface="Arial"/>
                  <a:cs typeface="Arial"/>
                  <a:sym typeface="Arial"/>
                </a:rPr>
                <a:t>- Remuneration.</a:t>
              </a:r>
              <a:endParaRPr/>
            </a:p>
            <a:p>
              <a:pPr indent="0" lvl="0" marL="0" marR="0" rtl="0" algn="l">
                <a:lnSpc>
                  <a:spcPct val="90000"/>
                </a:lnSpc>
                <a:spcBef>
                  <a:spcPts val="770"/>
                </a:spcBef>
                <a:spcAft>
                  <a:spcPts val="0"/>
                </a:spcAft>
                <a:buClr>
                  <a:srgbClr val="374151"/>
                </a:buClr>
                <a:buSzPts val="2200"/>
                <a:buFont typeface="Arial"/>
                <a:buNone/>
              </a:pPr>
              <a:r>
                <a:rPr b="0" i="0" lang="en-US" sz="2200" u="none" cap="none" strike="noStrike">
                  <a:solidFill>
                    <a:srgbClr val="374151"/>
                  </a:solidFill>
                  <a:latin typeface="Arial"/>
                  <a:ea typeface="Arial"/>
                  <a:cs typeface="Arial"/>
                  <a:sym typeface="Arial"/>
                </a:rPr>
                <a:t>- Statutory Social Security Protection.</a:t>
              </a:r>
              <a:endParaRPr/>
            </a:p>
            <a:p>
              <a:pPr indent="0" lvl="0" marL="0" marR="0" rtl="0" algn="l">
                <a:lnSpc>
                  <a:spcPct val="90000"/>
                </a:lnSpc>
                <a:spcBef>
                  <a:spcPts val="770"/>
                </a:spcBef>
                <a:spcAft>
                  <a:spcPts val="0"/>
                </a:spcAft>
                <a:buClr>
                  <a:srgbClr val="374151"/>
                </a:buClr>
                <a:buSzPts val="2200"/>
                <a:buFont typeface="Arial"/>
                <a:buNone/>
              </a:pPr>
              <a:r>
                <a:rPr b="0" i="0" lang="en-US" sz="2200" u="none" cap="none" strike="noStrike">
                  <a:solidFill>
                    <a:srgbClr val="374151"/>
                  </a:solidFill>
                  <a:latin typeface="Arial"/>
                  <a:ea typeface="Arial"/>
                  <a:cs typeface="Arial"/>
                  <a:sym typeface="Arial"/>
                </a:rPr>
                <a:t>- Access to Training.</a:t>
              </a:r>
              <a:endParaRPr/>
            </a:p>
            <a:p>
              <a:pPr indent="0" lvl="0" marL="0" marR="0" rtl="0" algn="l">
                <a:lnSpc>
                  <a:spcPct val="90000"/>
                </a:lnSpc>
                <a:spcBef>
                  <a:spcPts val="770"/>
                </a:spcBef>
                <a:spcAft>
                  <a:spcPts val="0"/>
                </a:spcAft>
                <a:buClr>
                  <a:srgbClr val="374151"/>
                </a:buClr>
                <a:buSzPts val="2200"/>
                <a:buFont typeface="Arial"/>
                <a:buNone/>
              </a:pPr>
              <a:r>
                <a:rPr b="0" i="0" lang="en-US" sz="2200" u="none" cap="none" strike="noStrike">
                  <a:solidFill>
                    <a:srgbClr val="374151"/>
                  </a:solidFill>
                  <a:latin typeface="Arial"/>
                  <a:ea typeface="Arial"/>
                  <a:cs typeface="Arial"/>
                  <a:sym typeface="Arial"/>
                </a:rPr>
                <a:t>- Minimum Age for Employment.</a:t>
              </a:r>
              <a:endParaRPr/>
            </a:p>
            <a:p>
              <a:pPr indent="0" lvl="0" marL="0" marR="0" rtl="0" algn="l">
                <a:lnSpc>
                  <a:spcPct val="90000"/>
                </a:lnSpc>
                <a:spcBef>
                  <a:spcPts val="770"/>
                </a:spcBef>
                <a:spcAft>
                  <a:spcPts val="0"/>
                </a:spcAft>
                <a:buClr>
                  <a:srgbClr val="374151"/>
                </a:buClr>
                <a:buSzPts val="2200"/>
                <a:buFont typeface="Arial"/>
                <a:buNone/>
              </a:pPr>
              <a:r>
                <a:rPr b="0" i="0" lang="en-US" sz="2200" u="none" cap="none" strike="noStrike">
                  <a:solidFill>
                    <a:srgbClr val="374151"/>
                  </a:solidFill>
                  <a:latin typeface="Arial"/>
                  <a:ea typeface="Arial"/>
                  <a:cs typeface="Arial"/>
                  <a:sym typeface="Arial"/>
                </a:rPr>
                <a:t>- Maternity Protection.</a:t>
              </a:r>
              <a:endParaRPr b="0" i="0" sz="2200" u="none" cap="none" strike="noStrike">
                <a:solidFill>
                  <a:schemeClr val="dk1"/>
                </a:solidFill>
                <a:latin typeface="Arial"/>
                <a:ea typeface="Arial"/>
                <a:cs typeface="Arial"/>
                <a:sym typeface="Arial"/>
              </a:endParaRPr>
            </a:p>
          </p:txBody>
        </p:sp>
        <p:cxnSp>
          <p:nvCxnSpPr>
            <p:cNvPr id="126" name="Google Shape;126;p4"/>
            <p:cNvCxnSpPr/>
            <p:nvPr/>
          </p:nvCxnSpPr>
          <p:spPr>
            <a:xfrm>
              <a:off x="2173778" y="5983390"/>
              <a:ext cx="8695112" cy="0"/>
            </a:xfrm>
            <a:prstGeom prst="straightConnector1">
              <a:avLst/>
            </a:prstGeom>
            <a:solidFill>
              <a:srgbClr val="599BD5"/>
            </a:solidFill>
            <a:ln cap="flat" cmpd="sng" w="25400">
              <a:solidFill>
                <a:srgbClr val="C3D4EB"/>
              </a:solidFill>
              <a:prstDash val="solid"/>
              <a:round/>
              <a:headEnd len="sm" w="sm" type="none"/>
              <a:tailEnd len="sm" w="sm" type="none"/>
            </a:ln>
          </p:spPr>
        </p:cxnSp>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30" name="Shape 130"/>
        <p:cNvGrpSpPr/>
        <p:nvPr/>
      </p:nvGrpSpPr>
      <p:grpSpPr>
        <a:xfrm>
          <a:off x="0" y="0"/>
          <a:ext cx="0" cy="0"/>
          <a:chOff x="0" y="0"/>
          <a:chExt cx="0" cy="0"/>
        </a:xfrm>
      </p:grpSpPr>
      <p:sp>
        <p:nvSpPr>
          <p:cNvPr id="131" name="Google Shape;131;p5"/>
          <p:cNvSpPr txBox="1"/>
          <p:nvPr/>
        </p:nvSpPr>
        <p:spPr>
          <a:xfrm>
            <a:off x="453738" y="2054687"/>
            <a:ext cx="9144000" cy="1077283"/>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chemeClr val="dk1"/>
              </a:buClr>
              <a:buSzPts val="1800"/>
              <a:buFont typeface="Calibri"/>
              <a:buNone/>
            </a:pPr>
            <a:r>
              <a:t/>
            </a:r>
            <a:endParaRPr b="0" i="0" sz="2400" u="none" cap="none" strike="noStrike">
              <a:solidFill>
                <a:schemeClr val="dk1"/>
              </a:solidFill>
              <a:latin typeface="Calibri"/>
              <a:ea typeface="Calibri"/>
              <a:cs typeface="Calibri"/>
              <a:sym typeface="Calibri"/>
            </a:endParaRPr>
          </a:p>
        </p:txBody>
      </p:sp>
      <p:grpSp>
        <p:nvGrpSpPr>
          <p:cNvPr id="132" name="Google Shape;132;p5"/>
          <p:cNvGrpSpPr/>
          <p:nvPr/>
        </p:nvGrpSpPr>
        <p:grpSpPr>
          <a:xfrm>
            <a:off x="177981" y="1150988"/>
            <a:ext cx="11836036" cy="3978968"/>
            <a:chOff x="4066" y="1026329"/>
            <a:chExt cx="11836036" cy="3978968"/>
          </a:xfrm>
        </p:grpSpPr>
        <p:sp>
          <p:nvSpPr>
            <p:cNvPr id="133" name="Google Shape;133;p5"/>
            <p:cNvSpPr/>
            <p:nvPr/>
          </p:nvSpPr>
          <p:spPr>
            <a:xfrm>
              <a:off x="4066" y="1026329"/>
              <a:ext cx="5448090" cy="1065570"/>
            </a:xfrm>
            <a:prstGeom prst="roundRect">
              <a:avLst>
                <a:gd fmla="val 10000" name="adj"/>
              </a:avLst>
            </a:prstGeom>
            <a:solidFill>
              <a:srgbClr val="E1EFD8"/>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5"/>
            <p:cNvSpPr txBox="1"/>
            <p:nvPr/>
          </p:nvSpPr>
          <p:spPr>
            <a:xfrm>
              <a:off x="35275" y="1057538"/>
              <a:ext cx="5385672" cy="1003152"/>
            </a:xfrm>
            <a:prstGeom prst="rect">
              <a:avLst/>
            </a:prstGeom>
            <a:noFill/>
            <a:ln>
              <a:noFill/>
            </a:ln>
          </p:spPr>
          <p:txBody>
            <a:bodyPr anchorCtr="0" anchor="ctr" bIns="38100" lIns="57150" spcFirstLastPara="1" rIns="57150" wrap="square" tIns="38100">
              <a:noAutofit/>
            </a:bodyPr>
            <a:lstStyle/>
            <a:p>
              <a:pPr indent="0" lvl="0" marL="0" marR="0" rtl="0" algn="ctr">
                <a:lnSpc>
                  <a:spcPct val="90000"/>
                </a:lnSpc>
                <a:spcBef>
                  <a:spcPts val="0"/>
                </a:spcBef>
                <a:spcAft>
                  <a:spcPts val="0"/>
                </a:spcAft>
                <a:buClr>
                  <a:srgbClr val="374151"/>
                </a:buClr>
                <a:buSzPts val="3000"/>
                <a:buFont typeface="Arial"/>
                <a:buNone/>
              </a:pPr>
              <a:r>
                <a:rPr b="0" i="0" lang="en-US" sz="3000" u="none" cap="none" strike="noStrike">
                  <a:solidFill>
                    <a:srgbClr val="374151"/>
                  </a:solidFill>
                  <a:latin typeface="Arial"/>
                  <a:ea typeface="Arial"/>
                  <a:cs typeface="Arial"/>
                  <a:sym typeface="Arial"/>
                </a:rPr>
                <a:t>Article 5 - Implementation of the National Policy</a:t>
              </a:r>
              <a:endParaRPr b="0" i="0" sz="3000" u="none" cap="none" strike="noStrike">
                <a:solidFill>
                  <a:schemeClr val="lt1"/>
                </a:solidFill>
                <a:latin typeface="Arial"/>
                <a:ea typeface="Arial"/>
                <a:cs typeface="Arial"/>
                <a:sym typeface="Arial"/>
              </a:endParaRPr>
            </a:p>
          </p:txBody>
        </p:sp>
        <p:sp>
          <p:nvSpPr>
            <p:cNvPr id="135" name="Google Shape;135;p5"/>
            <p:cNvSpPr/>
            <p:nvPr/>
          </p:nvSpPr>
          <p:spPr>
            <a:xfrm>
              <a:off x="548875" y="2091900"/>
              <a:ext cx="544809" cy="1580597"/>
            </a:xfrm>
            <a:custGeom>
              <a:rect b="b" l="l" r="r" t="t"/>
              <a:pathLst>
                <a:path extrusionOk="0" h="120000" w="120000">
                  <a:moveTo>
                    <a:pt x="0" y="0"/>
                  </a:moveTo>
                  <a:lnTo>
                    <a:pt x="0" y="120000"/>
                  </a:lnTo>
                  <a:lnTo>
                    <a:pt x="120000" y="120000"/>
                  </a:lnTo>
                </a:path>
              </a:pathLst>
            </a:custGeom>
            <a:noFill/>
            <a:ln cap="flat" cmpd="sng" w="25400">
              <a:solidFill>
                <a:srgbClr val="487AA8"/>
              </a:solidFill>
              <a:prstDash val="solid"/>
              <a:round/>
              <a:headEnd len="sm" w="sm" type="none"/>
              <a:tailEnd len="sm" w="sm" type="none"/>
            </a:ln>
          </p:spPr>
        </p:sp>
        <p:sp>
          <p:nvSpPr>
            <p:cNvPr id="136" name="Google Shape;136;p5"/>
            <p:cNvSpPr/>
            <p:nvPr/>
          </p:nvSpPr>
          <p:spPr>
            <a:xfrm>
              <a:off x="1093684" y="2358292"/>
              <a:ext cx="4322123" cy="2628410"/>
            </a:xfrm>
            <a:prstGeom prst="roundRect">
              <a:avLst>
                <a:gd fmla="val 10000" name="adj"/>
              </a:avLst>
            </a:prstGeom>
            <a:solidFill>
              <a:schemeClr val="lt1">
                <a:alpha val="89803"/>
              </a:schemeClr>
            </a:solidFill>
            <a:ln cap="flat" cmpd="sng" w="25400">
              <a:solidFill>
                <a:srgbClr val="599BD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5"/>
            <p:cNvSpPr txBox="1"/>
            <p:nvPr/>
          </p:nvSpPr>
          <p:spPr>
            <a:xfrm>
              <a:off x="1170668" y="2435276"/>
              <a:ext cx="4168155" cy="2474442"/>
            </a:xfrm>
            <a:prstGeom prst="rect">
              <a:avLst/>
            </a:prstGeom>
            <a:noFill/>
            <a:ln>
              <a:noFill/>
            </a:ln>
          </p:spPr>
          <p:txBody>
            <a:bodyPr anchorCtr="0" anchor="ctr" bIns="27925" lIns="41900" spcFirstLastPara="1" rIns="41900" wrap="square" tIns="27925">
              <a:noAutofit/>
            </a:bodyPr>
            <a:lstStyle/>
            <a:p>
              <a:pPr indent="0" lvl="0" marL="0" marR="0" rtl="0" algn="l">
                <a:lnSpc>
                  <a:spcPct val="90000"/>
                </a:lnSpc>
                <a:spcBef>
                  <a:spcPts val="0"/>
                </a:spcBef>
                <a:spcAft>
                  <a:spcPts val="0"/>
                </a:spcAft>
                <a:buClr>
                  <a:srgbClr val="374151"/>
                </a:buClr>
                <a:buSzPts val="2200"/>
                <a:buFont typeface="Arial"/>
                <a:buNone/>
              </a:pPr>
              <a:r>
                <a:rPr b="0" i="0" lang="en-US" sz="2200" u="none" cap="none" strike="noStrike">
                  <a:solidFill>
                    <a:srgbClr val="374151"/>
                  </a:solidFill>
                  <a:latin typeface="Arial"/>
                  <a:ea typeface="Arial"/>
                  <a:cs typeface="Arial"/>
                  <a:sym typeface="Arial"/>
                </a:rPr>
                <a:t>The national policy on home work should be implemented through laws, regulations, collective agreements, arbitration awards, or other appropriate means consistent with national practice.</a:t>
              </a:r>
              <a:endParaRPr b="0" i="0" sz="2200" u="none" cap="none" strike="noStrike">
                <a:solidFill>
                  <a:schemeClr val="dk1"/>
                </a:solidFill>
                <a:latin typeface="Arial"/>
                <a:ea typeface="Arial"/>
                <a:cs typeface="Arial"/>
                <a:sym typeface="Arial"/>
              </a:endParaRPr>
            </a:p>
          </p:txBody>
        </p:sp>
        <p:sp>
          <p:nvSpPr>
            <p:cNvPr id="138" name="Google Shape;138;p5"/>
            <p:cNvSpPr/>
            <p:nvPr/>
          </p:nvSpPr>
          <p:spPr>
            <a:xfrm>
              <a:off x="5984942" y="1026329"/>
              <a:ext cx="5855160" cy="1065570"/>
            </a:xfrm>
            <a:prstGeom prst="roundRect">
              <a:avLst>
                <a:gd fmla="val 10000" name="adj"/>
              </a:avLst>
            </a:prstGeom>
            <a:solidFill>
              <a:srgbClr val="E1EFD8"/>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5"/>
            <p:cNvSpPr txBox="1"/>
            <p:nvPr/>
          </p:nvSpPr>
          <p:spPr>
            <a:xfrm>
              <a:off x="6016151" y="1057538"/>
              <a:ext cx="5792742" cy="1003152"/>
            </a:xfrm>
            <a:prstGeom prst="rect">
              <a:avLst/>
            </a:prstGeom>
            <a:noFill/>
            <a:ln>
              <a:noFill/>
            </a:ln>
          </p:spPr>
          <p:txBody>
            <a:bodyPr anchorCtr="0" anchor="ctr" bIns="38100" lIns="57150" spcFirstLastPara="1" rIns="57150" wrap="square" tIns="38100">
              <a:noAutofit/>
            </a:bodyPr>
            <a:lstStyle/>
            <a:p>
              <a:pPr indent="0" lvl="0" marL="0" marR="0" rtl="0" algn="ctr">
                <a:lnSpc>
                  <a:spcPct val="90000"/>
                </a:lnSpc>
                <a:spcBef>
                  <a:spcPts val="0"/>
                </a:spcBef>
                <a:spcAft>
                  <a:spcPts val="0"/>
                </a:spcAft>
                <a:buClr>
                  <a:srgbClr val="374151"/>
                </a:buClr>
                <a:buSzPts val="3000"/>
                <a:buFont typeface="Arial"/>
                <a:buNone/>
              </a:pPr>
              <a:r>
                <a:rPr b="0" i="0" lang="en-US" sz="3000" u="none" cap="none" strike="noStrike">
                  <a:solidFill>
                    <a:srgbClr val="374151"/>
                  </a:solidFill>
                  <a:latin typeface="Arial"/>
                  <a:ea typeface="Arial"/>
                  <a:cs typeface="Arial"/>
                  <a:sym typeface="Arial"/>
                </a:rPr>
                <a:t>Article 6 - Inclusion in Labor Statistics</a:t>
              </a:r>
              <a:endParaRPr b="0" i="0" sz="3000" u="none" cap="none" strike="noStrike">
                <a:solidFill>
                  <a:schemeClr val="lt1"/>
                </a:solidFill>
                <a:latin typeface="Arial"/>
                <a:ea typeface="Arial"/>
                <a:cs typeface="Arial"/>
                <a:sym typeface="Arial"/>
              </a:endParaRPr>
            </a:p>
          </p:txBody>
        </p:sp>
        <p:sp>
          <p:nvSpPr>
            <p:cNvPr id="140" name="Google Shape;140;p5"/>
            <p:cNvSpPr/>
            <p:nvPr/>
          </p:nvSpPr>
          <p:spPr>
            <a:xfrm>
              <a:off x="6570458" y="2091900"/>
              <a:ext cx="538187" cy="1598398"/>
            </a:xfrm>
            <a:custGeom>
              <a:rect b="b" l="l" r="r" t="t"/>
              <a:pathLst>
                <a:path extrusionOk="0" h="120000" w="120000">
                  <a:moveTo>
                    <a:pt x="0" y="0"/>
                  </a:moveTo>
                  <a:lnTo>
                    <a:pt x="0" y="120000"/>
                  </a:lnTo>
                  <a:lnTo>
                    <a:pt x="120000" y="120000"/>
                  </a:lnTo>
                </a:path>
              </a:pathLst>
            </a:custGeom>
            <a:noFill/>
            <a:ln cap="flat" cmpd="sng" w="25400">
              <a:solidFill>
                <a:srgbClr val="487AA8"/>
              </a:solidFill>
              <a:prstDash val="solid"/>
              <a:round/>
              <a:headEnd len="sm" w="sm" type="none"/>
              <a:tailEnd len="sm" w="sm" type="none"/>
            </a:ln>
          </p:spPr>
        </p:sp>
        <p:sp>
          <p:nvSpPr>
            <p:cNvPr id="141" name="Google Shape;141;p5"/>
            <p:cNvSpPr/>
            <p:nvPr/>
          </p:nvSpPr>
          <p:spPr>
            <a:xfrm>
              <a:off x="7108646" y="2375299"/>
              <a:ext cx="4304648" cy="2629998"/>
            </a:xfrm>
            <a:prstGeom prst="roundRect">
              <a:avLst>
                <a:gd fmla="val 10000" name="adj"/>
              </a:avLst>
            </a:prstGeom>
            <a:solidFill>
              <a:schemeClr val="lt1">
                <a:alpha val="89803"/>
              </a:schemeClr>
            </a:solidFill>
            <a:ln cap="flat" cmpd="sng" w="25400">
              <a:solidFill>
                <a:srgbClr val="599BD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5"/>
            <p:cNvSpPr txBox="1"/>
            <p:nvPr/>
          </p:nvSpPr>
          <p:spPr>
            <a:xfrm>
              <a:off x="7185676" y="2452329"/>
              <a:ext cx="4150588" cy="2475938"/>
            </a:xfrm>
            <a:prstGeom prst="rect">
              <a:avLst/>
            </a:prstGeom>
            <a:noFill/>
            <a:ln>
              <a:noFill/>
            </a:ln>
          </p:spPr>
          <p:txBody>
            <a:bodyPr anchorCtr="0" anchor="ctr" bIns="27925" lIns="41900" spcFirstLastPara="1" rIns="41900" wrap="square" tIns="27925">
              <a:noAutofit/>
            </a:bodyPr>
            <a:lstStyle/>
            <a:p>
              <a:pPr indent="0" lvl="0" marL="0" marR="0" rtl="0" algn="l">
                <a:lnSpc>
                  <a:spcPct val="90000"/>
                </a:lnSpc>
                <a:spcBef>
                  <a:spcPts val="0"/>
                </a:spcBef>
                <a:spcAft>
                  <a:spcPts val="0"/>
                </a:spcAft>
                <a:buClr>
                  <a:srgbClr val="374151"/>
                </a:buClr>
                <a:buSzPts val="2200"/>
                <a:buFont typeface="Arial"/>
                <a:buNone/>
              </a:pPr>
              <a:r>
                <a:rPr b="0" i="0" lang="en-US" sz="2200" u="none" cap="none" strike="noStrike">
                  <a:solidFill>
                    <a:srgbClr val="374151"/>
                  </a:solidFill>
                  <a:latin typeface="Arial"/>
                  <a:ea typeface="Arial"/>
                  <a:cs typeface="Arial"/>
                  <a:sym typeface="Arial"/>
                </a:rPr>
                <a:t>Measures should be taken to ensure that labor statistics include data on home work to the extent possible.</a:t>
              </a:r>
              <a:endParaRPr b="0" i="0" sz="2200" u="none" cap="none" strike="noStrike">
                <a:solidFill>
                  <a:schemeClr val="dk1"/>
                </a:solidFill>
                <a:latin typeface="Arial"/>
                <a:ea typeface="Arial"/>
                <a:cs typeface="Arial"/>
                <a:sym typeface="Arial"/>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46" name="Shape 146"/>
        <p:cNvGrpSpPr/>
        <p:nvPr/>
      </p:nvGrpSpPr>
      <p:grpSpPr>
        <a:xfrm>
          <a:off x="0" y="0"/>
          <a:ext cx="0" cy="0"/>
          <a:chOff x="0" y="0"/>
          <a:chExt cx="0" cy="0"/>
        </a:xfrm>
      </p:grpSpPr>
      <p:sp>
        <p:nvSpPr>
          <p:cNvPr id="147" name="Google Shape;147;p6"/>
          <p:cNvSpPr txBox="1"/>
          <p:nvPr/>
        </p:nvSpPr>
        <p:spPr>
          <a:xfrm>
            <a:off x="453738" y="2054687"/>
            <a:ext cx="9144000" cy="1077283"/>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chemeClr val="dk1"/>
              </a:buClr>
              <a:buSzPts val="1800"/>
              <a:buFont typeface="Calibri"/>
              <a:buNone/>
            </a:pPr>
            <a:r>
              <a:t/>
            </a:r>
            <a:endParaRPr b="0" i="0" sz="2400" u="none" cap="none" strike="noStrike">
              <a:solidFill>
                <a:schemeClr val="dk1"/>
              </a:solidFill>
              <a:latin typeface="Calibri"/>
              <a:ea typeface="Calibri"/>
              <a:cs typeface="Calibri"/>
              <a:sym typeface="Calibri"/>
            </a:endParaRPr>
          </a:p>
        </p:txBody>
      </p:sp>
      <p:grpSp>
        <p:nvGrpSpPr>
          <p:cNvPr id="148" name="Google Shape;148;p6"/>
          <p:cNvGrpSpPr/>
          <p:nvPr/>
        </p:nvGrpSpPr>
        <p:grpSpPr>
          <a:xfrm>
            <a:off x="271059" y="1225486"/>
            <a:ext cx="11460034" cy="4712994"/>
            <a:chOff x="174240" y="618943"/>
            <a:chExt cx="11460034" cy="4712994"/>
          </a:xfrm>
        </p:grpSpPr>
        <p:sp>
          <p:nvSpPr>
            <p:cNvPr id="149" name="Google Shape;149;p6"/>
            <p:cNvSpPr/>
            <p:nvPr/>
          </p:nvSpPr>
          <p:spPr>
            <a:xfrm>
              <a:off x="174240" y="618943"/>
              <a:ext cx="5252645" cy="1016637"/>
            </a:xfrm>
            <a:prstGeom prst="roundRect">
              <a:avLst>
                <a:gd fmla="val 10000" name="adj"/>
              </a:avLst>
            </a:prstGeom>
            <a:solidFill>
              <a:srgbClr val="E1EFD8"/>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6"/>
            <p:cNvSpPr txBox="1"/>
            <p:nvPr/>
          </p:nvSpPr>
          <p:spPr>
            <a:xfrm>
              <a:off x="204016" y="648719"/>
              <a:ext cx="5193093" cy="957085"/>
            </a:xfrm>
            <a:prstGeom prst="rect">
              <a:avLst/>
            </a:prstGeom>
            <a:noFill/>
            <a:ln>
              <a:noFill/>
            </a:ln>
          </p:spPr>
          <p:txBody>
            <a:bodyPr anchorCtr="0" anchor="ctr" bIns="38100" lIns="57150" spcFirstLastPara="1" rIns="57150" wrap="square" tIns="38100">
              <a:noAutofit/>
            </a:bodyPr>
            <a:lstStyle/>
            <a:p>
              <a:pPr indent="0" lvl="0" marL="0" marR="0" rtl="0" algn="ctr">
                <a:lnSpc>
                  <a:spcPct val="90000"/>
                </a:lnSpc>
                <a:spcBef>
                  <a:spcPts val="0"/>
                </a:spcBef>
                <a:spcAft>
                  <a:spcPts val="0"/>
                </a:spcAft>
                <a:buClr>
                  <a:schemeClr val="dk1"/>
                </a:buClr>
                <a:buSzPts val="3000"/>
                <a:buFont typeface="Arial"/>
                <a:buNone/>
              </a:pPr>
              <a:r>
                <a:t/>
              </a:r>
              <a:endParaRPr b="0" i="0" sz="3000" u="none" cap="none" strike="noStrike">
                <a:solidFill>
                  <a:srgbClr val="374151"/>
                </a:solidFill>
                <a:latin typeface="Arial"/>
                <a:ea typeface="Arial"/>
                <a:cs typeface="Arial"/>
                <a:sym typeface="Arial"/>
              </a:endParaRPr>
            </a:p>
            <a:p>
              <a:pPr indent="0" lvl="0" marL="0" marR="0" rtl="0" algn="ctr">
                <a:lnSpc>
                  <a:spcPct val="90000"/>
                </a:lnSpc>
                <a:spcBef>
                  <a:spcPts val="1050"/>
                </a:spcBef>
                <a:spcAft>
                  <a:spcPts val="0"/>
                </a:spcAft>
                <a:buClr>
                  <a:srgbClr val="374151"/>
                </a:buClr>
                <a:buSzPts val="3000"/>
                <a:buFont typeface="Arial"/>
                <a:buNone/>
              </a:pPr>
              <a:r>
                <a:rPr b="0" i="0" lang="en-US" sz="3000" u="none" cap="none" strike="noStrike">
                  <a:solidFill>
                    <a:srgbClr val="374151"/>
                  </a:solidFill>
                  <a:latin typeface="Arial"/>
                  <a:ea typeface="Arial"/>
                  <a:cs typeface="Arial"/>
                  <a:sym typeface="Arial"/>
                </a:rPr>
                <a:t>Article 7 - Safety and Health at Work</a:t>
              </a:r>
              <a:br>
                <a:rPr b="0" i="0" lang="en-US" sz="3000" u="none" cap="none" strike="noStrike">
                  <a:solidFill>
                    <a:schemeClr val="lt1"/>
                  </a:solidFill>
                  <a:latin typeface="Arial"/>
                  <a:ea typeface="Arial"/>
                  <a:cs typeface="Arial"/>
                  <a:sym typeface="Arial"/>
                </a:rPr>
              </a:br>
              <a:endParaRPr b="0" i="0" sz="3000" u="none" cap="none" strike="noStrike">
                <a:solidFill>
                  <a:schemeClr val="lt1"/>
                </a:solidFill>
                <a:latin typeface="Arial"/>
                <a:ea typeface="Arial"/>
                <a:cs typeface="Arial"/>
                <a:sym typeface="Arial"/>
              </a:endParaRPr>
            </a:p>
          </p:txBody>
        </p:sp>
        <p:sp>
          <p:nvSpPr>
            <p:cNvPr id="151" name="Google Shape;151;p6"/>
            <p:cNvSpPr/>
            <p:nvPr/>
          </p:nvSpPr>
          <p:spPr>
            <a:xfrm>
              <a:off x="699505" y="1635580"/>
              <a:ext cx="358191" cy="1083122"/>
            </a:xfrm>
            <a:custGeom>
              <a:rect b="b" l="l" r="r" t="t"/>
              <a:pathLst>
                <a:path extrusionOk="0" h="120000" w="120000">
                  <a:moveTo>
                    <a:pt x="0" y="0"/>
                  </a:moveTo>
                  <a:lnTo>
                    <a:pt x="0" y="120000"/>
                  </a:lnTo>
                  <a:lnTo>
                    <a:pt x="120000" y="120000"/>
                  </a:lnTo>
                </a:path>
              </a:pathLst>
            </a:custGeom>
            <a:noFill/>
            <a:ln cap="flat" cmpd="sng" w="25400">
              <a:solidFill>
                <a:srgbClr val="487AA8"/>
              </a:solidFill>
              <a:prstDash val="solid"/>
              <a:round/>
              <a:headEnd len="sm" w="sm" type="none"/>
              <a:tailEnd len="sm" w="sm" type="none"/>
            </a:ln>
          </p:spPr>
        </p:sp>
        <p:sp>
          <p:nvSpPr>
            <p:cNvPr id="152" name="Google Shape;152;p6"/>
            <p:cNvSpPr/>
            <p:nvPr/>
          </p:nvSpPr>
          <p:spPr>
            <a:xfrm>
              <a:off x="1057697" y="1935218"/>
              <a:ext cx="4527407" cy="1566969"/>
            </a:xfrm>
            <a:prstGeom prst="roundRect">
              <a:avLst>
                <a:gd fmla="val 10000" name="adj"/>
              </a:avLst>
            </a:prstGeom>
            <a:solidFill>
              <a:schemeClr val="lt1">
                <a:alpha val="89803"/>
              </a:schemeClr>
            </a:solidFill>
            <a:ln cap="flat" cmpd="sng" w="25400">
              <a:solidFill>
                <a:srgbClr val="599BD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6"/>
            <p:cNvSpPr txBox="1"/>
            <p:nvPr/>
          </p:nvSpPr>
          <p:spPr>
            <a:xfrm>
              <a:off x="1103592" y="1981113"/>
              <a:ext cx="4435617" cy="1475179"/>
            </a:xfrm>
            <a:prstGeom prst="rect">
              <a:avLst/>
            </a:prstGeom>
            <a:noFill/>
            <a:ln>
              <a:noFill/>
            </a:ln>
          </p:spPr>
          <p:txBody>
            <a:bodyPr anchorCtr="0" anchor="ctr" bIns="27925" lIns="41900" spcFirstLastPara="1" rIns="41900" wrap="square" tIns="27925">
              <a:noAutofit/>
            </a:bodyPr>
            <a:lstStyle/>
            <a:p>
              <a:pPr indent="0" lvl="0" marL="0" marR="0" rtl="0" algn="l">
                <a:lnSpc>
                  <a:spcPct val="90000"/>
                </a:lnSpc>
                <a:spcBef>
                  <a:spcPts val="0"/>
                </a:spcBef>
                <a:spcAft>
                  <a:spcPts val="0"/>
                </a:spcAft>
                <a:buClr>
                  <a:srgbClr val="374151"/>
                </a:buClr>
                <a:buSzPts val="2200"/>
                <a:buFont typeface="Arial"/>
                <a:buNone/>
              </a:pPr>
              <a:r>
                <a:rPr b="0" i="0" lang="en-US" sz="2200" u="none" cap="none" strike="noStrike">
                  <a:solidFill>
                    <a:srgbClr val="374151"/>
                  </a:solidFill>
                  <a:latin typeface="Arial"/>
                  <a:ea typeface="Arial"/>
                  <a:cs typeface="Arial"/>
                  <a:sym typeface="Arial"/>
                </a:rPr>
                <a:t>National laws and regulations on safety and health at work must apply to home work, considering its unique characteristics.</a:t>
              </a:r>
              <a:endParaRPr b="0" i="0" sz="2200" u="none" cap="none" strike="noStrike">
                <a:solidFill>
                  <a:schemeClr val="dk1"/>
                </a:solidFill>
                <a:latin typeface="Arial"/>
                <a:ea typeface="Arial"/>
                <a:cs typeface="Arial"/>
                <a:sym typeface="Arial"/>
              </a:endParaRPr>
            </a:p>
          </p:txBody>
        </p:sp>
        <p:sp>
          <p:nvSpPr>
            <p:cNvPr id="154" name="Google Shape;154;p6"/>
            <p:cNvSpPr/>
            <p:nvPr/>
          </p:nvSpPr>
          <p:spPr>
            <a:xfrm>
              <a:off x="699505" y="1635580"/>
              <a:ext cx="358191" cy="2899431"/>
            </a:xfrm>
            <a:custGeom>
              <a:rect b="b" l="l" r="r" t="t"/>
              <a:pathLst>
                <a:path extrusionOk="0" h="120000" w="120000">
                  <a:moveTo>
                    <a:pt x="0" y="0"/>
                  </a:moveTo>
                  <a:lnTo>
                    <a:pt x="0" y="120000"/>
                  </a:lnTo>
                  <a:lnTo>
                    <a:pt x="120000" y="120000"/>
                  </a:lnTo>
                </a:path>
              </a:pathLst>
            </a:custGeom>
            <a:noFill/>
            <a:ln cap="flat" cmpd="sng" w="25400">
              <a:solidFill>
                <a:srgbClr val="487AA8"/>
              </a:solidFill>
              <a:prstDash val="solid"/>
              <a:round/>
              <a:headEnd len="sm" w="sm" type="none"/>
              <a:tailEnd len="sm" w="sm" type="none"/>
            </a:ln>
          </p:spPr>
        </p:sp>
        <p:sp>
          <p:nvSpPr>
            <p:cNvPr id="155" name="Google Shape;155;p6"/>
            <p:cNvSpPr/>
            <p:nvPr/>
          </p:nvSpPr>
          <p:spPr>
            <a:xfrm>
              <a:off x="1057697" y="3738085"/>
              <a:ext cx="4584294" cy="1593852"/>
            </a:xfrm>
            <a:prstGeom prst="roundRect">
              <a:avLst>
                <a:gd fmla="val 10000" name="adj"/>
              </a:avLst>
            </a:prstGeom>
            <a:solidFill>
              <a:schemeClr val="lt1">
                <a:alpha val="89803"/>
              </a:schemeClr>
            </a:solidFill>
            <a:ln cap="flat" cmpd="sng" w="25400">
              <a:solidFill>
                <a:srgbClr val="599BD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6"/>
            <p:cNvSpPr txBox="1"/>
            <p:nvPr/>
          </p:nvSpPr>
          <p:spPr>
            <a:xfrm>
              <a:off x="1104379" y="3784767"/>
              <a:ext cx="4490930" cy="1500488"/>
            </a:xfrm>
            <a:prstGeom prst="rect">
              <a:avLst/>
            </a:prstGeom>
            <a:noFill/>
            <a:ln>
              <a:noFill/>
            </a:ln>
          </p:spPr>
          <p:txBody>
            <a:bodyPr anchorCtr="0" anchor="ctr" bIns="29200" lIns="43800" spcFirstLastPara="1" rIns="43800" wrap="square" tIns="29200">
              <a:noAutofit/>
            </a:bodyPr>
            <a:lstStyle/>
            <a:p>
              <a:pPr indent="0" lvl="0" marL="0" marR="0" rtl="0" algn="l">
                <a:lnSpc>
                  <a:spcPct val="90000"/>
                </a:lnSpc>
                <a:spcBef>
                  <a:spcPts val="0"/>
                </a:spcBef>
                <a:spcAft>
                  <a:spcPts val="0"/>
                </a:spcAft>
                <a:buClr>
                  <a:srgbClr val="374151"/>
                </a:buClr>
                <a:buSzPts val="2300"/>
                <a:buFont typeface="Arial"/>
                <a:buNone/>
              </a:pPr>
              <a:r>
                <a:rPr b="0" i="0" lang="en-US" sz="2200" u="none" cap="none" strike="noStrike">
                  <a:solidFill>
                    <a:srgbClr val="374151"/>
                  </a:solidFill>
                  <a:latin typeface="Arial"/>
                  <a:ea typeface="Arial"/>
                  <a:cs typeface="Arial"/>
                  <a:sym typeface="Arial"/>
                </a:rPr>
                <a:t>Specific conditions may be established to prohibit certain types of work or substances in home work for safety and health reasons.</a:t>
              </a:r>
              <a:endParaRPr sz="1300"/>
            </a:p>
          </p:txBody>
        </p:sp>
        <p:sp>
          <p:nvSpPr>
            <p:cNvPr id="157" name="Google Shape;157;p6"/>
            <p:cNvSpPr/>
            <p:nvPr/>
          </p:nvSpPr>
          <p:spPr>
            <a:xfrm>
              <a:off x="5999175" y="644976"/>
              <a:ext cx="5184914" cy="997774"/>
            </a:xfrm>
            <a:prstGeom prst="roundRect">
              <a:avLst>
                <a:gd fmla="val 10000" name="adj"/>
              </a:avLst>
            </a:prstGeom>
            <a:solidFill>
              <a:srgbClr val="E1EFD8"/>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6"/>
            <p:cNvSpPr txBox="1"/>
            <p:nvPr/>
          </p:nvSpPr>
          <p:spPr>
            <a:xfrm>
              <a:off x="6028399" y="674200"/>
              <a:ext cx="5126466" cy="939326"/>
            </a:xfrm>
            <a:prstGeom prst="rect">
              <a:avLst/>
            </a:prstGeom>
            <a:noFill/>
            <a:ln>
              <a:noFill/>
            </a:ln>
          </p:spPr>
          <p:txBody>
            <a:bodyPr anchorCtr="0" anchor="ctr" bIns="38100" lIns="57150" spcFirstLastPara="1" rIns="57150" wrap="square" tIns="38100">
              <a:noAutofit/>
            </a:bodyPr>
            <a:lstStyle/>
            <a:p>
              <a:pPr indent="0" lvl="0" marL="0" marR="0" rtl="0" algn="ctr">
                <a:lnSpc>
                  <a:spcPct val="90000"/>
                </a:lnSpc>
                <a:spcBef>
                  <a:spcPts val="0"/>
                </a:spcBef>
                <a:spcAft>
                  <a:spcPts val="0"/>
                </a:spcAft>
                <a:buClr>
                  <a:srgbClr val="374151"/>
                </a:buClr>
                <a:buSzPts val="3000"/>
                <a:buFont typeface="Arial"/>
                <a:buNone/>
              </a:pPr>
              <a:r>
                <a:rPr b="0" i="0" lang="en-US" sz="3000" u="none" cap="none" strike="noStrike">
                  <a:solidFill>
                    <a:srgbClr val="374151"/>
                  </a:solidFill>
                  <a:latin typeface="Arial"/>
                  <a:ea typeface="Arial"/>
                  <a:cs typeface="Arial"/>
                  <a:sym typeface="Arial"/>
                </a:rPr>
                <a:t>Article 8 - Use of Intermediaries</a:t>
              </a:r>
              <a:endParaRPr b="0" i="0" sz="3000" u="none" cap="none" strike="noStrike">
                <a:solidFill>
                  <a:schemeClr val="lt1"/>
                </a:solidFill>
                <a:latin typeface="Arial"/>
                <a:ea typeface="Arial"/>
                <a:cs typeface="Arial"/>
                <a:sym typeface="Arial"/>
              </a:endParaRPr>
            </a:p>
          </p:txBody>
        </p:sp>
        <p:sp>
          <p:nvSpPr>
            <p:cNvPr id="159" name="Google Shape;159;p6"/>
            <p:cNvSpPr/>
            <p:nvPr/>
          </p:nvSpPr>
          <p:spPr>
            <a:xfrm>
              <a:off x="6517667" y="1642751"/>
              <a:ext cx="250926" cy="1314237"/>
            </a:xfrm>
            <a:custGeom>
              <a:rect b="b" l="l" r="r" t="t"/>
              <a:pathLst>
                <a:path extrusionOk="0" h="120000" w="120000">
                  <a:moveTo>
                    <a:pt x="0" y="0"/>
                  </a:moveTo>
                  <a:lnTo>
                    <a:pt x="0" y="120000"/>
                  </a:lnTo>
                  <a:lnTo>
                    <a:pt x="120000" y="120000"/>
                  </a:lnTo>
                </a:path>
              </a:pathLst>
            </a:custGeom>
            <a:noFill/>
            <a:ln cap="flat" cmpd="sng" w="25400">
              <a:solidFill>
                <a:srgbClr val="487AA8"/>
              </a:solidFill>
              <a:prstDash val="solid"/>
              <a:round/>
              <a:headEnd len="sm" w="sm" type="none"/>
              <a:tailEnd len="sm" w="sm" type="none"/>
            </a:ln>
          </p:spPr>
        </p:sp>
        <p:sp>
          <p:nvSpPr>
            <p:cNvPr id="160" name="Google Shape;160;p6"/>
            <p:cNvSpPr/>
            <p:nvPr/>
          </p:nvSpPr>
          <p:spPr>
            <a:xfrm>
              <a:off x="6768593" y="1942502"/>
              <a:ext cx="4865681" cy="2028971"/>
            </a:xfrm>
            <a:prstGeom prst="roundRect">
              <a:avLst>
                <a:gd fmla="val 10000" name="adj"/>
              </a:avLst>
            </a:prstGeom>
            <a:solidFill>
              <a:schemeClr val="lt1">
                <a:alpha val="89803"/>
              </a:schemeClr>
            </a:solidFill>
            <a:ln cap="flat" cmpd="sng" w="25400">
              <a:solidFill>
                <a:srgbClr val="599BD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6"/>
            <p:cNvSpPr txBox="1"/>
            <p:nvPr/>
          </p:nvSpPr>
          <p:spPr>
            <a:xfrm>
              <a:off x="6828020" y="2001929"/>
              <a:ext cx="4746827" cy="1910117"/>
            </a:xfrm>
            <a:prstGeom prst="rect">
              <a:avLst/>
            </a:prstGeom>
            <a:noFill/>
            <a:ln>
              <a:noFill/>
            </a:ln>
          </p:spPr>
          <p:txBody>
            <a:bodyPr anchorCtr="0" anchor="ctr" bIns="27925" lIns="41900" spcFirstLastPara="1" rIns="41900" wrap="square" tIns="27925">
              <a:noAutofit/>
            </a:bodyPr>
            <a:lstStyle/>
            <a:p>
              <a:pPr indent="0" lvl="0" marL="0" marR="0" rtl="0" algn="l">
                <a:lnSpc>
                  <a:spcPct val="90000"/>
                </a:lnSpc>
                <a:spcBef>
                  <a:spcPts val="0"/>
                </a:spcBef>
                <a:spcAft>
                  <a:spcPts val="0"/>
                </a:spcAft>
                <a:buClr>
                  <a:srgbClr val="374151"/>
                </a:buClr>
                <a:buSzPts val="2200"/>
                <a:buFont typeface="Arial"/>
                <a:buNone/>
              </a:pPr>
              <a:r>
                <a:rPr b="0" i="0" lang="en-US" sz="2100" u="none" cap="none" strike="noStrike">
                  <a:solidFill>
                    <a:srgbClr val="374151"/>
                  </a:solidFill>
                  <a:latin typeface="Arial"/>
                  <a:ea typeface="Arial"/>
                  <a:cs typeface="Arial"/>
                  <a:sym typeface="Arial"/>
                </a:rPr>
                <a:t>When intermediaries are permitted in home work, the respective responsibilities of employers and intermediaries should be determined by laws, regulations, or court decisions in accordance with national practices.</a:t>
              </a:r>
              <a:endParaRPr b="0" i="0" sz="2100" u="none" cap="none" strike="noStrike">
                <a:solidFill>
                  <a:schemeClr val="dk1"/>
                </a:solidFill>
                <a:latin typeface="Arial"/>
                <a:ea typeface="Arial"/>
                <a:cs typeface="Arial"/>
                <a:sym typeface="Arial"/>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65" name="Shape 165"/>
        <p:cNvGrpSpPr/>
        <p:nvPr/>
      </p:nvGrpSpPr>
      <p:grpSpPr>
        <a:xfrm>
          <a:off x="0" y="0"/>
          <a:ext cx="0" cy="0"/>
          <a:chOff x="0" y="0"/>
          <a:chExt cx="0" cy="0"/>
        </a:xfrm>
      </p:grpSpPr>
      <p:sp>
        <p:nvSpPr>
          <p:cNvPr id="166" name="Google Shape;166;p7"/>
          <p:cNvSpPr txBox="1"/>
          <p:nvPr/>
        </p:nvSpPr>
        <p:spPr>
          <a:xfrm>
            <a:off x="453738" y="2054687"/>
            <a:ext cx="9144000" cy="1077283"/>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chemeClr val="dk1"/>
              </a:buClr>
              <a:buSzPts val="1800"/>
              <a:buFont typeface="Calibri"/>
              <a:buNone/>
            </a:pPr>
            <a:r>
              <a:t/>
            </a:r>
            <a:endParaRPr b="0" i="0" sz="2400" u="none" cap="none" strike="noStrike">
              <a:solidFill>
                <a:schemeClr val="dk1"/>
              </a:solidFill>
              <a:latin typeface="Calibri"/>
              <a:ea typeface="Calibri"/>
              <a:cs typeface="Calibri"/>
              <a:sym typeface="Calibri"/>
            </a:endParaRPr>
          </a:p>
        </p:txBody>
      </p:sp>
      <p:grpSp>
        <p:nvGrpSpPr>
          <p:cNvPr id="167" name="Google Shape;167;p7"/>
          <p:cNvGrpSpPr/>
          <p:nvPr/>
        </p:nvGrpSpPr>
        <p:grpSpPr>
          <a:xfrm>
            <a:off x="253923" y="1356530"/>
            <a:ext cx="11685240" cy="4740890"/>
            <a:chOff x="157104" y="636865"/>
            <a:chExt cx="11685240" cy="4740890"/>
          </a:xfrm>
        </p:grpSpPr>
        <p:sp>
          <p:nvSpPr>
            <p:cNvPr id="168" name="Google Shape;168;p7"/>
            <p:cNvSpPr/>
            <p:nvPr/>
          </p:nvSpPr>
          <p:spPr>
            <a:xfrm>
              <a:off x="157104" y="636865"/>
              <a:ext cx="5228079" cy="978821"/>
            </a:xfrm>
            <a:prstGeom prst="roundRect">
              <a:avLst>
                <a:gd fmla="val 10000" name="adj"/>
              </a:avLst>
            </a:prstGeom>
            <a:solidFill>
              <a:srgbClr val="E1EFD8"/>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7"/>
            <p:cNvSpPr txBox="1"/>
            <p:nvPr/>
          </p:nvSpPr>
          <p:spPr>
            <a:xfrm>
              <a:off x="185773" y="665534"/>
              <a:ext cx="5170741" cy="921483"/>
            </a:xfrm>
            <a:prstGeom prst="rect">
              <a:avLst/>
            </a:prstGeom>
            <a:noFill/>
            <a:ln>
              <a:noFill/>
            </a:ln>
          </p:spPr>
          <p:txBody>
            <a:bodyPr anchorCtr="0" anchor="ctr" bIns="38100" lIns="57150" spcFirstLastPara="1" rIns="57150" wrap="square" tIns="38100">
              <a:noAutofit/>
            </a:bodyPr>
            <a:lstStyle/>
            <a:p>
              <a:pPr indent="0" lvl="0" marL="0" marR="0" rtl="0" algn="ctr">
                <a:lnSpc>
                  <a:spcPct val="90000"/>
                </a:lnSpc>
                <a:spcBef>
                  <a:spcPts val="0"/>
                </a:spcBef>
                <a:spcAft>
                  <a:spcPts val="0"/>
                </a:spcAft>
                <a:buClr>
                  <a:srgbClr val="374151"/>
                </a:buClr>
                <a:buSzPts val="3000"/>
                <a:buFont typeface="Arial"/>
                <a:buNone/>
              </a:pPr>
              <a:r>
                <a:rPr b="0" i="0" lang="en-US" sz="3000" u="none" cap="none" strike="noStrike">
                  <a:solidFill>
                    <a:srgbClr val="374151"/>
                  </a:solidFill>
                  <a:latin typeface="Arial"/>
                  <a:ea typeface="Arial"/>
                  <a:cs typeface="Arial"/>
                  <a:sym typeface="Arial"/>
                </a:rPr>
                <a:t>Article 9 - Compliance and Remedies</a:t>
              </a:r>
              <a:endParaRPr b="0" i="0" sz="3000" u="none" cap="none" strike="noStrike">
                <a:solidFill>
                  <a:schemeClr val="lt1"/>
                </a:solidFill>
                <a:latin typeface="Arial"/>
                <a:ea typeface="Arial"/>
                <a:cs typeface="Arial"/>
                <a:sym typeface="Arial"/>
              </a:endParaRPr>
            </a:p>
          </p:txBody>
        </p:sp>
        <p:sp>
          <p:nvSpPr>
            <p:cNvPr id="170" name="Google Shape;170;p7"/>
            <p:cNvSpPr/>
            <p:nvPr/>
          </p:nvSpPr>
          <p:spPr>
            <a:xfrm>
              <a:off x="679912" y="1615686"/>
              <a:ext cx="518360" cy="1093646"/>
            </a:xfrm>
            <a:custGeom>
              <a:rect b="b" l="l" r="r" t="t"/>
              <a:pathLst>
                <a:path extrusionOk="0" h="120000" w="120000">
                  <a:moveTo>
                    <a:pt x="0" y="0"/>
                  </a:moveTo>
                  <a:lnTo>
                    <a:pt x="0" y="120000"/>
                  </a:lnTo>
                  <a:lnTo>
                    <a:pt x="120000" y="120000"/>
                  </a:lnTo>
                </a:path>
              </a:pathLst>
            </a:custGeom>
            <a:noFill/>
            <a:ln cap="flat" cmpd="sng" w="25400">
              <a:solidFill>
                <a:srgbClr val="487AA8"/>
              </a:solidFill>
              <a:prstDash val="solid"/>
              <a:round/>
              <a:headEnd len="sm" w="sm" type="none"/>
              <a:tailEnd len="sm" w="sm" type="none"/>
            </a:ln>
          </p:spPr>
        </p:sp>
        <p:sp>
          <p:nvSpPr>
            <p:cNvPr id="171" name="Google Shape;171;p7"/>
            <p:cNvSpPr/>
            <p:nvPr/>
          </p:nvSpPr>
          <p:spPr>
            <a:xfrm>
              <a:off x="1198272" y="1896598"/>
              <a:ext cx="4065537" cy="1625469"/>
            </a:xfrm>
            <a:prstGeom prst="roundRect">
              <a:avLst>
                <a:gd fmla="val 10000" name="adj"/>
              </a:avLst>
            </a:prstGeom>
            <a:solidFill>
              <a:srgbClr val="FFFFFF">
                <a:alpha val="89803"/>
              </a:srgbClr>
            </a:solidFill>
            <a:ln cap="flat" cmpd="sng" w="25400">
              <a:solidFill>
                <a:srgbClr val="599BD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7"/>
            <p:cNvSpPr txBox="1"/>
            <p:nvPr/>
          </p:nvSpPr>
          <p:spPr>
            <a:xfrm>
              <a:off x="1245880" y="1944206"/>
              <a:ext cx="3970321" cy="1530253"/>
            </a:xfrm>
            <a:prstGeom prst="rect">
              <a:avLst/>
            </a:prstGeom>
            <a:noFill/>
            <a:ln>
              <a:noFill/>
            </a:ln>
          </p:spPr>
          <p:txBody>
            <a:bodyPr anchorCtr="0" anchor="ctr" bIns="27925" lIns="41900" spcFirstLastPara="1" rIns="41900" wrap="square" tIns="27925">
              <a:noAutofit/>
            </a:bodyPr>
            <a:lstStyle/>
            <a:p>
              <a:pPr indent="0" lvl="0" marL="0" marR="0" rtl="0" algn="l">
                <a:lnSpc>
                  <a:spcPct val="90000"/>
                </a:lnSpc>
                <a:spcBef>
                  <a:spcPts val="0"/>
                </a:spcBef>
                <a:spcAft>
                  <a:spcPts val="0"/>
                </a:spcAft>
                <a:buClr>
                  <a:srgbClr val="374151"/>
                </a:buClr>
                <a:buSzPts val="2200"/>
                <a:buFont typeface="Arial"/>
                <a:buNone/>
              </a:pPr>
              <a:r>
                <a:rPr b="0" i="0" lang="en-US" sz="2200" u="none" cap="none" strike="noStrike">
                  <a:solidFill>
                    <a:srgbClr val="374151"/>
                  </a:solidFill>
                  <a:latin typeface="Arial"/>
                  <a:ea typeface="Arial"/>
                  <a:cs typeface="Arial"/>
                  <a:sym typeface="Arial"/>
                </a:rPr>
                <a:t>A system of inspection consistent with national law shall ensure compliance with the laws and regulations applicable to home work.</a:t>
              </a:r>
              <a:endParaRPr/>
            </a:p>
          </p:txBody>
        </p:sp>
        <p:sp>
          <p:nvSpPr>
            <p:cNvPr id="173" name="Google Shape;173;p7"/>
            <p:cNvSpPr/>
            <p:nvPr/>
          </p:nvSpPr>
          <p:spPr>
            <a:xfrm>
              <a:off x="679912" y="1615686"/>
              <a:ext cx="464611" cy="2938474"/>
            </a:xfrm>
            <a:custGeom>
              <a:rect b="b" l="l" r="r" t="t"/>
              <a:pathLst>
                <a:path extrusionOk="0" h="120000" w="120000">
                  <a:moveTo>
                    <a:pt x="0" y="0"/>
                  </a:moveTo>
                  <a:lnTo>
                    <a:pt x="0" y="120000"/>
                  </a:lnTo>
                  <a:lnTo>
                    <a:pt x="120000" y="120000"/>
                  </a:lnTo>
                </a:path>
              </a:pathLst>
            </a:custGeom>
            <a:noFill/>
            <a:ln cap="flat" cmpd="sng" w="25400">
              <a:solidFill>
                <a:srgbClr val="487AA8"/>
              </a:solidFill>
              <a:prstDash val="solid"/>
              <a:round/>
              <a:headEnd len="sm" w="sm" type="none"/>
              <a:tailEnd len="sm" w="sm" type="none"/>
            </a:ln>
          </p:spPr>
        </p:sp>
        <p:sp>
          <p:nvSpPr>
            <p:cNvPr id="174" name="Google Shape;174;p7"/>
            <p:cNvSpPr/>
            <p:nvPr/>
          </p:nvSpPr>
          <p:spPr>
            <a:xfrm>
              <a:off x="1144523" y="3730566"/>
              <a:ext cx="4216589" cy="1647189"/>
            </a:xfrm>
            <a:prstGeom prst="roundRect">
              <a:avLst>
                <a:gd fmla="val 10000" name="adj"/>
              </a:avLst>
            </a:prstGeom>
            <a:solidFill>
              <a:srgbClr val="FFFFFF">
                <a:alpha val="89803"/>
              </a:srgbClr>
            </a:solidFill>
            <a:ln cap="flat" cmpd="sng" w="25400">
              <a:solidFill>
                <a:srgbClr val="599BD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7"/>
            <p:cNvSpPr txBox="1"/>
            <p:nvPr/>
          </p:nvSpPr>
          <p:spPr>
            <a:xfrm>
              <a:off x="1192768" y="3778811"/>
              <a:ext cx="4120099" cy="1550699"/>
            </a:xfrm>
            <a:prstGeom prst="rect">
              <a:avLst/>
            </a:prstGeom>
            <a:noFill/>
            <a:ln>
              <a:noFill/>
            </a:ln>
          </p:spPr>
          <p:txBody>
            <a:bodyPr anchorCtr="0" anchor="ctr" bIns="27925" lIns="41900" spcFirstLastPara="1" rIns="41900" wrap="square" tIns="27925">
              <a:noAutofit/>
            </a:bodyPr>
            <a:lstStyle/>
            <a:p>
              <a:pPr indent="0" lvl="0" marL="0" marR="0" rtl="0" algn="l">
                <a:lnSpc>
                  <a:spcPct val="90000"/>
                </a:lnSpc>
                <a:spcBef>
                  <a:spcPts val="0"/>
                </a:spcBef>
                <a:spcAft>
                  <a:spcPts val="0"/>
                </a:spcAft>
                <a:buClr>
                  <a:srgbClr val="374151"/>
                </a:buClr>
                <a:buSzPts val="2200"/>
                <a:buFont typeface="Arial"/>
                <a:buNone/>
              </a:pPr>
              <a:r>
                <a:rPr b="0" i="0" lang="en-US" sz="2200" u="none" cap="none" strike="noStrike">
                  <a:solidFill>
                    <a:srgbClr val="374151"/>
                  </a:solidFill>
                  <a:latin typeface="Arial"/>
                  <a:ea typeface="Arial"/>
                  <a:cs typeface="Arial"/>
                  <a:sym typeface="Arial"/>
                </a:rPr>
                <a:t>Adequate remedies, including penalties when necessary, should be provided for violations.</a:t>
              </a:r>
              <a:endParaRPr/>
            </a:p>
          </p:txBody>
        </p:sp>
        <p:sp>
          <p:nvSpPr>
            <p:cNvPr id="176" name="Google Shape;176;p7"/>
            <p:cNvSpPr/>
            <p:nvPr/>
          </p:nvSpPr>
          <p:spPr>
            <a:xfrm>
              <a:off x="6052034" y="636865"/>
              <a:ext cx="5378484" cy="978821"/>
            </a:xfrm>
            <a:prstGeom prst="roundRect">
              <a:avLst>
                <a:gd fmla="val 10000" name="adj"/>
              </a:avLst>
            </a:prstGeom>
            <a:solidFill>
              <a:srgbClr val="E1EFD8"/>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7"/>
            <p:cNvSpPr txBox="1"/>
            <p:nvPr/>
          </p:nvSpPr>
          <p:spPr>
            <a:xfrm>
              <a:off x="6080703" y="665534"/>
              <a:ext cx="5321146" cy="921483"/>
            </a:xfrm>
            <a:prstGeom prst="rect">
              <a:avLst/>
            </a:prstGeom>
            <a:noFill/>
            <a:ln>
              <a:noFill/>
            </a:ln>
          </p:spPr>
          <p:txBody>
            <a:bodyPr anchorCtr="0" anchor="ctr" bIns="38100" lIns="57150" spcFirstLastPara="1" rIns="57150" wrap="square" tIns="38100">
              <a:noAutofit/>
            </a:bodyPr>
            <a:lstStyle/>
            <a:p>
              <a:pPr indent="0" lvl="0" marL="0" marR="0" rtl="0" algn="ctr">
                <a:lnSpc>
                  <a:spcPct val="90000"/>
                </a:lnSpc>
                <a:spcBef>
                  <a:spcPts val="0"/>
                </a:spcBef>
                <a:spcAft>
                  <a:spcPts val="0"/>
                </a:spcAft>
                <a:buClr>
                  <a:srgbClr val="374151"/>
                </a:buClr>
                <a:buSzPts val="3000"/>
                <a:buFont typeface="Arial"/>
                <a:buNone/>
              </a:pPr>
              <a:r>
                <a:rPr b="0" i="0" lang="en-US" sz="3000" u="none" cap="none" strike="noStrike">
                  <a:solidFill>
                    <a:srgbClr val="374151"/>
                  </a:solidFill>
                  <a:latin typeface="Arial"/>
                  <a:ea typeface="Arial"/>
                  <a:cs typeface="Arial"/>
                  <a:sym typeface="Arial"/>
                </a:rPr>
                <a:t>Article 10 - Non-</a:t>
              </a:r>
              <a:r>
                <a:rPr lang="en-US" sz="3000">
                  <a:solidFill>
                    <a:srgbClr val="374151"/>
                  </a:solidFill>
                </a:rPr>
                <a:t>E</a:t>
              </a:r>
              <a:r>
                <a:rPr b="0" i="0" lang="en-US" sz="3000" u="none" cap="none" strike="noStrike">
                  <a:solidFill>
                    <a:srgbClr val="374151"/>
                  </a:solidFill>
                  <a:latin typeface="Arial"/>
                  <a:ea typeface="Arial"/>
                  <a:cs typeface="Arial"/>
                  <a:sym typeface="Arial"/>
                </a:rPr>
                <a:t>ffect on Existing Provisions</a:t>
              </a:r>
              <a:endParaRPr b="0" i="0" sz="3000" u="none" cap="none" strike="noStrike">
                <a:solidFill>
                  <a:schemeClr val="lt1"/>
                </a:solidFill>
                <a:latin typeface="Arial"/>
                <a:ea typeface="Arial"/>
                <a:cs typeface="Arial"/>
                <a:sym typeface="Arial"/>
              </a:endParaRPr>
            </a:p>
          </p:txBody>
        </p:sp>
        <p:sp>
          <p:nvSpPr>
            <p:cNvPr id="178" name="Google Shape;178;p7"/>
            <p:cNvSpPr/>
            <p:nvPr/>
          </p:nvSpPr>
          <p:spPr>
            <a:xfrm>
              <a:off x="6589883" y="1615686"/>
              <a:ext cx="205127" cy="924799"/>
            </a:xfrm>
            <a:custGeom>
              <a:rect b="b" l="l" r="r" t="t"/>
              <a:pathLst>
                <a:path extrusionOk="0" h="120000" w="120000">
                  <a:moveTo>
                    <a:pt x="0" y="0"/>
                  </a:moveTo>
                  <a:lnTo>
                    <a:pt x="0" y="120000"/>
                  </a:lnTo>
                  <a:lnTo>
                    <a:pt x="120000" y="120000"/>
                  </a:lnTo>
                </a:path>
              </a:pathLst>
            </a:custGeom>
            <a:noFill/>
            <a:ln cap="flat" cmpd="sng" w="25400">
              <a:solidFill>
                <a:srgbClr val="487AA8"/>
              </a:solidFill>
              <a:prstDash val="solid"/>
              <a:round/>
              <a:headEnd len="sm" w="sm" type="none"/>
              <a:tailEnd len="sm" w="sm" type="none"/>
            </a:ln>
          </p:spPr>
        </p:sp>
        <p:sp>
          <p:nvSpPr>
            <p:cNvPr id="179" name="Google Shape;179;p7"/>
            <p:cNvSpPr/>
            <p:nvPr/>
          </p:nvSpPr>
          <p:spPr>
            <a:xfrm>
              <a:off x="6795010" y="1887514"/>
              <a:ext cx="5047334" cy="1305943"/>
            </a:xfrm>
            <a:prstGeom prst="roundRect">
              <a:avLst>
                <a:gd fmla="val 10000" name="adj"/>
              </a:avLst>
            </a:prstGeom>
            <a:solidFill>
              <a:srgbClr val="FFFFFF">
                <a:alpha val="89803"/>
              </a:srgbClr>
            </a:solidFill>
            <a:ln cap="flat" cmpd="sng" w="25400">
              <a:solidFill>
                <a:srgbClr val="599BD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7"/>
            <p:cNvSpPr txBox="1"/>
            <p:nvPr/>
          </p:nvSpPr>
          <p:spPr>
            <a:xfrm>
              <a:off x="6833260" y="1925764"/>
              <a:ext cx="4970834" cy="1229443"/>
            </a:xfrm>
            <a:prstGeom prst="rect">
              <a:avLst/>
            </a:prstGeom>
            <a:noFill/>
            <a:ln>
              <a:noFill/>
            </a:ln>
          </p:spPr>
          <p:txBody>
            <a:bodyPr anchorCtr="0" anchor="ctr" bIns="27925" lIns="41900" spcFirstLastPara="1" rIns="41900" wrap="square" tIns="27925">
              <a:noAutofit/>
            </a:bodyPr>
            <a:lstStyle/>
            <a:p>
              <a:pPr indent="0" lvl="0" marL="0" marR="0" rtl="0" algn="l">
                <a:lnSpc>
                  <a:spcPct val="90000"/>
                </a:lnSpc>
                <a:spcBef>
                  <a:spcPts val="0"/>
                </a:spcBef>
                <a:spcAft>
                  <a:spcPts val="0"/>
                </a:spcAft>
                <a:buClr>
                  <a:srgbClr val="374151"/>
                </a:buClr>
                <a:buSzPts val="2200"/>
                <a:buFont typeface="Arial"/>
                <a:buNone/>
              </a:pPr>
              <a:r>
                <a:rPr b="0" i="0" lang="en-US" sz="2200" u="none" cap="none" strike="noStrike">
                  <a:solidFill>
                    <a:srgbClr val="374151"/>
                  </a:solidFill>
                  <a:latin typeface="Arial"/>
                  <a:ea typeface="Arial"/>
                  <a:cs typeface="Arial"/>
                  <a:sym typeface="Arial"/>
                </a:rPr>
                <a:t>This Convention does not override more favorable provisions for homeworkers under other international labor conventions.</a:t>
              </a:r>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84" name="Shape 184"/>
        <p:cNvGrpSpPr/>
        <p:nvPr/>
      </p:nvGrpSpPr>
      <p:grpSpPr>
        <a:xfrm>
          <a:off x="0" y="0"/>
          <a:ext cx="0" cy="0"/>
          <a:chOff x="0" y="0"/>
          <a:chExt cx="0" cy="0"/>
        </a:xfrm>
      </p:grpSpPr>
      <p:sp>
        <p:nvSpPr>
          <p:cNvPr id="185" name="Google Shape;185;p8"/>
          <p:cNvSpPr txBox="1"/>
          <p:nvPr/>
        </p:nvSpPr>
        <p:spPr>
          <a:xfrm>
            <a:off x="453738" y="2054687"/>
            <a:ext cx="9144000" cy="1077283"/>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chemeClr val="dk1"/>
              </a:buClr>
              <a:buSzPts val="1800"/>
              <a:buFont typeface="Calibri"/>
              <a:buNone/>
            </a:pPr>
            <a:r>
              <a:t/>
            </a:r>
            <a:endParaRPr b="0" i="0" sz="2400" u="none" cap="none" strike="noStrike">
              <a:solidFill>
                <a:schemeClr val="dk1"/>
              </a:solidFill>
              <a:latin typeface="Calibri"/>
              <a:ea typeface="Calibri"/>
              <a:cs typeface="Calibri"/>
              <a:sym typeface="Calibri"/>
            </a:endParaRPr>
          </a:p>
        </p:txBody>
      </p:sp>
      <p:grpSp>
        <p:nvGrpSpPr>
          <p:cNvPr id="186" name="Google Shape;186;p8"/>
          <p:cNvGrpSpPr/>
          <p:nvPr/>
        </p:nvGrpSpPr>
        <p:grpSpPr>
          <a:xfrm>
            <a:off x="286725" y="970777"/>
            <a:ext cx="11728009" cy="5990736"/>
            <a:chOff x="112813" y="43294"/>
            <a:chExt cx="11728009" cy="5754237"/>
          </a:xfrm>
        </p:grpSpPr>
        <p:sp>
          <p:nvSpPr>
            <p:cNvPr id="187" name="Google Shape;187;p8"/>
            <p:cNvSpPr/>
            <p:nvPr/>
          </p:nvSpPr>
          <p:spPr>
            <a:xfrm>
              <a:off x="112813" y="43294"/>
              <a:ext cx="4923222" cy="949904"/>
            </a:xfrm>
            <a:prstGeom prst="roundRect">
              <a:avLst>
                <a:gd fmla="val 10000" name="adj"/>
              </a:avLst>
            </a:prstGeom>
            <a:solidFill>
              <a:srgbClr val="E1EFD8"/>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8"/>
            <p:cNvSpPr txBox="1"/>
            <p:nvPr/>
          </p:nvSpPr>
          <p:spPr>
            <a:xfrm>
              <a:off x="140635" y="71116"/>
              <a:ext cx="4867578" cy="894260"/>
            </a:xfrm>
            <a:prstGeom prst="rect">
              <a:avLst/>
            </a:prstGeom>
            <a:noFill/>
            <a:ln>
              <a:noFill/>
            </a:ln>
          </p:spPr>
          <p:txBody>
            <a:bodyPr anchorCtr="0" anchor="ctr" bIns="36825" lIns="55225" spcFirstLastPara="1" rIns="55225" wrap="square" tIns="36825">
              <a:noAutofit/>
            </a:bodyPr>
            <a:lstStyle/>
            <a:p>
              <a:pPr indent="0" lvl="0" marL="0" marR="0" rtl="0" algn="ctr">
                <a:lnSpc>
                  <a:spcPct val="90000"/>
                </a:lnSpc>
                <a:spcBef>
                  <a:spcPts val="0"/>
                </a:spcBef>
                <a:spcAft>
                  <a:spcPts val="0"/>
                </a:spcAft>
                <a:buClr>
                  <a:srgbClr val="374151"/>
                </a:buClr>
                <a:buSzPts val="2900"/>
                <a:buFont typeface="Arial"/>
                <a:buNone/>
              </a:pPr>
              <a:r>
                <a:rPr b="0" i="0" lang="en-US" sz="2900" u="none" cap="none" strike="noStrike">
                  <a:solidFill>
                    <a:srgbClr val="374151"/>
                  </a:solidFill>
                  <a:latin typeface="Arial"/>
                  <a:ea typeface="Arial"/>
                  <a:cs typeface="Arial"/>
                  <a:sym typeface="Arial"/>
                </a:rPr>
                <a:t>Article 11 - Formal Ratifications</a:t>
              </a:r>
              <a:endParaRPr b="0" i="0" sz="2900" u="none" cap="none" strike="noStrike">
                <a:solidFill>
                  <a:schemeClr val="lt1"/>
                </a:solidFill>
                <a:latin typeface="Arial"/>
                <a:ea typeface="Arial"/>
                <a:cs typeface="Arial"/>
                <a:sym typeface="Arial"/>
              </a:endParaRPr>
            </a:p>
          </p:txBody>
        </p:sp>
        <p:sp>
          <p:nvSpPr>
            <p:cNvPr id="189" name="Google Shape;189;p8"/>
            <p:cNvSpPr/>
            <p:nvPr/>
          </p:nvSpPr>
          <p:spPr>
            <a:xfrm>
              <a:off x="605135" y="993199"/>
              <a:ext cx="382855" cy="1146235"/>
            </a:xfrm>
            <a:custGeom>
              <a:rect b="b" l="l" r="r" t="t"/>
              <a:pathLst>
                <a:path extrusionOk="0" h="120000" w="120000">
                  <a:moveTo>
                    <a:pt x="0" y="0"/>
                  </a:moveTo>
                  <a:lnTo>
                    <a:pt x="0" y="120000"/>
                  </a:lnTo>
                  <a:lnTo>
                    <a:pt x="120000" y="120000"/>
                  </a:lnTo>
                </a:path>
              </a:pathLst>
            </a:custGeom>
            <a:noFill/>
            <a:ln cap="flat" cmpd="sng" w="25400">
              <a:solidFill>
                <a:srgbClr val="487AA8"/>
              </a:solidFill>
              <a:prstDash val="solid"/>
              <a:round/>
              <a:headEnd len="sm" w="sm" type="none"/>
              <a:tailEnd len="sm" w="sm" type="none"/>
            </a:ln>
          </p:spPr>
        </p:sp>
        <p:sp>
          <p:nvSpPr>
            <p:cNvPr id="190" name="Google Shape;190;p8"/>
            <p:cNvSpPr/>
            <p:nvPr/>
          </p:nvSpPr>
          <p:spPr>
            <a:xfrm>
              <a:off x="987990" y="1404469"/>
              <a:ext cx="4359393" cy="1469929"/>
            </a:xfrm>
            <a:prstGeom prst="roundRect">
              <a:avLst>
                <a:gd fmla="val 10000" name="adj"/>
              </a:avLst>
            </a:prstGeom>
            <a:solidFill>
              <a:srgbClr val="FFFFFF">
                <a:alpha val="89803"/>
              </a:srgbClr>
            </a:solidFill>
            <a:ln cap="flat" cmpd="sng" w="25400">
              <a:solidFill>
                <a:srgbClr val="599BD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8"/>
            <p:cNvSpPr txBox="1"/>
            <p:nvPr/>
          </p:nvSpPr>
          <p:spPr>
            <a:xfrm>
              <a:off x="1031043" y="1447522"/>
              <a:ext cx="4273287" cy="1383823"/>
            </a:xfrm>
            <a:prstGeom prst="rect">
              <a:avLst/>
            </a:prstGeom>
            <a:noFill/>
            <a:ln>
              <a:noFill/>
            </a:ln>
          </p:spPr>
          <p:txBody>
            <a:bodyPr anchorCtr="0" anchor="ctr" bIns="27925" lIns="41900" spcFirstLastPara="1" rIns="41900" wrap="square" tIns="27925">
              <a:noAutofit/>
            </a:bodyPr>
            <a:lstStyle/>
            <a:p>
              <a:pPr indent="0" lvl="0" marL="0" marR="0" rtl="0" algn="l">
                <a:lnSpc>
                  <a:spcPct val="90000"/>
                </a:lnSpc>
                <a:spcBef>
                  <a:spcPts val="0"/>
                </a:spcBef>
                <a:spcAft>
                  <a:spcPts val="0"/>
                </a:spcAft>
                <a:buClr>
                  <a:srgbClr val="374151"/>
                </a:buClr>
                <a:buSzPts val="2200"/>
                <a:buFont typeface="Arial"/>
                <a:buNone/>
              </a:pPr>
              <a:r>
                <a:rPr b="0" i="0" lang="en-US" sz="2100" u="none" cap="none" strike="noStrike">
                  <a:solidFill>
                    <a:srgbClr val="374151"/>
                  </a:solidFill>
                  <a:latin typeface="Arial"/>
                  <a:ea typeface="Arial"/>
                  <a:cs typeface="Arial"/>
                  <a:sym typeface="Arial"/>
                </a:rPr>
                <a:t>Ratifications of this Convention should be communicated to the Director-General of the International Labor Office for registration.</a:t>
              </a:r>
              <a:endParaRPr sz="1300"/>
            </a:p>
          </p:txBody>
        </p:sp>
        <p:sp>
          <p:nvSpPr>
            <p:cNvPr id="192" name="Google Shape;192;p8"/>
            <p:cNvSpPr/>
            <p:nvPr/>
          </p:nvSpPr>
          <p:spPr>
            <a:xfrm>
              <a:off x="5507321" y="65512"/>
              <a:ext cx="5219593" cy="949904"/>
            </a:xfrm>
            <a:prstGeom prst="roundRect">
              <a:avLst>
                <a:gd fmla="val 10000" name="adj"/>
              </a:avLst>
            </a:prstGeom>
            <a:solidFill>
              <a:srgbClr val="E1EFD8"/>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8"/>
            <p:cNvSpPr txBox="1"/>
            <p:nvPr/>
          </p:nvSpPr>
          <p:spPr>
            <a:xfrm>
              <a:off x="5535143" y="93334"/>
              <a:ext cx="5163949" cy="894260"/>
            </a:xfrm>
            <a:prstGeom prst="rect">
              <a:avLst/>
            </a:prstGeom>
            <a:noFill/>
            <a:ln>
              <a:noFill/>
            </a:ln>
          </p:spPr>
          <p:txBody>
            <a:bodyPr anchorCtr="0" anchor="ctr" bIns="36825" lIns="55225" spcFirstLastPara="1" rIns="55225" wrap="square" tIns="36825">
              <a:noAutofit/>
            </a:bodyPr>
            <a:lstStyle/>
            <a:p>
              <a:pPr indent="0" lvl="0" marL="0" marR="0" rtl="0" algn="ctr">
                <a:lnSpc>
                  <a:spcPct val="90000"/>
                </a:lnSpc>
                <a:spcBef>
                  <a:spcPts val="0"/>
                </a:spcBef>
                <a:spcAft>
                  <a:spcPts val="0"/>
                </a:spcAft>
                <a:buClr>
                  <a:srgbClr val="374151"/>
                </a:buClr>
                <a:buSzPts val="2900"/>
                <a:buFont typeface="Arial"/>
                <a:buNone/>
              </a:pPr>
              <a:r>
                <a:rPr b="0" i="0" lang="en-US" sz="2900" u="none" cap="none" strike="noStrike">
                  <a:solidFill>
                    <a:srgbClr val="374151"/>
                  </a:solidFill>
                  <a:latin typeface="Arial"/>
                  <a:ea typeface="Arial"/>
                  <a:cs typeface="Arial"/>
                  <a:sym typeface="Arial"/>
                </a:rPr>
                <a:t>Article 12 - Entry into Force</a:t>
              </a:r>
              <a:endParaRPr b="0" i="0" sz="2900" u="none" cap="none" strike="noStrike">
                <a:solidFill>
                  <a:schemeClr val="lt1"/>
                </a:solidFill>
                <a:latin typeface="Arial"/>
                <a:ea typeface="Arial"/>
                <a:cs typeface="Arial"/>
                <a:sym typeface="Arial"/>
              </a:endParaRPr>
            </a:p>
          </p:txBody>
        </p:sp>
        <p:sp>
          <p:nvSpPr>
            <p:cNvPr id="194" name="Google Shape;194;p8"/>
            <p:cNvSpPr/>
            <p:nvPr/>
          </p:nvSpPr>
          <p:spPr>
            <a:xfrm>
              <a:off x="6029281" y="1015417"/>
              <a:ext cx="416158" cy="1189066"/>
            </a:xfrm>
            <a:custGeom>
              <a:rect b="b" l="l" r="r" t="t"/>
              <a:pathLst>
                <a:path extrusionOk="0" h="120000" w="120000">
                  <a:moveTo>
                    <a:pt x="0" y="0"/>
                  </a:moveTo>
                  <a:lnTo>
                    <a:pt x="0" y="120000"/>
                  </a:lnTo>
                  <a:lnTo>
                    <a:pt x="120000" y="120000"/>
                  </a:lnTo>
                </a:path>
              </a:pathLst>
            </a:custGeom>
            <a:noFill/>
            <a:ln cap="flat" cmpd="sng" w="25400">
              <a:solidFill>
                <a:srgbClr val="487AA8"/>
              </a:solidFill>
              <a:prstDash val="solid"/>
              <a:round/>
              <a:headEnd len="sm" w="sm" type="none"/>
              <a:tailEnd len="sm" w="sm" type="none"/>
            </a:ln>
          </p:spPr>
        </p:sp>
        <p:sp>
          <p:nvSpPr>
            <p:cNvPr id="195" name="Google Shape;195;p8"/>
            <p:cNvSpPr/>
            <p:nvPr/>
          </p:nvSpPr>
          <p:spPr>
            <a:xfrm>
              <a:off x="6445440" y="1382128"/>
              <a:ext cx="5395382" cy="1644712"/>
            </a:xfrm>
            <a:prstGeom prst="roundRect">
              <a:avLst>
                <a:gd fmla="val 10000" name="adj"/>
              </a:avLst>
            </a:prstGeom>
            <a:solidFill>
              <a:srgbClr val="FFFFFF">
                <a:alpha val="89803"/>
              </a:srgbClr>
            </a:solidFill>
            <a:ln cap="flat" cmpd="sng" w="25400">
              <a:solidFill>
                <a:srgbClr val="599BD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8"/>
            <p:cNvSpPr txBox="1"/>
            <p:nvPr/>
          </p:nvSpPr>
          <p:spPr>
            <a:xfrm>
              <a:off x="6493612" y="1430300"/>
              <a:ext cx="5299038" cy="1548368"/>
            </a:xfrm>
            <a:prstGeom prst="rect">
              <a:avLst/>
            </a:prstGeom>
            <a:noFill/>
            <a:ln>
              <a:noFill/>
            </a:ln>
          </p:spPr>
          <p:txBody>
            <a:bodyPr anchorCtr="0" anchor="ctr" bIns="27925" lIns="41900" spcFirstLastPara="1" rIns="41900" wrap="square" tIns="27925">
              <a:noAutofit/>
            </a:bodyPr>
            <a:lstStyle/>
            <a:p>
              <a:pPr indent="0" lvl="0" marL="0" marR="0" rtl="0" algn="l">
                <a:lnSpc>
                  <a:spcPct val="90000"/>
                </a:lnSpc>
                <a:spcBef>
                  <a:spcPts val="0"/>
                </a:spcBef>
                <a:spcAft>
                  <a:spcPts val="0"/>
                </a:spcAft>
                <a:buClr>
                  <a:srgbClr val="374151"/>
                </a:buClr>
                <a:buSzPts val="2200"/>
                <a:buFont typeface="Arial"/>
                <a:buNone/>
              </a:pPr>
              <a:r>
                <a:rPr b="0" i="0" lang="en-US" sz="2100" u="none" cap="none" strike="noStrike">
                  <a:solidFill>
                    <a:srgbClr val="374151"/>
                  </a:solidFill>
                  <a:latin typeface="Arial"/>
                  <a:ea typeface="Arial"/>
                  <a:cs typeface="Arial"/>
                  <a:sym typeface="Arial"/>
                </a:rPr>
                <a:t>This Convention shall be binding only upon those Members of the International Labor Organization whose ratifications have been registered with the Director-General of the International Labor Office</a:t>
              </a:r>
              <a:endParaRPr sz="1300"/>
            </a:p>
          </p:txBody>
        </p:sp>
        <p:sp>
          <p:nvSpPr>
            <p:cNvPr id="197" name="Google Shape;197;p8"/>
            <p:cNvSpPr/>
            <p:nvPr/>
          </p:nvSpPr>
          <p:spPr>
            <a:xfrm>
              <a:off x="6029281" y="1015417"/>
              <a:ext cx="416158" cy="2932987"/>
            </a:xfrm>
            <a:custGeom>
              <a:rect b="b" l="l" r="r" t="t"/>
              <a:pathLst>
                <a:path extrusionOk="0" h="120000" w="120000">
                  <a:moveTo>
                    <a:pt x="0" y="0"/>
                  </a:moveTo>
                  <a:lnTo>
                    <a:pt x="0" y="120000"/>
                  </a:lnTo>
                  <a:lnTo>
                    <a:pt x="120000" y="120000"/>
                  </a:lnTo>
                </a:path>
              </a:pathLst>
            </a:custGeom>
            <a:noFill/>
            <a:ln cap="flat" cmpd="sng" w="25400">
              <a:solidFill>
                <a:srgbClr val="487AA8"/>
              </a:solidFill>
              <a:prstDash val="solid"/>
              <a:round/>
              <a:headEnd len="sm" w="sm" type="none"/>
              <a:tailEnd len="sm" w="sm" type="none"/>
            </a:ln>
          </p:spPr>
        </p:sp>
        <p:sp>
          <p:nvSpPr>
            <p:cNvPr id="198" name="Google Shape;198;p8"/>
            <p:cNvSpPr/>
            <p:nvPr/>
          </p:nvSpPr>
          <p:spPr>
            <a:xfrm>
              <a:off x="6445440" y="3286658"/>
              <a:ext cx="5377433" cy="1323492"/>
            </a:xfrm>
            <a:prstGeom prst="roundRect">
              <a:avLst>
                <a:gd fmla="val 10000" name="adj"/>
              </a:avLst>
            </a:prstGeom>
            <a:solidFill>
              <a:srgbClr val="FFFFFF">
                <a:alpha val="89803"/>
              </a:srgbClr>
            </a:solidFill>
            <a:ln cap="flat" cmpd="sng" w="25400">
              <a:solidFill>
                <a:srgbClr val="599BD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 name="Google Shape;199;p8"/>
            <p:cNvSpPr txBox="1"/>
            <p:nvPr/>
          </p:nvSpPr>
          <p:spPr>
            <a:xfrm>
              <a:off x="6484204" y="3325422"/>
              <a:ext cx="5299905" cy="1245964"/>
            </a:xfrm>
            <a:prstGeom prst="rect">
              <a:avLst/>
            </a:prstGeom>
            <a:noFill/>
            <a:ln>
              <a:noFill/>
            </a:ln>
          </p:spPr>
          <p:txBody>
            <a:bodyPr anchorCtr="0" anchor="ctr" bIns="27925" lIns="41900" spcFirstLastPara="1" rIns="41900" wrap="square" tIns="27925">
              <a:noAutofit/>
            </a:bodyPr>
            <a:lstStyle/>
            <a:p>
              <a:pPr indent="0" lvl="0" marL="0" marR="0" rtl="0" algn="l">
                <a:lnSpc>
                  <a:spcPct val="90000"/>
                </a:lnSpc>
                <a:spcBef>
                  <a:spcPts val="0"/>
                </a:spcBef>
                <a:spcAft>
                  <a:spcPts val="0"/>
                </a:spcAft>
                <a:buClr>
                  <a:srgbClr val="374151"/>
                </a:buClr>
                <a:buSzPts val="2200"/>
                <a:buFont typeface="Arial"/>
                <a:buNone/>
              </a:pPr>
              <a:r>
                <a:rPr b="0" i="0" lang="en-US" sz="2100" u="none" cap="none" strike="noStrike">
                  <a:solidFill>
                    <a:srgbClr val="374151"/>
                  </a:solidFill>
                  <a:latin typeface="Arial"/>
                  <a:ea typeface="Arial"/>
                  <a:cs typeface="Arial"/>
                  <a:sym typeface="Arial"/>
                </a:rPr>
                <a:t>The Convention becomes binding 12 months after the ratifications of two Members have been registered with the Director-General.</a:t>
              </a:r>
              <a:endParaRPr sz="1300"/>
            </a:p>
          </p:txBody>
        </p:sp>
        <p:sp>
          <p:nvSpPr>
            <p:cNvPr id="200" name="Google Shape;200;p8"/>
            <p:cNvSpPr/>
            <p:nvPr/>
          </p:nvSpPr>
          <p:spPr>
            <a:xfrm>
              <a:off x="6029281" y="1015417"/>
              <a:ext cx="416158" cy="4307162"/>
            </a:xfrm>
            <a:custGeom>
              <a:rect b="b" l="l" r="r" t="t"/>
              <a:pathLst>
                <a:path extrusionOk="0" h="120000" w="120000">
                  <a:moveTo>
                    <a:pt x="0" y="0"/>
                  </a:moveTo>
                  <a:lnTo>
                    <a:pt x="0" y="120000"/>
                  </a:lnTo>
                  <a:lnTo>
                    <a:pt x="120000" y="120000"/>
                  </a:lnTo>
                </a:path>
              </a:pathLst>
            </a:custGeom>
            <a:noFill/>
            <a:ln cap="flat" cmpd="sng" w="25400">
              <a:solidFill>
                <a:srgbClr val="487AA8"/>
              </a:solidFill>
              <a:prstDash val="solid"/>
              <a:round/>
              <a:headEnd len="sm" w="sm" type="none"/>
              <a:tailEnd len="sm" w="sm" type="none"/>
            </a:ln>
          </p:spPr>
        </p:sp>
        <p:sp>
          <p:nvSpPr>
            <p:cNvPr id="201" name="Google Shape;201;p8"/>
            <p:cNvSpPr/>
            <p:nvPr/>
          </p:nvSpPr>
          <p:spPr>
            <a:xfrm>
              <a:off x="6445440" y="4847627"/>
              <a:ext cx="5377493" cy="949904"/>
            </a:xfrm>
            <a:prstGeom prst="roundRect">
              <a:avLst>
                <a:gd fmla="val 10000" name="adj"/>
              </a:avLst>
            </a:prstGeom>
            <a:solidFill>
              <a:srgbClr val="FFFFFF">
                <a:alpha val="89803"/>
              </a:srgbClr>
            </a:solidFill>
            <a:ln cap="flat" cmpd="sng" w="25400">
              <a:solidFill>
                <a:srgbClr val="599BD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8"/>
            <p:cNvSpPr txBox="1"/>
            <p:nvPr/>
          </p:nvSpPr>
          <p:spPr>
            <a:xfrm>
              <a:off x="6473262" y="4875449"/>
              <a:ext cx="5321849" cy="894260"/>
            </a:xfrm>
            <a:prstGeom prst="rect">
              <a:avLst/>
            </a:prstGeom>
            <a:noFill/>
            <a:ln>
              <a:noFill/>
            </a:ln>
          </p:spPr>
          <p:txBody>
            <a:bodyPr anchorCtr="0" anchor="ctr" bIns="27925" lIns="41900" spcFirstLastPara="1" rIns="41900" wrap="square" tIns="27925">
              <a:noAutofit/>
            </a:bodyPr>
            <a:lstStyle/>
            <a:p>
              <a:pPr indent="0" lvl="0" marL="0" marR="0" rtl="0" algn="l">
                <a:lnSpc>
                  <a:spcPct val="90000"/>
                </a:lnSpc>
                <a:spcBef>
                  <a:spcPts val="0"/>
                </a:spcBef>
                <a:spcAft>
                  <a:spcPts val="0"/>
                </a:spcAft>
                <a:buClr>
                  <a:srgbClr val="374151"/>
                </a:buClr>
                <a:buSzPts val="2200"/>
                <a:buFont typeface="Arial"/>
                <a:buNone/>
              </a:pPr>
              <a:r>
                <a:rPr b="0" i="0" lang="en-US" sz="2100" u="none" cap="none" strike="noStrike">
                  <a:solidFill>
                    <a:srgbClr val="374151"/>
                  </a:solidFill>
                  <a:latin typeface="Arial"/>
                  <a:ea typeface="Arial"/>
                  <a:cs typeface="Arial"/>
                  <a:sym typeface="Arial"/>
                </a:rPr>
                <a:t>The Convention becomes effective for any Member 12 months after their ratification is registered.</a:t>
              </a:r>
              <a:endParaRPr sz="1300"/>
            </a:p>
          </p:txBody>
        </p:sp>
      </p:gr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06" name="Shape 206"/>
        <p:cNvGrpSpPr/>
        <p:nvPr/>
      </p:nvGrpSpPr>
      <p:grpSpPr>
        <a:xfrm>
          <a:off x="0" y="0"/>
          <a:ext cx="0" cy="0"/>
          <a:chOff x="0" y="0"/>
          <a:chExt cx="0" cy="0"/>
        </a:xfrm>
      </p:grpSpPr>
      <p:sp>
        <p:nvSpPr>
          <p:cNvPr id="207" name="Google Shape;207;p9"/>
          <p:cNvSpPr txBox="1"/>
          <p:nvPr/>
        </p:nvSpPr>
        <p:spPr>
          <a:xfrm>
            <a:off x="453738" y="2054687"/>
            <a:ext cx="9144000" cy="1077283"/>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chemeClr val="dk1"/>
              </a:buClr>
              <a:buSzPts val="1800"/>
              <a:buFont typeface="Calibri"/>
              <a:buNone/>
            </a:pPr>
            <a:r>
              <a:t/>
            </a:r>
            <a:endParaRPr b="0" i="0" sz="2400" u="none" cap="none" strike="noStrike">
              <a:solidFill>
                <a:schemeClr val="dk1"/>
              </a:solidFill>
              <a:latin typeface="Calibri"/>
              <a:ea typeface="Calibri"/>
              <a:cs typeface="Calibri"/>
              <a:sym typeface="Calibri"/>
            </a:endParaRPr>
          </a:p>
        </p:txBody>
      </p:sp>
      <p:grpSp>
        <p:nvGrpSpPr>
          <p:cNvPr id="208" name="Google Shape;208;p9"/>
          <p:cNvGrpSpPr/>
          <p:nvPr/>
        </p:nvGrpSpPr>
        <p:grpSpPr>
          <a:xfrm>
            <a:off x="104050" y="1021966"/>
            <a:ext cx="11836949" cy="5835786"/>
            <a:chOff x="7219" y="198402"/>
            <a:chExt cx="11836949" cy="5617815"/>
          </a:xfrm>
        </p:grpSpPr>
        <p:sp>
          <p:nvSpPr>
            <p:cNvPr id="209" name="Google Shape;209;p9"/>
            <p:cNvSpPr/>
            <p:nvPr/>
          </p:nvSpPr>
          <p:spPr>
            <a:xfrm>
              <a:off x="7219" y="198402"/>
              <a:ext cx="5346441" cy="1081474"/>
            </a:xfrm>
            <a:prstGeom prst="roundRect">
              <a:avLst>
                <a:gd fmla="val 10000" name="adj"/>
              </a:avLst>
            </a:prstGeom>
            <a:solidFill>
              <a:srgbClr val="E1EFD8"/>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9"/>
            <p:cNvSpPr txBox="1"/>
            <p:nvPr/>
          </p:nvSpPr>
          <p:spPr>
            <a:xfrm>
              <a:off x="38894" y="230077"/>
              <a:ext cx="5283091" cy="1018124"/>
            </a:xfrm>
            <a:prstGeom prst="rect">
              <a:avLst/>
            </a:prstGeom>
            <a:noFill/>
            <a:ln>
              <a:noFill/>
            </a:ln>
          </p:spPr>
          <p:txBody>
            <a:bodyPr anchorCtr="0" anchor="ctr" bIns="38100" lIns="57150" spcFirstLastPara="1" rIns="57150" wrap="square" tIns="38100">
              <a:noAutofit/>
            </a:bodyPr>
            <a:lstStyle/>
            <a:p>
              <a:pPr indent="0" lvl="0" marL="0" marR="0" rtl="0" algn="ctr">
                <a:lnSpc>
                  <a:spcPct val="90000"/>
                </a:lnSpc>
                <a:spcBef>
                  <a:spcPts val="0"/>
                </a:spcBef>
                <a:spcAft>
                  <a:spcPts val="0"/>
                </a:spcAft>
                <a:buClr>
                  <a:srgbClr val="374151"/>
                </a:buClr>
                <a:buSzPts val="3000"/>
                <a:buFont typeface="Arial"/>
                <a:buNone/>
              </a:pPr>
              <a:r>
                <a:rPr b="0" i="0" lang="en-US" sz="3000" u="none" cap="none" strike="noStrike">
                  <a:solidFill>
                    <a:srgbClr val="374151"/>
                  </a:solidFill>
                  <a:latin typeface="Arial"/>
                  <a:ea typeface="Arial"/>
                  <a:cs typeface="Arial"/>
                  <a:sym typeface="Arial"/>
                </a:rPr>
                <a:t>Article 13 - Denunciation of the Convention</a:t>
              </a:r>
              <a:endParaRPr b="0" i="0" sz="3000" u="none" cap="none" strike="noStrike">
                <a:solidFill>
                  <a:schemeClr val="lt1"/>
                </a:solidFill>
                <a:latin typeface="Arial"/>
                <a:ea typeface="Arial"/>
                <a:cs typeface="Arial"/>
                <a:sym typeface="Arial"/>
              </a:endParaRPr>
            </a:p>
          </p:txBody>
        </p:sp>
        <p:sp>
          <p:nvSpPr>
            <p:cNvPr id="211" name="Google Shape;211;p9"/>
            <p:cNvSpPr/>
            <p:nvPr/>
          </p:nvSpPr>
          <p:spPr>
            <a:xfrm>
              <a:off x="541863" y="1279876"/>
              <a:ext cx="534644" cy="720316"/>
            </a:xfrm>
            <a:custGeom>
              <a:rect b="b" l="l" r="r" t="t"/>
              <a:pathLst>
                <a:path extrusionOk="0" h="120000" w="120000">
                  <a:moveTo>
                    <a:pt x="0" y="0"/>
                  </a:moveTo>
                  <a:lnTo>
                    <a:pt x="0" y="120000"/>
                  </a:lnTo>
                  <a:lnTo>
                    <a:pt x="120000" y="120000"/>
                  </a:lnTo>
                </a:path>
              </a:pathLst>
            </a:custGeom>
            <a:noFill/>
            <a:ln cap="flat" cmpd="sng" w="25400">
              <a:solidFill>
                <a:srgbClr val="487AA8"/>
              </a:solidFill>
              <a:prstDash val="solid"/>
              <a:round/>
              <a:headEnd len="sm" w="sm" type="none"/>
              <a:tailEnd len="sm" w="sm" type="none"/>
            </a:ln>
          </p:spPr>
        </p:sp>
        <p:sp>
          <p:nvSpPr>
            <p:cNvPr id="212" name="Google Shape;212;p9"/>
            <p:cNvSpPr/>
            <p:nvPr/>
          </p:nvSpPr>
          <p:spPr>
            <a:xfrm>
              <a:off x="1076508" y="1526334"/>
              <a:ext cx="3811617" cy="947717"/>
            </a:xfrm>
            <a:prstGeom prst="roundRect">
              <a:avLst>
                <a:gd fmla="val 10000" name="adj"/>
              </a:avLst>
            </a:prstGeom>
            <a:solidFill>
              <a:srgbClr val="FFFFFF">
                <a:alpha val="89803"/>
              </a:srgbClr>
            </a:solidFill>
            <a:ln cap="flat" cmpd="sng" w="25400">
              <a:solidFill>
                <a:srgbClr val="599BD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9"/>
            <p:cNvSpPr txBox="1"/>
            <p:nvPr/>
          </p:nvSpPr>
          <p:spPr>
            <a:xfrm>
              <a:off x="1104266" y="1554092"/>
              <a:ext cx="3756101" cy="892201"/>
            </a:xfrm>
            <a:prstGeom prst="rect">
              <a:avLst/>
            </a:prstGeom>
            <a:noFill/>
            <a:ln>
              <a:noFill/>
            </a:ln>
          </p:spPr>
          <p:txBody>
            <a:bodyPr anchorCtr="0" anchor="ctr" bIns="25400" lIns="38100" spcFirstLastPara="1" rIns="38100" wrap="square" tIns="25400">
              <a:noAutofit/>
            </a:bodyPr>
            <a:lstStyle/>
            <a:p>
              <a:pPr indent="0" lvl="0" marL="0" marR="0" rtl="0" algn="l">
                <a:lnSpc>
                  <a:spcPct val="90000"/>
                </a:lnSpc>
                <a:spcBef>
                  <a:spcPts val="0"/>
                </a:spcBef>
                <a:spcAft>
                  <a:spcPts val="0"/>
                </a:spcAft>
                <a:buClr>
                  <a:srgbClr val="374151"/>
                </a:buClr>
                <a:buSzPts val="2000"/>
                <a:buFont typeface="Arial"/>
                <a:buNone/>
              </a:pPr>
              <a:r>
                <a:rPr b="0" i="0" lang="en-US" sz="2000" u="none" cap="none" strike="noStrike">
                  <a:solidFill>
                    <a:srgbClr val="374151"/>
                  </a:solidFill>
                  <a:latin typeface="Arial"/>
                  <a:ea typeface="Arial"/>
                  <a:cs typeface="Arial"/>
                  <a:sym typeface="Arial"/>
                </a:rPr>
                <a:t>A Member may denounce the Convention after ten years from its entry into force.</a:t>
              </a:r>
              <a:endParaRPr/>
            </a:p>
          </p:txBody>
        </p:sp>
        <p:sp>
          <p:nvSpPr>
            <p:cNvPr id="214" name="Google Shape;214;p9"/>
            <p:cNvSpPr/>
            <p:nvPr/>
          </p:nvSpPr>
          <p:spPr>
            <a:xfrm>
              <a:off x="541863" y="1279876"/>
              <a:ext cx="534644" cy="1918092"/>
            </a:xfrm>
            <a:custGeom>
              <a:rect b="b" l="l" r="r" t="t"/>
              <a:pathLst>
                <a:path extrusionOk="0" h="120000" w="120000">
                  <a:moveTo>
                    <a:pt x="0" y="0"/>
                  </a:moveTo>
                  <a:lnTo>
                    <a:pt x="0" y="120000"/>
                  </a:lnTo>
                  <a:lnTo>
                    <a:pt x="120000" y="120000"/>
                  </a:lnTo>
                </a:path>
              </a:pathLst>
            </a:custGeom>
            <a:noFill/>
            <a:ln cap="flat" cmpd="sng" w="25400">
              <a:solidFill>
                <a:srgbClr val="487AA8"/>
              </a:solidFill>
              <a:prstDash val="solid"/>
              <a:round/>
              <a:headEnd len="sm" w="sm" type="none"/>
              <a:tailEnd len="sm" w="sm" type="none"/>
            </a:ln>
          </p:spPr>
        </p:sp>
        <p:sp>
          <p:nvSpPr>
            <p:cNvPr id="215" name="Google Shape;215;p9"/>
            <p:cNvSpPr/>
            <p:nvPr/>
          </p:nvSpPr>
          <p:spPr>
            <a:xfrm>
              <a:off x="1076508" y="2768331"/>
              <a:ext cx="4331642" cy="859274"/>
            </a:xfrm>
            <a:prstGeom prst="roundRect">
              <a:avLst>
                <a:gd fmla="val 10000" name="adj"/>
              </a:avLst>
            </a:prstGeom>
            <a:solidFill>
              <a:srgbClr val="FFFFFF">
                <a:alpha val="89803"/>
              </a:srgbClr>
            </a:solidFill>
            <a:ln cap="flat" cmpd="sng" w="25400">
              <a:solidFill>
                <a:srgbClr val="599BD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9"/>
            <p:cNvSpPr txBox="1"/>
            <p:nvPr/>
          </p:nvSpPr>
          <p:spPr>
            <a:xfrm>
              <a:off x="1101675" y="2793498"/>
              <a:ext cx="4281308" cy="808940"/>
            </a:xfrm>
            <a:prstGeom prst="rect">
              <a:avLst/>
            </a:prstGeom>
            <a:noFill/>
            <a:ln>
              <a:noFill/>
            </a:ln>
          </p:spPr>
          <p:txBody>
            <a:bodyPr anchorCtr="0" anchor="ctr" bIns="25400" lIns="38100" spcFirstLastPara="1" rIns="38100" wrap="square" tIns="25400">
              <a:noAutofit/>
            </a:bodyPr>
            <a:lstStyle/>
            <a:p>
              <a:pPr indent="0" lvl="0" marL="0" marR="0" rtl="0" algn="l">
                <a:lnSpc>
                  <a:spcPct val="90000"/>
                </a:lnSpc>
                <a:spcBef>
                  <a:spcPts val="0"/>
                </a:spcBef>
                <a:spcAft>
                  <a:spcPts val="0"/>
                </a:spcAft>
                <a:buClr>
                  <a:srgbClr val="374151"/>
                </a:buClr>
                <a:buSzPts val="2000"/>
                <a:buFont typeface="Arial"/>
                <a:buNone/>
              </a:pPr>
              <a:r>
                <a:rPr b="0" i="0" lang="en-US" sz="2000" u="none" cap="none" strike="noStrike">
                  <a:solidFill>
                    <a:srgbClr val="374151"/>
                  </a:solidFill>
                  <a:latin typeface="Arial"/>
                  <a:ea typeface="Arial"/>
                  <a:cs typeface="Arial"/>
                  <a:sym typeface="Arial"/>
                </a:rPr>
                <a:t>Denunciation takes effect one year after being registered.</a:t>
              </a:r>
              <a:endParaRPr/>
            </a:p>
          </p:txBody>
        </p:sp>
        <p:sp>
          <p:nvSpPr>
            <p:cNvPr id="217" name="Google Shape;217;p9"/>
            <p:cNvSpPr/>
            <p:nvPr/>
          </p:nvSpPr>
          <p:spPr>
            <a:xfrm>
              <a:off x="541863" y="1279876"/>
              <a:ext cx="534644" cy="3577219"/>
            </a:xfrm>
            <a:custGeom>
              <a:rect b="b" l="l" r="r" t="t"/>
              <a:pathLst>
                <a:path extrusionOk="0" h="120000" w="120000">
                  <a:moveTo>
                    <a:pt x="0" y="0"/>
                  </a:moveTo>
                  <a:lnTo>
                    <a:pt x="0" y="120000"/>
                  </a:lnTo>
                  <a:lnTo>
                    <a:pt x="120000" y="120000"/>
                  </a:lnTo>
                </a:path>
              </a:pathLst>
            </a:custGeom>
            <a:noFill/>
            <a:ln cap="flat" cmpd="sng" w="25400">
              <a:solidFill>
                <a:srgbClr val="487AA8"/>
              </a:solidFill>
              <a:prstDash val="solid"/>
              <a:round/>
              <a:headEnd len="sm" w="sm" type="none"/>
              <a:tailEnd len="sm" w="sm" type="none"/>
            </a:ln>
          </p:spPr>
        </p:sp>
        <p:sp>
          <p:nvSpPr>
            <p:cNvPr id="218" name="Google Shape;218;p9"/>
            <p:cNvSpPr/>
            <p:nvPr/>
          </p:nvSpPr>
          <p:spPr>
            <a:xfrm>
              <a:off x="1076508" y="3897974"/>
              <a:ext cx="5156539" cy="1918243"/>
            </a:xfrm>
            <a:prstGeom prst="roundRect">
              <a:avLst>
                <a:gd fmla="val 10000" name="adj"/>
              </a:avLst>
            </a:prstGeom>
            <a:solidFill>
              <a:srgbClr val="FFFFFF">
                <a:alpha val="89803"/>
              </a:srgbClr>
            </a:solidFill>
            <a:ln cap="flat" cmpd="sng" w="25400">
              <a:solidFill>
                <a:srgbClr val="599BD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9"/>
            <p:cNvSpPr txBox="1"/>
            <p:nvPr/>
          </p:nvSpPr>
          <p:spPr>
            <a:xfrm>
              <a:off x="1132691" y="3954157"/>
              <a:ext cx="5044173" cy="1805877"/>
            </a:xfrm>
            <a:prstGeom prst="rect">
              <a:avLst/>
            </a:prstGeom>
            <a:noFill/>
            <a:ln>
              <a:noFill/>
            </a:ln>
          </p:spPr>
          <p:txBody>
            <a:bodyPr anchorCtr="0" anchor="ctr" bIns="25400" lIns="38100" spcFirstLastPara="1" rIns="38100" wrap="square" tIns="25400">
              <a:noAutofit/>
            </a:bodyPr>
            <a:lstStyle/>
            <a:p>
              <a:pPr indent="0" lvl="0" marL="0" marR="0" rtl="0" algn="l">
                <a:lnSpc>
                  <a:spcPct val="90000"/>
                </a:lnSpc>
                <a:spcBef>
                  <a:spcPts val="0"/>
                </a:spcBef>
                <a:spcAft>
                  <a:spcPts val="0"/>
                </a:spcAft>
                <a:buClr>
                  <a:srgbClr val="374151"/>
                </a:buClr>
                <a:buSzPts val="2000"/>
                <a:buFont typeface="Arial"/>
                <a:buNone/>
              </a:pPr>
              <a:r>
                <a:rPr b="0" i="0" lang="en-US" sz="2000" u="none" cap="none" strike="noStrike">
                  <a:solidFill>
                    <a:srgbClr val="374151"/>
                  </a:solidFill>
                  <a:latin typeface="Arial"/>
                  <a:ea typeface="Arial"/>
                  <a:cs typeface="Arial"/>
                  <a:sym typeface="Arial"/>
                </a:rPr>
                <a:t>Each Member which does not, within the year following the expiration of the period of ten years mentioned in the preceding paragraph, exercise the right of denunciation provided for in this Article, will be bound for another period of ten years</a:t>
              </a:r>
              <a:endParaRPr/>
            </a:p>
          </p:txBody>
        </p:sp>
        <p:sp>
          <p:nvSpPr>
            <p:cNvPr id="220" name="Google Shape;220;p9"/>
            <p:cNvSpPr/>
            <p:nvPr/>
          </p:nvSpPr>
          <p:spPr>
            <a:xfrm>
              <a:off x="5901618" y="198402"/>
              <a:ext cx="5942550" cy="1081474"/>
            </a:xfrm>
            <a:prstGeom prst="roundRect">
              <a:avLst>
                <a:gd fmla="val 10000" name="adj"/>
              </a:avLst>
            </a:prstGeom>
            <a:solidFill>
              <a:srgbClr val="E1EFD8"/>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9"/>
            <p:cNvSpPr txBox="1"/>
            <p:nvPr/>
          </p:nvSpPr>
          <p:spPr>
            <a:xfrm>
              <a:off x="5933293" y="230077"/>
              <a:ext cx="5879200" cy="1018124"/>
            </a:xfrm>
            <a:prstGeom prst="rect">
              <a:avLst/>
            </a:prstGeom>
            <a:noFill/>
            <a:ln>
              <a:noFill/>
            </a:ln>
          </p:spPr>
          <p:txBody>
            <a:bodyPr anchorCtr="0" anchor="ctr" bIns="38100" lIns="57150" spcFirstLastPara="1" rIns="57150" wrap="square" tIns="38100">
              <a:noAutofit/>
            </a:bodyPr>
            <a:lstStyle/>
            <a:p>
              <a:pPr indent="0" lvl="0" marL="0" marR="0" rtl="0" algn="ctr">
                <a:lnSpc>
                  <a:spcPct val="90000"/>
                </a:lnSpc>
                <a:spcBef>
                  <a:spcPts val="0"/>
                </a:spcBef>
                <a:spcAft>
                  <a:spcPts val="0"/>
                </a:spcAft>
                <a:buClr>
                  <a:srgbClr val="374151"/>
                </a:buClr>
                <a:buSzPts val="3000"/>
                <a:buFont typeface="Arial"/>
                <a:buNone/>
              </a:pPr>
              <a:r>
                <a:rPr b="0" i="0" lang="en-US" sz="3000" u="none" cap="none" strike="noStrike">
                  <a:solidFill>
                    <a:srgbClr val="374151"/>
                  </a:solidFill>
                  <a:latin typeface="Arial"/>
                  <a:ea typeface="Arial"/>
                  <a:cs typeface="Arial"/>
                  <a:sym typeface="Arial"/>
                </a:rPr>
                <a:t>Article 14 - Communication of Ratifications and Denunciations</a:t>
              </a:r>
              <a:endParaRPr b="0" i="0" sz="3000" u="none" cap="none" strike="noStrike">
                <a:solidFill>
                  <a:schemeClr val="lt1"/>
                </a:solidFill>
                <a:latin typeface="Arial"/>
                <a:ea typeface="Arial"/>
                <a:cs typeface="Arial"/>
                <a:sym typeface="Arial"/>
              </a:endParaRPr>
            </a:p>
          </p:txBody>
        </p:sp>
        <p:sp>
          <p:nvSpPr>
            <p:cNvPr id="222" name="Google Shape;222;p9"/>
            <p:cNvSpPr/>
            <p:nvPr/>
          </p:nvSpPr>
          <p:spPr>
            <a:xfrm>
              <a:off x="6495873" y="1279876"/>
              <a:ext cx="587035" cy="1249838"/>
            </a:xfrm>
            <a:custGeom>
              <a:rect b="b" l="l" r="r" t="t"/>
              <a:pathLst>
                <a:path extrusionOk="0" h="120000" w="120000">
                  <a:moveTo>
                    <a:pt x="0" y="0"/>
                  </a:moveTo>
                  <a:lnTo>
                    <a:pt x="0" y="120000"/>
                  </a:lnTo>
                  <a:lnTo>
                    <a:pt x="120000" y="120000"/>
                  </a:lnTo>
                </a:path>
              </a:pathLst>
            </a:custGeom>
            <a:noFill/>
            <a:ln cap="flat" cmpd="sng" w="25400">
              <a:solidFill>
                <a:srgbClr val="487AA8"/>
              </a:solidFill>
              <a:prstDash val="solid"/>
              <a:round/>
              <a:headEnd len="sm" w="sm" type="none"/>
              <a:tailEnd len="sm" w="sm" type="none"/>
            </a:ln>
          </p:spPr>
        </p:sp>
        <p:sp>
          <p:nvSpPr>
            <p:cNvPr id="223" name="Google Shape;223;p9"/>
            <p:cNvSpPr/>
            <p:nvPr/>
          </p:nvSpPr>
          <p:spPr>
            <a:xfrm>
              <a:off x="7082908" y="1600999"/>
              <a:ext cx="4555222" cy="1857432"/>
            </a:xfrm>
            <a:prstGeom prst="roundRect">
              <a:avLst>
                <a:gd fmla="val 10000" name="adj"/>
              </a:avLst>
            </a:prstGeom>
            <a:solidFill>
              <a:schemeClr val="lt1">
                <a:alpha val="89803"/>
              </a:schemeClr>
            </a:solidFill>
            <a:ln cap="flat" cmpd="sng" w="25400">
              <a:solidFill>
                <a:srgbClr val="599BD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9"/>
            <p:cNvSpPr txBox="1"/>
            <p:nvPr/>
          </p:nvSpPr>
          <p:spPr>
            <a:xfrm>
              <a:off x="7137310" y="1655401"/>
              <a:ext cx="4446418" cy="1748628"/>
            </a:xfrm>
            <a:prstGeom prst="rect">
              <a:avLst/>
            </a:prstGeom>
            <a:noFill/>
            <a:ln>
              <a:noFill/>
            </a:ln>
          </p:spPr>
          <p:txBody>
            <a:bodyPr anchorCtr="0" anchor="ctr" bIns="25400" lIns="38100" spcFirstLastPara="1" rIns="38100" wrap="square" tIns="25400">
              <a:noAutofit/>
            </a:bodyPr>
            <a:lstStyle/>
            <a:p>
              <a:pPr indent="0" lvl="0" marL="0" marR="0" rtl="0" algn="l">
                <a:lnSpc>
                  <a:spcPct val="90000"/>
                </a:lnSpc>
                <a:spcBef>
                  <a:spcPts val="0"/>
                </a:spcBef>
                <a:spcAft>
                  <a:spcPts val="0"/>
                </a:spcAft>
                <a:buClr>
                  <a:srgbClr val="374151"/>
                </a:buClr>
                <a:buSzPts val="2000"/>
                <a:buFont typeface="Arial"/>
                <a:buNone/>
              </a:pPr>
              <a:r>
                <a:rPr b="0" i="0" lang="en-US" sz="2000" u="none" cap="none" strike="noStrike">
                  <a:solidFill>
                    <a:srgbClr val="374151"/>
                  </a:solidFill>
                  <a:latin typeface="Arial"/>
                  <a:ea typeface="Arial"/>
                  <a:cs typeface="Arial"/>
                  <a:sym typeface="Arial"/>
                </a:rPr>
                <a:t>The Director-General shall notify all Members of the International Labor Organization about the registration of ratifications and denunciations.</a:t>
              </a:r>
              <a:endParaRPr/>
            </a:p>
            <a:p>
              <a:pPr indent="0" lvl="0" marL="0" marR="0" rtl="0" algn="ctr">
                <a:lnSpc>
                  <a:spcPct val="90000"/>
                </a:lnSpc>
                <a:spcBef>
                  <a:spcPts val="700"/>
                </a:spcBef>
                <a:spcAft>
                  <a:spcPts val="0"/>
                </a:spcAft>
                <a:buClr>
                  <a:schemeClr val="dk1"/>
                </a:buClr>
                <a:buSzPts val="2000"/>
                <a:buFont typeface="Arial"/>
                <a:buNone/>
              </a:pPr>
              <a:r>
                <a:t/>
              </a:r>
              <a:endParaRPr b="0" i="0" sz="2000" u="none" cap="none" strike="noStrike">
                <a:solidFill>
                  <a:schemeClr val="dk1"/>
                </a:solidFill>
                <a:latin typeface="Arial"/>
                <a:ea typeface="Arial"/>
                <a:cs typeface="Arial"/>
                <a:sym typeface="Arial"/>
              </a:endParaRPr>
            </a:p>
          </p:txBody>
        </p:sp>
      </p:gr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2023-07-18T09:32:16Z</dcterms:created>
  <dc:creator>sarbani kattel</dc:creator>
</cp:coreProperties>
</file>