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57" r:id="rId4"/>
    <p:sldId id="258" r:id="rId5"/>
    <p:sldId id="262" r:id="rId6"/>
    <p:sldId id="276" r:id="rId7"/>
    <p:sldId id="259" r:id="rId8"/>
    <p:sldId id="265" r:id="rId9"/>
    <p:sldId id="264" r:id="rId10"/>
    <p:sldId id="263" r:id="rId11"/>
    <p:sldId id="267" r:id="rId12"/>
    <p:sldId id="261" r:id="rId13"/>
    <p:sldId id="266" r:id="rId14"/>
    <p:sldId id="268" r:id="rId15"/>
    <p:sldId id="269" r:id="rId16"/>
    <p:sldId id="270" r:id="rId17"/>
    <p:sldId id="271" r:id="rId18"/>
    <p:sldId id="273" r:id="rId19"/>
    <p:sldId id="274" r:id="rId20"/>
    <p:sldId id="272" r:id="rId21"/>
    <p:sldId id="277" r:id="rId22"/>
    <p:sldId id="278" r:id="rId23"/>
    <p:sldId id="275" r:id="rId24"/>
    <p:sldId id="279" r:id="rId25"/>
    <p:sldId id="281" r:id="rId26"/>
    <p:sldId id="280" r:id="rId2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E8A4E1-DA37-40A8-A345-51B6A3F894FA}" type="datetimeFigureOut">
              <a:rPr lang="es-CL" smtClean="0"/>
              <a:t>14-06-2022</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46E94-7EA4-4F45-AB6A-29716EDAE7EA}" type="slidenum">
              <a:rPr lang="es-CL" smtClean="0"/>
              <a:t>‹Nº›</a:t>
            </a:fld>
            <a:endParaRPr lang="es-CL"/>
          </a:p>
        </p:txBody>
      </p:sp>
    </p:spTree>
    <p:extLst>
      <p:ext uri="{BB962C8B-B14F-4D97-AF65-F5344CB8AC3E}">
        <p14:creationId xmlns:p14="http://schemas.microsoft.com/office/powerpoint/2010/main" val="2909557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97AB57-59F1-46E0-A2C0-2A017AFA3F25}" type="slidenum">
              <a:rPr lang="en-CA" smtClean="0">
                <a:solidFill>
                  <a:prstClr val="black"/>
                </a:solidFill>
              </a:rPr>
              <a:pPr/>
              <a:t>5</a:t>
            </a:fld>
            <a:endParaRPr lang="en-CA" dirty="0">
              <a:solidFill>
                <a:prstClr val="black"/>
              </a:solidFill>
            </a:endParaRPr>
          </a:p>
        </p:txBody>
      </p:sp>
    </p:spTree>
    <p:extLst>
      <p:ext uri="{BB962C8B-B14F-4D97-AF65-F5344CB8AC3E}">
        <p14:creationId xmlns:p14="http://schemas.microsoft.com/office/powerpoint/2010/main" val="407015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97AB57-59F1-46E0-A2C0-2A017AFA3F25}" type="slidenum">
              <a:rPr lang="en-CA" smtClean="0">
                <a:solidFill>
                  <a:prstClr val="black"/>
                </a:solidFill>
              </a:rPr>
              <a:pPr/>
              <a:t>8</a:t>
            </a:fld>
            <a:endParaRPr lang="en-CA" dirty="0">
              <a:solidFill>
                <a:prstClr val="black"/>
              </a:solidFill>
            </a:endParaRPr>
          </a:p>
        </p:txBody>
      </p:sp>
    </p:spTree>
    <p:extLst>
      <p:ext uri="{BB962C8B-B14F-4D97-AF65-F5344CB8AC3E}">
        <p14:creationId xmlns:p14="http://schemas.microsoft.com/office/powerpoint/2010/main" val="1468009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97AB57-59F1-46E0-A2C0-2A017AFA3F25}" type="slidenum">
              <a:rPr lang="en-CA" smtClean="0">
                <a:solidFill>
                  <a:prstClr val="black"/>
                </a:solidFill>
              </a:rPr>
              <a:pPr/>
              <a:t>9</a:t>
            </a:fld>
            <a:endParaRPr lang="en-CA" dirty="0">
              <a:solidFill>
                <a:prstClr val="black"/>
              </a:solidFill>
            </a:endParaRPr>
          </a:p>
        </p:txBody>
      </p:sp>
    </p:spTree>
    <p:extLst>
      <p:ext uri="{BB962C8B-B14F-4D97-AF65-F5344CB8AC3E}">
        <p14:creationId xmlns:p14="http://schemas.microsoft.com/office/powerpoint/2010/main" val="1468009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97AB57-59F1-46E0-A2C0-2A017AFA3F25}" type="slidenum">
              <a:rPr lang="en-CA" smtClean="0">
                <a:solidFill>
                  <a:prstClr val="black"/>
                </a:solidFill>
              </a:rPr>
              <a:pPr/>
              <a:t>10</a:t>
            </a:fld>
            <a:endParaRPr lang="en-CA" dirty="0">
              <a:solidFill>
                <a:prstClr val="black"/>
              </a:solidFill>
            </a:endParaRPr>
          </a:p>
        </p:txBody>
      </p:sp>
    </p:spTree>
    <p:extLst>
      <p:ext uri="{BB962C8B-B14F-4D97-AF65-F5344CB8AC3E}">
        <p14:creationId xmlns:p14="http://schemas.microsoft.com/office/powerpoint/2010/main" val="194140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97AB57-59F1-46E0-A2C0-2A017AFA3F25}" type="slidenum">
              <a:rPr lang="en-CA" smtClean="0">
                <a:solidFill>
                  <a:prstClr val="black"/>
                </a:solidFill>
              </a:rPr>
              <a:pPr/>
              <a:t>18</a:t>
            </a:fld>
            <a:endParaRPr lang="en-CA" dirty="0">
              <a:solidFill>
                <a:prstClr val="black"/>
              </a:solidFill>
            </a:endParaRPr>
          </a:p>
        </p:txBody>
      </p:sp>
    </p:spTree>
    <p:extLst>
      <p:ext uri="{BB962C8B-B14F-4D97-AF65-F5344CB8AC3E}">
        <p14:creationId xmlns:p14="http://schemas.microsoft.com/office/powerpoint/2010/main" val="175235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E97AB57-59F1-46E0-A2C0-2A017AFA3F25}" type="slidenum">
              <a:rPr lang="en-CA" smtClean="0">
                <a:solidFill>
                  <a:prstClr val="black"/>
                </a:solidFill>
              </a:rPr>
              <a:pPr/>
              <a:t>19</a:t>
            </a:fld>
            <a:endParaRPr lang="en-CA" dirty="0">
              <a:solidFill>
                <a:prstClr val="black"/>
              </a:solidFill>
            </a:endParaRPr>
          </a:p>
        </p:txBody>
      </p:sp>
    </p:spTree>
    <p:extLst>
      <p:ext uri="{BB962C8B-B14F-4D97-AF65-F5344CB8AC3E}">
        <p14:creationId xmlns:p14="http://schemas.microsoft.com/office/powerpoint/2010/main" val="3971991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1676959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1388448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1717542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370059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1370552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2606929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208443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369909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197329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71066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A5B9BE3-D10C-4CCB-8571-D962430C3890}" type="datetimeFigureOut">
              <a:rPr lang="es-CL" smtClean="0"/>
              <a:t>13-06-2022</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53D1EC5-3B74-43B6-A2E2-D6A46762CF47}" type="slidenum">
              <a:rPr lang="es-CL" smtClean="0"/>
              <a:t>‹Nº›</a:t>
            </a:fld>
            <a:endParaRPr lang="es-CL"/>
          </a:p>
        </p:txBody>
      </p:sp>
    </p:spTree>
    <p:extLst>
      <p:ext uri="{BB962C8B-B14F-4D97-AF65-F5344CB8AC3E}">
        <p14:creationId xmlns:p14="http://schemas.microsoft.com/office/powerpoint/2010/main" val="340003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B9BE3-D10C-4CCB-8571-D962430C3890}" type="datetimeFigureOut">
              <a:rPr lang="es-CL" smtClean="0"/>
              <a:t>13-06-2022</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3D1EC5-3B74-43B6-A2E2-D6A46762CF47}" type="slidenum">
              <a:rPr lang="es-CL" smtClean="0"/>
              <a:t>‹Nº›</a:t>
            </a:fld>
            <a:endParaRPr lang="es-CL"/>
          </a:p>
        </p:txBody>
      </p:sp>
    </p:spTree>
    <p:extLst>
      <p:ext uri="{BB962C8B-B14F-4D97-AF65-F5344CB8AC3E}">
        <p14:creationId xmlns:p14="http://schemas.microsoft.com/office/powerpoint/2010/main" val="334850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elconfidencial.com/ultima-hora-en-vivo/2014-03-01/hacer-bordados-a-mano-para-maquilas-un-trabajo-invisible-en-el-salvador_188649/"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espanol.wiego.org/economiainformal/ocupaciones/trabajo-a-domicilio/"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 Id="rId9"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Primer Aniversario de HNI</a:t>
            </a:r>
            <a:endParaRPr lang="es-CL" dirty="0"/>
          </a:p>
        </p:txBody>
      </p:sp>
      <p:sp>
        <p:nvSpPr>
          <p:cNvPr id="3" name="2 Subtítulo"/>
          <p:cNvSpPr>
            <a:spLocks noGrp="1"/>
          </p:cNvSpPr>
          <p:nvPr>
            <p:ph type="subTitle" idx="1"/>
          </p:nvPr>
        </p:nvSpPr>
        <p:spPr/>
        <p:txBody>
          <a:bodyPr/>
          <a:lstStyle/>
          <a:p>
            <a:r>
              <a:rPr lang="es-ES" dirty="0" err="1" smtClean="0"/>
              <a:t>Conatrado</a:t>
            </a:r>
            <a:r>
              <a:rPr lang="es-ES" dirty="0" smtClean="0"/>
              <a:t> </a:t>
            </a:r>
            <a:r>
              <a:rPr lang="es-ES" dirty="0" err="1" smtClean="0"/>
              <a:t>Alac</a:t>
            </a:r>
            <a:r>
              <a:rPr lang="es-ES" dirty="0" smtClean="0"/>
              <a:t> </a:t>
            </a:r>
          </a:p>
          <a:p>
            <a:r>
              <a:rPr lang="es-ES" dirty="0" smtClean="0"/>
              <a:t>2021 -  2022</a:t>
            </a:r>
            <a:endParaRPr lang="es-CL" dirty="0"/>
          </a:p>
        </p:txBody>
      </p:sp>
    </p:spTree>
    <p:extLst>
      <p:ext uri="{BB962C8B-B14F-4D97-AF65-F5344CB8AC3E}">
        <p14:creationId xmlns:p14="http://schemas.microsoft.com/office/powerpoint/2010/main" val="662026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379203A-3079-4A84-A2BD-BE96FA7C072C}"/>
              </a:ext>
            </a:extLst>
          </p:cNvPr>
          <p:cNvSpPr txBox="1">
            <a:spLocks/>
          </p:cNvSpPr>
          <p:nvPr/>
        </p:nvSpPr>
        <p:spPr>
          <a:xfrm>
            <a:off x="2843808" y="332656"/>
            <a:ext cx="5922240" cy="990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US" sz="4400" b="1" dirty="0" smtClean="0">
                <a:solidFill>
                  <a:srgbClr val="002060"/>
                </a:solidFill>
              </a:rPr>
              <a:t>RENATTA PERU</a:t>
            </a:r>
            <a:endParaRPr lang="en-US" sz="4400" b="1" dirty="0">
              <a:solidFill>
                <a:srgbClr val="002060"/>
              </a:solidFill>
            </a:endParaRPr>
          </a:p>
        </p:txBody>
      </p:sp>
      <p:sp>
        <p:nvSpPr>
          <p:cNvPr id="9" name="Content Placeholder 2">
            <a:extLst>
              <a:ext uri="{FF2B5EF4-FFF2-40B4-BE49-F238E27FC236}">
                <a16:creationId xmlns:a16="http://schemas.microsoft.com/office/drawing/2014/main" xmlns="" id="{BB92678F-F917-419A-8455-CE1876E37EF2}"/>
              </a:ext>
            </a:extLst>
          </p:cNvPr>
          <p:cNvSpPr txBox="1">
            <a:spLocks/>
          </p:cNvSpPr>
          <p:nvPr/>
        </p:nvSpPr>
        <p:spPr>
          <a:xfrm>
            <a:off x="467544" y="5229200"/>
            <a:ext cx="8145696" cy="1296144"/>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sz="2400" b="1" dirty="0">
              <a:solidFill>
                <a:srgbClr val="002060"/>
              </a:solidFill>
            </a:endParaRPr>
          </a:p>
          <a:p>
            <a:r>
              <a:rPr lang="es-ES" sz="2400" i="1" dirty="0" smtClean="0"/>
              <a:t>La</a:t>
            </a:r>
            <a:r>
              <a:rPr lang="es-CL" sz="1400" i="1" dirty="0" smtClean="0"/>
              <a:t>.</a:t>
            </a:r>
            <a:endParaRPr lang="es-CL" sz="1400" dirty="0"/>
          </a:p>
          <a:p>
            <a:r>
              <a:rPr lang="es-CL" sz="1200" i="1" dirty="0" smtClean="0"/>
              <a:t>significó </a:t>
            </a:r>
            <a:r>
              <a:rPr lang="es-CL" sz="1200" i="1" dirty="0"/>
              <a:t>la eliminación de la estabilidad laboral y la liberalización de los mercados laborales. Las medidas anti laborales formaron parte principal del programa de ajuste neoliberal.</a:t>
            </a:r>
            <a:endParaRPr lang="es-CL" sz="1200" dirty="0"/>
          </a:p>
          <a:p>
            <a:r>
              <a:rPr lang="es-ES" sz="2400" i="1" dirty="0" smtClean="0"/>
              <a:t>n </a:t>
            </a:r>
            <a:r>
              <a:rPr lang="es-ES" sz="2400" i="1" dirty="0"/>
              <a:t>de la estabilidad laboral y la liberalización de los mercados laborales. Las medidas anti laborales formaron parte principal del programa de ajuste neoliberal.</a:t>
            </a:r>
            <a:endParaRPr lang="en-US" sz="2400" b="1" dirty="0">
              <a:solidFill>
                <a:srgbClr val="002060"/>
              </a:solidFill>
            </a:endParaRPr>
          </a:p>
          <a:p>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dirty="0">
              <a:solidFill>
                <a:srgbClr val="002060"/>
              </a:solidFill>
            </a:endParaRPr>
          </a:p>
          <a:p>
            <a:pPr>
              <a:buFont typeface="Symbol" panose="05050102010706020507" pitchFamily="18" charset="2"/>
              <a:buChar char="-"/>
            </a:pPr>
            <a:endParaRPr lang="en-US" sz="2400" dirty="0"/>
          </a:p>
        </p:txBody>
      </p:sp>
      <p:sp>
        <p:nvSpPr>
          <p:cNvPr id="2" name="Textfeld 1">
            <a:extLst>
              <a:ext uri="{FF2B5EF4-FFF2-40B4-BE49-F238E27FC236}">
                <a16:creationId xmlns:a16="http://schemas.microsoft.com/office/drawing/2014/main" xmlns="" id="{10BEB266-A4FD-4B39-9ACE-ECDA62ABE9A1}"/>
              </a:ext>
            </a:extLst>
          </p:cNvPr>
          <p:cNvSpPr txBox="1"/>
          <p:nvPr/>
        </p:nvSpPr>
        <p:spPr>
          <a:xfrm>
            <a:off x="370383" y="1976021"/>
            <a:ext cx="4176464" cy="646331"/>
          </a:xfrm>
          <a:prstGeom prst="rect">
            <a:avLst/>
          </a:prstGeom>
          <a:noFill/>
        </p:spPr>
        <p:txBody>
          <a:bodyPr wrap="square" rtlCol="0">
            <a:spAutoFit/>
          </a:bodyPr>
          <a:lstStyle/>
          <a:p>
            <a:pPr marL="285750" indent="-285750">
              <a:buFontTx/>
              <a:buChar char="-"/>
            </a:pPr>
            <a:r>
              <a:rPr lang="de-DE" b="1" dirty="0" smtClean="0">
                <a:solidFill>
                  <a:schemeClr val="bg1"/>
                </a:solidFill>
              </a:rPr>
              <a:t>Se</a:t>
            </a:r>
            <a:endParaRPr lang="de-DE" dirty="0">
              <a:solidFill>
                <a:schemeClr val="bg1"/>
              </a:solidFill>
            </a:endParaRPr>
          </a:p>
          <a:p>
            <a:pPr marL="285750" indent="-285750">
              <a:buFontTx/>
              <a:buChar char="-"/>
            </a:pPr>
            <a:endParaRPr lang="de-DE" dirty="0">
              <a:solidFill>
                <a:schemeClr val="bg1"/>
              </a:solidFill>
            </a:endParaRPr>
          </a:p>
        </p:txBody>
      </p:sp>
      <p:pic>
        <p:nvPicPr>
          <p:cNvPr id="2050" name="Picture 2" descr="http://cronicon.net/wp/wp-content/uploads/2021/01/0001-Per%C3%B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66" y="541445"/>
            <a:ext cx="8724900" cy="4543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7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URUGUAY</a:t>
            </a:r>
            <a:endParaRPr lang="es-CL" dirty="0">
              <a:solidFill>
                <a:srgbClr val="FF0000"/>
              </a:solidFill>
            </a:endParaRPr>
          </a:p>
        </p:txBody>
      </p:sp>
      <p:sp>
        <p:nvSpPr>
          <p:cNvPr id="4" name="3 Marcador de contenido"/>
          <p:cNvSpPr>
            <a:spLocks noGrp="1"/>
          </p:cNvSpPr>
          <p:nvPr>
            <p:ph sz="half" idx="1"/>
          </p:nvPr>
        </p:nvSpPr>
        <p:spPr/>
        <p:txBody>
          <a:bodyPr>
            <a:normAutofit fontScale="70000" lnSpcReduction="20000"/>
          </a:bodyPr>
          <a:lstStyle/>
          <a:p>
            <a:r>
              <a:rPr lang="es-ES" dirty="0"/>
              <a:t>El trabajo de costurera permite que puedas transformar, con tus propias manos, una materia prima en un producto que sea útil para la gente. </a:t>
            </a:r>
            <a:endParaRPr lang="es-ES" dirty="0" smtClean="0"/>
          </a:p>
          <a:p>
            <a:r>
              <a:rPr lang="es-ES" dirty="0" smtClean="0"/>
              <a:t>Por </a:t>
            </a:r>
            <a:r>
              <a:rPr lang="es-ES" dirty="0"/>
              <a:t>eso es un “oficio maravilloso”, dice Flor de Lis Feijoo, secretaria general del Sindicato Único de la Aguja (SUA). Y continúa: </a:t>
            </a:r>
            <a:endParaRPr lang="es-ES" dirty="0" smtClean="0"/>
          </a:p>
          <a:p>
            <a:r>
              <a:rPr lang="es-ES" dirty="0" smtClean="0"/>
              <a:t>“</a:t>
            </a:r>
            <a:r>
              <a:rPr lang="es-ES" dirty="0"/>
              <a:t>Para mí coser significa transformar un insumo en algo que puede significar mucho para la sociedad, porque es la ropa con la que se viste, pero también significa mucho para nosotras, porque es con lo que trabajamos; nos dignifica la vida”.</a:t>
            </a:r>
            <a:endParaRPr lang="es-CL" dirty="0"/>
          </a:p>
        </p:txBody>
      </p:sp>
      <p:sp>
        <p:nvSpPr>
          <p:cNvPr id="5" name="4 Marcador de contenido"/>
          <p:cNvSpPr>
            <a:spLocks noGrp="1"/>
          </p:cNvSpPr>
          <p:nvPr>
            <p:ph sz="half" idx="2"/>
          </p:nvPr>
        </p:nvSpPr>
        <p:spPr/>
        <p:txBody>
          <a:bodyPr>
            <a:normAutofit fontScale="70000" lnSpcReduction="20000"/>
          </a:bodyPr>
          <a:lstStyle/>
          <a:p>
            <a:r>
              <a:rPr lang="es-ES" dirty="0"/>
              <a:t>El sindicato representa a una rama laboral históricamente feminizada, lo que genera la particularidad de que se encuentra entre los pocos sindicatos de Uruguay cuyos consejos directivos están integrados por una mayoría de mujeres.</a:t>
            </a:r>
            <a:endParaRPr lang="es-CL" dirty="0"/>
          </a:p>
        </p:txBody>
      </p:sp>
      <p:pic>
        <p:nvPicPr>
          <p:cNvPr id="6" name="5 Imagen" descr="Making masks"/>
          <p:cNvPicPr/>
          <p:nvPr/>
        </p:nvPicPr>
        <p:blipFill>
          <a:blip r:embed="rId2">
            <a:extLst>
              <a:ext uri="{28A0092B-C50C-407E-A947-70E740481C1C}">
                <a14:useLocalDpi xmlns:a14="http://schemas.microsoft.com/office/drawing/2010/main" val="0"/>
              </a:ext>
            </a:extLst>
          </a:blip>
          <a:srcRect/>
          <a:stretch>
            <a:fillRect/>
          </a:stretch>
        </p:blipFill>
        <p:spPr bwMode="auto">
          <a:xfrm>
            <a:off x="5076056" y="4005064"/>
            <a:ext cx="3240360" cy="2085975"/>
          </a:xfrm>
          <a:prstGeom prst="rect">
            <a:avLst/>
          </a:prstGeom>
          <a:noFill/>
          <a:ln>
            <a:noFill/>
          </a:ln>
        </p:spPr>
      </p:pic>
    </p:spTree>
    <p:extLst>
      <p:ext uri="{BB962C8B-B14F-4D97-AF65-F5344CB8AC3E}">
        <p14:creationId xmlns:p14="http://schemas.microsoft.com/office/powerpoint/2010/main" val="260739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https://www.grupormultimedio.com/wp-content/uploads/2022/02/sindicato-aguja.jpg"/>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2880320" cy="3600400"/>
          </a:xfrm>
          <a:prstGeom prst="rect">
            <a:avLst/>
          </a:prstGeom>
          <a:noFill/>
          <a:ln>
            <a:noFill/>
          </a:ln>
        </p:spPr>
      </p:pic>
      <p:sp>
        <p:nvSpPr>
          <p:cNvPr id="7" name="6 Rectángulo"/>
          <p:cNvSpPr/>
          <p:nvPr/>
        </p:nvSpPr>
        <p:spPr>
          <a:xfrm>
            <a:off x="683568" y="1997839"/>
            <a:ext cx="7704856" cy="369332"/>
          </a:xfrm>
          <a:prstGeom prst="rect">
            <a:avLst/>
          </a:prstGeom>
        </p:spPr>
        <p:txBody>
          <a:bodyPr wrap="square">
            <a:spAutoFit/>
          </a:bodyPr>
          <a:lstStyle/>
          <a:p>
            <a:endParaRPr lang="es-CL" dirty="0"/>
          </a:p>
        </p:txBody>
      </p:sp>
      <p:sp>
        <p:nvSpPr>
          <p:cNvPr id="8" name="7 Rectángulo"/>
          <p:cNvSpPr/>
          <p:nvPr/>
        </p:nvSpPr>
        <p:spPr>
          <a:xfrm>
            <a:off x="539552" y="4293096"/>
            <a:ext cx="7848872"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dirty="0" smtClean="0"/>
              <a:t>Las trabajadoras en domicilio se han organizado por localidad. Hay una encargada de recibir los pedidos y repartirlos entre las trabajadoras en domicilio. Diariamente se producen 2500 en Artigas, 2500 en El Salto, etc. Las mascarillas producidas son enviadas por encomienda en bus. Un encargado del SUA recoge todas las encomiendas en la estación central de buses y las lleva al SUA para que puedan prepararse las entregas.</a:t>
            </a:r>
            <a:endParaRPr lang="es-CL" dirty="0"/>
          </a:p>
        </p:txBody>
      </p:sp>
      <p:pic>
        <p:nvPicPr>
          <p:cNvPr id="9" name="8 Imagen" descr="Making masks"/>
          <p:cNvPicPr/>
          <p:nvPr/>
        </p:nvPicPr>
        <p:blipFill>
          <a:blip r:embed="rId3">
            <a:extLst>
              <a:ext uri="{28A0092B-C50C-407E-A947-70E740481C1C}">
                <a14:useLocalDpi xmlns:a14="http://schemas.microsoft.com/office/drawing/2010/main" val="0"/>
              </a:ext>
            </a:extLst>
          </a:blip>
          <a:srcRect/>
          <a:stretch>
            <a:fillRect/>
          </a:stretch>
        </p:blipFill>
        <p:spPr bwMode="auto">
          <a:xfrm>
            <a:off x="5590948" y="277551"/>
            <a:ext cx="2762250" cy="3727513"/>
          </a:xfrm>
          <a:prstGeom prst="rect">
            <a:avLst/>
          </a:prstGeom>
          <a:noFill/>
          <a:ln>
            <a:noFill/>
          </a:ln>
        </p:spPr>
      </p:pic>
    </p:spTree>
    <p:extLst>
      <p:ext uri="{BB962C8B-B14F-4D97-AF65-F5344CB8AC3E}">
        <p14:creationId xmlns:p14="http://schemas.microsoft.com/office/powerpoint/2010/main" val="286746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Making masks"/>
          <p:cNvPicPr/>
          <p:nvPr/>
        </p:nvPicPr>
        <p:blipFill>
          <a:blip r:embed="rId2">
            <a:extLst>
              <a:ext uri="{28A0092B-C50C-407E-A947-70E740481C1C}">
                <a14:useLocalDpi xmlns:a14="http://schemas.microsoft.com/office/drawing/2010/main" val="0"/>
              </a:ext>
            </a:extLst>
          </a:blip>
          <a:srcRect/>
          <a:stretch>
            <a:fillRect/>
          </a:stretch>
        </p:blipFill>
        <p:spPr bwMode="auto">
          <a:xfrm>
            <a:off x="251521" y="260648"/>
            <a:ext cx="2592288" cy="2943225"/>
          </a:xfrm>
          <a:prstGeom prst="rect">
            <a:avLst/>
          </a:prstGeom>
          <a:noFill/>
          <a:ln>
            <a:noFill/>
          </a:ln>
        </p:spPr>
      </p:pic>
      <p:pic>
        <p:nvPicPr>
          <p:cNvPr id="3" name="2 Imagen" descr="Salteñas del Sindicato de la Aguja elaboran muñecas de trapo para regalar  el Día del Niño | Diario Cambio : Diario Cambio"/>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60648"/>
            <a:ext cx="3150518" cy="2943225"/>
          </a:xfrm>
          <a:prstGeom prst="rect">
            <a:avLst/>
          </a:prstGeom>
          <a:noFill/>
          <a:ln>
            <a:noFill/>
          </a:ln>
        </p:spPr>
      </p:pic>
      <p:pic>
        <p:nvPicPr>
          <p:cNvPr id="4" name="3 Imagen" descr="El Sindicato de la Aguja elabora muñecos para el Día del Niño - YouTube"/>
          <p:cNvPicPr/>
          <p:nvPr/>
        </p:nvPicPr>
        <p:blipFill>
          <a:blip r:embed="rId4">
            <a:extLst>
              <a:ext uri="{28A0092B-C50C-407E-A947-70E740481C1C}">
                <a14:useLocalDpi xmlns:a14="http://schemas.microsoft.com/office/drawing/2010/main" val="0"/>
              </a:ext>
            </a:extLst>
          </a:blip>
          <a:srcRect/>
          <a:stretch>
            <a:fillRect/>
          </a:stretch>
        </p:blipFill>
        <p:spPr bwMode="auto">
          <a:xfrm>
            <a:off x="1544608" y="3518864"/>
            <a:ext cx="5612130" cy="3156585"/>
          </a:xfrm>
          <a:prstGeom prst="rect">
            <a:avLst/>
          </a:prstGeom>
          <a:noFill/>
          <a:ln>
            <a:noFill/>
          </a:ln>
        </p:spPr>
      </p:pic>
      <p:pic>
        <p:nvPicPr>
          <p:cNvPr id="10" name="9 Imagen" descr="Making masks"/>
          <p:cNvPicPr/>
          <p:nvPr/>
        </p:nvPicPr>
        <p:blipFill>
          <a:blip r:embed="rId5">
            <a:extLst>
              <a:ext uri="{28A0092B-C50C-407E-A947-70E740481C1C}">
                <a14:useLocalDpi xmlns:a14="http://schemas.microsoft.com/office/drawing/2010/main" val="0"/>
              </a:ext>
            </a:extLst>
          </a:blip>
          <a:srcRect/>
          <a:stretch>
            <a:fillRect/>
          </a:stretch>
        </p:blipFill>
        <p:spPr bwMode="auto">
          <a:xfrm>
            <a:off x="2969548" y="260648"/>
            <a:ext cx="2762250" cy="2943225"/>
          </a:xfrm>
          <a:prstGeom prst="rect">
            <a:avLst/>
          </a:prstGeom>
          <a:noFill/>
          <a:ln>
            <a:noFill/>
          </a:ln>
        </p:spPr>
      </p:pic>
    </p:spTree>
    <p:extLst>
      <p:ext uri="{BB962C8B-B14F-4D97-AF65-F5344CB8AC3E}">
        <p14:creationId xmlns:p14="http://schemas.microsoft.com/office/powerpoint/2010/main" val="232845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EL SALVADOR </a:t>
            </a:r>
            <a:endParaRPr lang="es-CL" dirty="0">
              <a:solidFill>
                <a:srgbClr val="00B050"/>
              </a:solidFill>
            </a:endParaRPr>
          </a:p>
        </p:txBody>
      </p:sp>
      <p:sp>
        <p:nvSpPr>
          <p:cNvPr id="3" name="2 Marcador de contenido"/>
          <p:cNvSpPr>
            <a:spLocks noGrp="1"/>
          </p:cNvSpPr>
          <p:nvPr>
            <p:ph sz="half" idx="1"/>
          </p:nvPr>
        </p:nvSpPr>
        <p:spPr/>
        <p:txBody>
          <a:bodyPr>
            <a:normAutofit fontScale="62500" lnSpcReduction="20000"/>
          </a:bodyPr>
          <a:lstStyle/>
          <a:p>
            <a:r>
              <a:rPr lang="es-ES" dirty="0"/>
              <a:t>Somos de 300 bordadoras, a domicilio en el Salvador, nosotras y nuestras familias como sindicato de trabajadoras de bordado a domicilio de el Salvador SITRABORDO. Solicitamos al estado S</a:t>
            </a:r>
            <a:r>
              <a:rPr lang="es-ES" dirty="0" smtClean="0"/>
              <a:t>alvadoreño</a:t>
            </a:r>
            <a:r>
              <a:rPr lang="es-ES" dirty="0"/>
              <a:t>, velar también por nuestros derechos humanos y laborales</a:t>
            </a:r>
            <a:r>
              <a:rPr lang="es-ES" dirty="0" smtClean="0"/>
              <a:t>.</a:t>
            </a:r>
          </a:p>
          <a:p>
            <a:r>
              <a:rPr lang="es-ES" dirty="0" smtClean="0"/>
              <a:t>También.</a:t>
            </a:r>
            <a:r>
              <a:rPr lang="es-ES" dirty="0"/>
              <a:t> </a:t>
            </a:r>
            <a:endParaRPr lang="es-CL" dirty="0"/>
          </a:p>
        </p:txBody>
      </p:sp>
      <p:sp>
        <p:nvSpPr>
          <p:cNvPr id="4" name="3 Marcador de contenido"/>
          <p:cNvSpPr>
            <a:spLocks noGrp="1"/>
          </p:cNvSpPr>
          <p:nvPr>
            <p:ph sz="half" idx="2"/>
          </p:nvPr>
        </p:nvSpPr>
        <p:spPr/>
        <p:txBody>
          <a:bodyPr>
            <a:normAutofit fontScale="62500" lnSpcReduction="20000"/>
          </a:bodyPr>
          <a:lstStyle/>
          <a:p>
            <a:r>
              <a:rPr lang="es-ES" dirty="0"/>
              <a:t>Tiene las manos gruesas y </a:t>
            </a:r>
            <a:r>
              <a:rPr lang="es-ES" b="1" dirty="0"/>
              <a:t>las yemas de los dedos pulgar, índice y corazón de la derecha son un gran callo</a:t>
            </a:r>
            <a:r>
              <a:rPr lang="es-ES" dirty="0"/>
              <a:t>. No levanta la mirada del fruncido de panal de abeja. Sobre el regazo descansan cinco piezas más. Idénticas. Le pagarán 1,5 dólares por el bordado de un vestido que </a:t>
            </a:r>
            <a:r>
              <a:rPr lang="es-ES" b="1" dirty="0"/>
              <a:t>en Estados Unidos se venderá en más de 100</a:t>
            </a:r>
            <a:r>
              <a:rPr lang="es-ES" dirty="0"/>
              <a:t>.</a:t>
            </a:r>
          </a:p>
          <a:p>
            <a:r>
              <a:rPr lang="es-ES" dirty="0"/>
              <a:t> Es una de las bordadoras a domicilio que </a:t>
            </a:r>
            <a:r>
              <a:rPr lang="es-ES" b="1" dirty="0">
                <a:hlinkClick r:id="rId2"/>
              </a:rPr>
              <a:t>trabajan para las maquilas de El Salvador</a:t>
            </a:r>
            <a:r>
              <a:rPr lang="es-ES" dirty="0"/>
              <a:t>. </a:t>
            </a:r>
            <a:r>
              <a:rPr lang="es-ES" b="1" dirty="0"/>
              <a:t>Viven prácticamente al margen de la ley</a:t>
            </a:r>
            <a:r>
              <a:rPr lang="es-ES" dirty="0"/>
              <a:t>. “No se les hace contrato porque los dueños dicen que ellas no tienen que ver con las empresas. Les meten eso en la cabeza y ellas creen que no están vinculadas a la maquila.</a:t>
            </a:r>
          </a:p>
        </p:txBody>
      </p:sp>
      <p:pic>
        <p:nvPicPr>
          <p:cNvPr id="5" name="4 Imagen" descr="Cómo liberarse de la explotación laboral: algunas experiencias de mujeres  bordadoras de El Salvador"/>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89040"/>
            <a:ext cx="4248472" cy="2791541"/>
          </a:xfrm>
          <a:prstGeom prst="rect">
            <a:avLst/>
          </a:prstGeom>
          <a:noFill/>
          <a:ln>
            <a:noFill/>
          </a:ln>
        </p:spPr>
      </p:pic>
    </p:spTree>
    <p:extLst>
      <p:ext uri="{BB962C8B-B14F-4D97-AF65-F5344CB8AC3E}">
        <p14:creationId xmlns:p14="http://schemas.microsoft.com/office/powerpoint/2010/main" val="1066757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Sindicato Sitrabordo (@SSitrabordo) / Twitter"/>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2808312" cy="2664296"/>
          </a:xfrm>
          <a:prstGeom prst="rect">
            <a:avLst/>
          </a:prstGeom>
          <a:noFill/>
          <a:ln>
            <a:noFill/>
          </a:ln>
        </p:spPr>
      </p:pic>
      <p:pic>
        <p:nvPicPr>
          <p:cNvPr id="6" name="5 Imagen" descr="FEASIES (@Feasies_) / Twitter"/>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32656"/>
            <a:ext cx="2880320" cy="2664296"/>
          </a:xfrm>
          <a:prstGeom prst="rect">
            <a:avLst/>
          </a:prstGeom>
          <a:noFill/>
          <a:ln>
            <a:noFill/>
          </a:ln>
        </p:spPr>
      </p:pic>
      <p:pic>
        <p:nvPicPr>
          <p:cNvPr id="7" name="6 Imagen" descr="Sindicato Sitrabordo (@SSitrabordo) / Twitter"/>
          <p:cNvPicPr/>
          <p:nvPr/>
        </p:nvPicPr>
        <p:blipFill>
          <a:blip r:embed="rId4">
            <a:extLst>
              <a:ext uri="{28A0092B-C50C-407E-A947-70E740481C1C}">
                <a14:useLocalDpi xmlns:a14="http://schemas.microsoft.com/office/drawing/2010/main" val="0"/>
              </a:ext>
            </a:extLst>
          </a:blip>
          <a:srcRect/>
          <a:stretch>
            <a:fillRect/>
          </a:stretch>
        </p:blipFill>
        <p:spPr bwMode="auto">
          <a:xfrm>
            <a:off x="323529" y="3356992"/>
            <a:ext cx="2808312" cy="2647181"/>
          </a:xfrm>
          <a:prstGeom prst="rect">
            <a:avLst/>
          </a:prstGeom>
          <a:noFill/>
          <a:ln>
            <a:noFill/>
          </a:ln>
        </p:spPr>
      </p:pic>
      <p:pic>
        <p:nvPicPr>
          <p:cNvPr id="8" name="7 Imagen" descr="bordadorasadomicilio - Explore | Facebook"/>
          <p:cNvPicPr/>
          <p:nvPr/>
        </p:nvPicPr>
        <p:blipFill>
          <a:blip r:embed="rId5">
            <a:extLst>
              <a:ext uri="{28A0092B-C50C-407E-A947-70E740481C1C}">
                <a14:useLocalDpi xmlns:a14="http://schemas.microsoft.com/office/drawing/2010/main" val="0"/>
              </a:ext>
            </a:extLst>
          </a:blip>
          <a:srcRect/>
          <a:stretch>
            <a:fillRect/>
          </a:stretch>
        </p:blipFill>
        <p:spPr bwMode="auto">
          <a:xfrm>
            <a:off x="3466090" y="332656"/>
            <a:ext cx="2402054" cy="2664296"/>
          </a:xfrm>
          <a:prstGeom prst="rect">
            <a:avLst/>
          </a:prstGeom>
          <a:noFill/>
          <a:ln>
            <a:noFill/>
          </a:ln>
        </p:spPr>
      </p:pic>
      <p:pic>
        <p:nvPicPr>
          <p:cNvPr id="9" name="8 Imagen" descr="bordadorasadomicilio - Explore | Facebook"/>
          <p:cNvPicPr/>
          <p:nvPr/>
        </p:nvPicPr>
        <p:blipFill>
          <a:blip r:embed="rId6">
            <a:extLst>
              <a:ext uri="{28A0092B-C50C-407E-A947-70E740481C1C}">
                <a14:useLocalDpi xmlns:a14="http://schemas.microsoft.com/office/drawing/2010/main" val="0"/>
              </a:ext>
            </a:extLst>
          </a:blip>
          <a:srcRect/>
          <a:stretch>
            <a:fillRect/>
          </a:stretch>
        </p:blipFill>
        <p:spPr bwMode="auto">
          <a:xfrm>
            <a:off x="3466089" y="3356992"/>
            <a:ext cx="2402055" cy="2647181"/>
          </a:xfrm>
          <a:prstGeom prst="rect">
            <a:avLst/>
          </a:prstGeom>
          <a:noFill/>
          <a:ln>
            <a:noFill/>
          </a:ln>
        </p:spPr>
      </p:pic>
      <p:pic>
        <p:nvPicPr>
          <p:cNvPr id="10" name="9 Imagen" descr="Nuestro compromiso es continuar... - Sindicato Sitrabordo"/>
          <p:cNvPicPr/>
          <p:nvPr/>
        </p:nvPicPr>
        <p:blipFill>
          <a:blip r:embed="rId7">
            <a:extLst>
              <a:ext uri="{28A0092B-C50C-407E-A947-70E740481C1C}">
                <a14:useLocalDpi xmlns:a14="http://schemas.microsoft.com/office/drawing/2010/main" val="0"/>
              </a:ext>
            </a:extLst>
          </a:blip>
          <a:srcRect/>
          <a:stretch>
            <a:fillRect/>
          </a:stretch>
        </p:blipFill>
        <p:spPr bwMode="auto">
          <a:xfrm>
            <a:off x="6012159" y="3356992"/>
            <a:ext cx="2736305" cy="2448272"/>
          </a:xfrm>
          <a:prstGeom prst="rect">
            <a:avLst/>
          </a:prstGeom>
          <a:noFill/>
          <a:ln>
            <a:noFill/>
          </a:ln>
        </p:spPr>
      </p:pic>
    </p:spTree>
    <p:extLst>
      <p:ext uri="{BB962C8B-B14F-4D97-AF65-F5344CB8AC3E}">
        <p14:creationId xmlns:p14="http://schemas.microsoft.com/office/powerpoint/2010/main" val="359497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Sindicato Sitrabordo - Home | Facebook"/>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9225"/>
            <a:ext cx="3456384" cy="2143125"/>
          </a:xfrm>
          <a:prstGeom prst="rect">
            <a:avLst/>
          </a:prstGeom>
          <a:noFill/>
          <a:ln>
            <a:noFill/>
          </a:ln>
        </p:spPr>
      </p:pic>
      <p:pic>
        <p:nvPicPr>
          <p:cNvPr id="3" name="2 Imagen" descr="no ha llegado a todos"/>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49225"/>
            <a:ext cx="4536503" cy="2143125"/>
          </a:xfrm>
          <a:prstGeom prst="rect">
            <a:avLst/>
          </a:prstGeom>
          <a:noFill/>
          <a:ln>
            <a:noFill/>
          </a:ln>
        </p:spPr>
      </p:pic>
      <p:pic>
        <p:nvPicPr>
          <p:cNvPr id="4" name="3 Imagen" descr="Sindicato Sitrabordo - Home | Facebook"/>
          <p:cNvPicPr/>
          <p:nvPr/>
        </p:nvPicPr>
        <p:blipFill>
          <a:blip r:embed="rId4">
            <a:extLst>
              <a:ext uri="{28A0092B-C50C-407E-A947-70E740481C1C}">
                <a14:useLocalDpi xmlns:a14="http://schemas.microsoft.com/office/drawing/2010/main" val="0"/>
              </a:ext>
            </a:extLst>
          </a:blip>
          <a:srcRect/>
          <a:stretch>
            <a:fillRect/>
          </a:stretch>
        </p:blipFill>
        <p:spPr bwMode="auto">
          <a:xfrm>
            <a:off x="251520" y="2781300"/>
            <a:ext cx="8208911" cy="1295400"/>
          </a:xfrm>
          <a:prstGeom prst="rect">
            <a:avLst/>
          </a:prstGeom>
          <a:noFill/>
          <a:ln>
            <a:noFill/>
          </a:ln>
        </p:spPr>
      </p:pic>
      <p:sp>
        <p:nvSpPr>
          <p:cNvPr id="5" name="4 Rectángulo"/>
          <p:cNvSpPr/>
          <p:nvPr/>
        </p:nvSpPr>
        <p:spPr>
          <a:xfrm>
            <a:off x="395537" y="4221088"/>
            <a:ext cx="8208911" cy="19225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smtClean="0">
                <a:solidFill>
                  <a:schemeClr val="tx1"/>
                </a:solidFill>
              </a:rPr>
              <a:t> Puntadas de la miseria bordo para poder salvaguardar la comida de mi hogar</a:t>
            </a:r>
          </a:p>
          <a:p>
            <a:pPr algn="ctr"/>
            <a:r>
              <a:rPr lang="es-ES" dirty="0" smtClean="0">
                <a:solidFill>
                  <a:schemeClr val="tx1"/>
                </a:solidFill>
              </a:rPr>
              <a:t>Orgullosa me siento bordando un panal de ilusiones que me puedo organizar</a:t>
            </a:r>
          </a:p>
          <a:p>
            <a:pPr algn="ctr"/>
            <a:r>
              <a:rPr lang="es-ES" dirty="0" smtClean="0">
                <a:solidFill>
                  <a:schemeClr val="tx1"/>
                </a:solidFill>
              </a:rPr>
              <a:t>Soy de Sitrabordo y bordo para avanzar</a:t>
            </a:r>
          </a:p>
          <a:p>
            <a:pPr algn="ctr"/>
            <a:r>
              <a:rPr lang="es-ES" dirty="0" smtClean="0">
                <a:solidFill>
                  <a:schemeClr val="tx1"/>
                </a:solidFill>
              </a:rPr>
              <a:t>Saludo a mis compañeras por invitarme a soñar en este primer año </a:t>
            </a:r>
            <a:r>
              <a:rPr lang="es-ES" dirty="0">
                <a:solidFill>
                  <a:schemeClr val="tx1"/>
                </a:solidFill>
              </a:rPr>
              <a:t>H</a:t>
            </a:r>
            <a:r>
              <a:rPr lang="es-ES" dirty="0" smtClean="0">
                <a:solidFill>
                  <a:schemeClr val="tx1"/>
                </a:solidFill>
              </a:rPr>
              <a:t>ome Internacional.</a:t>
            </a:r>
          </a:p>
          <a:p>
            <a:pPr algn="ctr"/>
            <a:r>
              <a:rPr lang="es-ES" dirty="0" smtClean="0">
                <a:solidFill>
                  <a:schemeClr val="tx1"/>
                </a:solidFill>
              </a:rPr>
              <a:t>Patricia Coñoman a mis compañeras bordadoras</a:t>
            </a:r>
            <a:endParaRPr lang="es-CL" dirty="0">
              <a:solidFill>
                <a:schemeClr val="tx1"/>
              </a:solidFill>
            </a:endParaRPr>
          </a:p>
        </p:txBody>
      </p:sp>
      <p:pic>
        <p:nvPicPr>
          <p:cNvPr id="6" name="5 Imagen" descr="Sindicato Sitrabordo - Home | Facebook"/>
          <p:cNvPicPr/>
          <p:nvPr/>
        </p:nvPicPr>
        <p:blipFill>
          <a:blip r:embed="rId4">
            <a:extLst>
              <a:ext uri="{28A0092B-C50C-407E-A947-70E740481C1C}">
                <a14:useLocalDpi xmlns:a14="http://schemas.microsoft.com/office/drawing/2010/main" val="0"/>
              </a:ext>
            </a:extLst>
          </a:blip>
          <a:srcRect/>
          <a:stretch>
            <a:fillRect/>
          </a:stretch>
        </p:blipFill>
        <p:spPr bwMode="auto">
          <a:xfrm>
            <a:off x="2814637" y="2781300"/>
            <a:ext cx="3514725" cy="1295400"/>
          </a:xfrm>
          <a:prstGeom prst="rect">
            <a:avLst/>
          </a:prstGeom>
          <a:noFill/>
          <a:ln>
            <a:noFill/>
          </a:ln>
        </p:spPr>
      </p:pic>
      <p:pic>
        <p:nvPicPr>
          <p:cNvPr id="7" name="6 Imagen" descr="Sindicato Sitrabordo - Home | Facebook"/>
          <p:cNvPicPr/>
          <p:nvPr/>
        </p:nvPicPr>
        <p:blipFill>
          <a:blip r:embed="rId4">
            <a:extLst>
              <a:ext uri="{28A0092B-C50C-407E-A947-70E740481C1C}">
                <a14:useLocalDpi xmlns:a14="http://schemas.microsoft.com/office/drawing/2010/main" val="0"/>
              </a:ext>
            </a:extLst>
          </a:blip>
          <a:srcRect/>
          <a:stretch>
            <a:fillRect/>
          </a:stretch>
        </p:blipFill>
        <p:spPr bwMode="auto">
          <a:xfrm>
            <a:off x="2967037" y="2933700"/>
            <a:ext cx="3514725" cy="1295400"/>
          </a:xfrm>
          <a:prstGeom prst="rect">
            <a:avLst/>
          </a:prstGeom>
          <a:noFill/>
          <a:ln>
            <a:noFill/>
          </a:ln>
        </p:spPr>
      </p:pic>
    </p:spTree>
    <p:extLst>
      <p:ext uri="{BB962C8B-B14F-4D97-AF65-F5344CB8AC3E}">
        <p14:creationId xmlns:p14="http://schemas.microsoft.com/office/powerpoint/2010/main" val="3347791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F0"/>
                </a:solidFill>
              </a:rPr>
              <a:t>NICARAGUA</a:t>
            </a:r>
            <a:r>
              <a:rPr lang="es-ES" dirty="0" smtClean="0"/>
              <a:t> </a:t>
            </a:r>
            <a:endParaRPr lang="es-CL" dirty="0"/>
          </a:p>
        </p:txBody>
      </p:sp>
      <p:sp>
        <p:nvSpPr>
          <p:cNvPr id="3" name="2 Marcador de contenido"/>
          <p:cNvSpPr>
            <a:spLocks noGrp="1"/>
          </p:cNvSpPr>
          <p:nvPr>
            <p:ph sz="half" idx="1"/>
          </p:nvPr>
        </p:nvSpPr>
        <p:spPr/>
        <p:txBody>
          <a:bodyPr>
            <a:normAutofit fontScale="62500" lnSpcReduction="20000"/>
          </a:bodyPr>
          <a:lstStyle/>
          <a:p>
            <a:r>
              <a:rPr lang="es-ES" dirty="0"/>
              <a:t>Visión La CTCP-FNT será una organización sindical institucionalizada, reconocida y prestigiada, que responde a los intereses de los trabajadores por cuenta propia con igualdad social, de género y menos pobreza. Misión La CTCP-FNT organiza y dirige el trabajo que realizan los trabajadores por cuenta propia a través de procesos de organización sindical, de movilización, de capacitación y de legalización, mediante la solidaridad nacional e internacional y la participación voluntaria de sus afiliados, con democracia, política económica, social y cultural, que garantice el bienestar de los trabajadores y su núcleo familiar.</a:t>
            </a:r>
            <a:endParaRPr lang="es-CL" dirty="0"/>
          </a:p>
        </p:txBody>
      </p:sp>
      <p:pic>
        <p:nvPicPr>
          <p:cNvPr id="5" name="4 Marcador de contenido" descr="Trabajadores por cuenta propia rechazan Cumbre de las Américas"/>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1484784"/>
            <a:ext cx="3888432" cy="4464497"/>
          </a:xfrm>
          <a:prstGeom prst="rect">
            <a:avLst/>
          </a:prstGeom>
          <a:noFill/>
          <a:ln>
            <a:noFill/>
          </a:ln>
        </p:spPr>
      </p:pic>
    </p:spTree>
    <p:extLst>
      <p:ext uri="{BB962C8B-B14F-4D97-AF65-F5344CB8AC3E}">
        <p14:creationId xmlns:p14="http://schemas.microsoft.com/office/powerpoint/2010/main" val="326861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379203A-3079-4A84-A2BD-BE96FA7C072C}"/>
              </a:ext>
            </a:extLst>
          </p:cNvPr>
          <p:cNvSpPr txBox="1">
            <a:spLocks/>
          </p:cNvSpPr>
          <p:nvPr/>
        </p:nvSpPr>
        <p:spPr>
          <a:xfrm>
            <a:off x="2229622" y="612037"/>
            <a:ext cx="6383618" cy="990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US" sz="6000" b="1" dirty="0">
                <a:solidFill>
                  <a:srgbClr val="002060"/>
                </a:solidFill>
              </a:rPr>
              <a:t>CTCP </a:t>
            </a:r>
            <a:r>
              <a:rPr lang="en-US" sz="6000" b="1" dirty="0" smtClean="0">
                <a:solidFill>
                  <a:srgbClr val="002060"/>
                </a:solidFill>
              </a:rPr>
              <a:t>Nicaragua</a:t>
            </a:r>
            <a:endParaRPr lang="en-US" sz="6000" b="1" dirty="0">
              <a:solidFill>
                <a:srgbClr val="002060"/>
              </a:solidFill>
            </a:endParaRPr>
          </a:p>
        </p:txBody>
      </p:sp>
      <p:sp>
        <p:nvSpPr>
          <p:cNvPr id="9" name="Content Placeholder 2">
            <a:extLst>
              <a:ext uri="{FF2B5EF4-FFF2-40B4-BE49-F238E27FC236}">
                <a16:creationId xmlns:a16="http://schemas.microsoft.com/office/drawing/2014/main" xmlns="" id="{BB92678F-F917-419A-8455-CE1876E37EF2}"/>
              </a:ext>
            </a:extLst>
          </p:cNvPr>
          <p:cNvSpPr txBox="1">
            <a:spLocks/>
          </p:cNvSpPr>
          <p:nvPr/>
        </p:nvSpPr>
        <p:spPr>
          <a:xfrm>
            <a:off x="467544" y="4895781"/>
            <a:ext cx="8082480" cy="1962219"/>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r>
              <a:rPr lang="en-US" sz="2400" b="1" dirty="0">
                <a:solidFill>
                  <a:srgbClr val="002060"/>
                </a:solidFill>
              </a:rPr>
              <a:t>CTCP Nicaragua:</a:t>
            </a:r>
          </a:p>
          <a:p>
            <a:r>
              <a:rPr lang="es-NI" sz="1800" dirty="0">
                <a:solidFill>
                  <a:srgbClr val="000000"/>
                </a:solidFill>
                <a:effectLst/>
                <a:latin typeface="Arial" panose="020B0604020202020204" pitchFamily="34" charset="0"/>
                <a:ea typeface="Calibri" panose="020F0502020204030204" pitchFamily="34" charset="0"/>
              </a:rPr>
              <a:t>La Confederación de Trabajadores por Cuenta Propia CTCP,  iniciamos un proceso de coordinación en conjunto con el Ministerio de Salud y otras Instituciones del Estado como Intranma y  Conmema, se logró iniciar un proceso de  capacitación  a todos los líderes sindicales de bases,  sobre todas  las medidas de prevención ante el Covid-19</a:t>
            </a: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dirty="0">
              <a:solidFill>
                <a:srgbClr val="002060"/>
              </a:solidFill>
            </a:endParaRPr>
          </a:p>
          <a:p>
            <a:pPr>
              <a:buFont typeface="Symbol" panose="05050102010706020507" pitchFamily="18" charset="2"/>
              <a:buChar char="-"/>
            </a:pPr>
            <a:endParaRPr lang="en-US" sz="2400" dirty="0"/>
          </a:p>
        </p:txBody>
      </p:sp>
      <p:pic>
        <p:nvPicPr>
          <p:cNvPr id="6" name="Imagen 1">
            <a:extLst>
              <a:ext uri="{FF2B5EF4-FFF2-40B4-BE49-F238E27FC236}">
                <a16:creationId xmlns:a16="http://schemas.microsoft.com/office/drawing/2014/main" xmlns="" id="{740008FB-C7FF-48B4-A967-8B342A02B2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2035192"/>
            <a:ext cx="3384376" cy="2689952"/>
          </a:xfrm>
          <a:prstGeom prst="rect">
            <a:avLst/>
          </a:prstGeom>
          <a:noFill/>
          <a:ln>
            <a:noFill/>
          </a:ln>
        </p:spPr>
      </p:pic>
      <p:pic>
        <p:nvPicPr>
          <p:cNvPr id="7" name="Imagen 7">
            <a:extLst>
              <a:ext uri="{FF2B5EF4-FFF2-40B4-BE49-F238E27FC236}">
                <a16:creationId xmlns:a16="http://schemas.microsoft.com/office/drawing/2014/main" xmlns="" id="{5D13C998-3312-418E-AAE4-1F324B6790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751" y="2035192"/>
            <a:ext cx="3935033" cy="2689952"/>
          </a:xfrm>
          <a:prstGeom prst="rect">
            <a:avLst/>
          </a:prstGeom>
          <a:noFill/>
          <a:ln>
            <a:noFill/>
          </a:ln>
        </p:spPr>
      </p:pic>
      <p:pic>
        <p:nvPicPr>
          <p:cNvPr id="3" name="Grafik 2">
            <a:extLst>
              <a:ext uri="{FF2B5EF4-FFF2-40B4-BE49-F238E27FC236}">
                <a16:creationId xmlns:a16="http://schemas.microsoft.com/office/drawing/2014/main" xmlns="" id="{33F63E47-4E7A-475F-970F-02DB794F6B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760" y="261571"/>
            <a:ext cx="1698862" cy="1680594"/>
          </a:xfrm>
          <a:prstGeom prst="rect">
            <a:avLst/>
          </a:prstGeom>
        </p:spPr>
      </p:pic>
    </p:spTree>
    <p:extLst>
      <p:ext uri="{BB962C8B-B14F-4D97-AF65-F5344CB8AC3E}">
        <p14:creationId xmlns:p14="http://schemas.microsoft.com/office/powerpoint/2010/main" val="2423557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BB92678F-F917-419A-8455-CE1876E37EF2}"/>
              </a:ext>
            </a:extLst>
          </p:cNvPr>
          <p:cNvSpPr txBox="1">
            <a:spLocks/>
          </p:cNvSpPr>
          <p:nvPr/>
        </p:nvSpPr>
        <p:spPr>
          <a:xfrm>
            <a:off x="530760" y="2600907"/>
            <a:ext cx="8082480" cy="3924437"/>
          </a:xfrm>
          <a:prstGeom prst="rect">
            <a:avLst/>
          </a:prstGeom>
        </p:spPr>
        <p:txBody>
          <a:bodyPr vert="horz" lIns="91440" tIns="45720" rIns="91440" bIns="45720" rtlCol="0">
            <a:normAutofit lnSpcReduction="10000"/>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s-NI" sz="1800" dirty="0">
              <a:solidFill>
                <a:srgbClr val="000000"/>
              </a:solidFill>
              <a:latin typeface="Arial" panose="020B0604020202020204" pitchFamily="34" charset="0"/>
              <a:ea typeface="Calibri" panose="020F0502020204030204" pitchFamily="34" charset="0"/>
            </a:endParaRPr>
          </a:p>
          <a:p>
            <a:endParaRPr lang="es-NI" sz="1800" dirty="0">
              <a:solidFill>
                <a:srgbClr val="000000"/>
              </a:solidFill>
              <a:latin typeface="Arial" panose="020B0604020202020204" pitchFamily="34" charset="0"/>
              <a:ea typeface="Calibri" panose="020F0502020204030204" pitchFamily="34" charset="0"/>
            </a:endParaRPr>
          </a:p>
          <a:p>
            <a:endParaRPr lang="es-NI" sz="1800" dirty="0">
              <a:solidFill>
                <a:srgbClr val="000000"/>
              </a:solidFill>
              <a:latin typeface="Arial" panose="020B0604020202020204" pitchFamily="34" charset="0"/>
              <a:ea typeface="Calibri" panose="020F0502020204030204" pitchFamily="34" charset="0"/>
            </a:endParaRPr>
          </a:p>
          <a:p>
            <a:endParaRPr lang="es-NI" sz="1800" dirty="0">
              <a:solidFill>
                <a:srgbClr val="000000"/>
              </a:solidFill>
              <a:latin typeface="Arial" panose="020B0604020202020204" pitchFamily="34" charset="0"/>
              <a:ea typeface="Calibri" panose="020F0502020204030204" pitchFamily="34" charset="0"/>
            </a:endParaRPr>
          </a:p>
          <a:p>
            <a:endParaRPr lang="es-NI" sz="1800" dirty="0">
              <a:solidFill>
                <a:srgbClr val="000000"/>
              </a:solidFill>
              <a:latin typeface="Arial" panose="020B0604020202020204" pitchFamily="34" charset="0"/>
              <a:ea typeface="Calibri" panose="020F0502020204030204" pitchFamily="34" charset="0"/>
            </a:endParaRPr>
          </a:p>
          <a:p>
            <a:r>
              <a:rPr lang="es-NI" sz="1800" dirty="0">
                <a:solidFill>
                  <a:srgbClr val="000000"/>
                </a:solidFill>
                <a:latin typeface="Arial" panose="020B0604020202020204" pitchFamily="34" charset="0"/>
                <a:ea typeface="Calibri" panose="020F0502020204030204" pitchFamily="34" charset="0"/>
              </a:rPr>
              <a:t>L</a:t>
            </a:r>
            <a:r>
              <a:rPr lang="es-NI" sz="1800" dirty="0">
                <a:solidFill>
                  <a:srgbClr val="000000"/>
                </a:solidFill>
                <a:effectLst/>
                <a:latin typeface="Arial" panose="020B0604020202020204" pitchFamily="34" charset="0"/>
                <a:ea typeface="Calibri" panose="020F0502020204030204" pitchFamily="34" charset="0"/>
              </a:rPr>
              <a:t>ogrando visitar  más de  70 Sindicatos en los siete distrito de Managua y los departamentos de Rivas, Puesto Fronterizo de Peñas Blanca Fronteras con Costa Rica, Puesto Fronterizo de Guasaule departamento de Chinandega Frontera con Honduras, el Espino en el departamento de Madriz, Puesto Fronterizo de  las Manos en el departamento de Nueva Segovia Frontera con  Honduras  , Puesto Fronterizo San Pancho en el departamento de Rio San Juan Frontera con Costa Rica, de los cuales se  sensibilizaron  a 3,500 trabajadores entre ellos 300 trabajadores en Domicilio. </a:t>
            </a: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dirty="0">
              <a:solidFill>
                <a:srgbClr val="002060"/>
              </a:solidFill>
            </a:endParaRPr>
          </a:p>
          <a:p>
            <a:pPr>
              <a:buFont typeface="Symbol" panose="05050102010706020507" pitchFamily="18" charset="2"/>
              <a:buChar char="-"/>
            </a:pPr>
            <a:endParaRPr lang="en-US" sz="2400" dirty="0"/>
          </a:p>
        </p:txBody>
      </p:sp>
      <p:sp>
        <p:nvSpPr>
          <p:cNvPr id="5" name="Title 1">
            <a:extLst>
              <a:ext uri="{FF2B5EF4-FFF2-40B4-BE49-F238E27FC236}">
                <a16:creationId xmlns:a16="http://schemas.microsoft.com/office/drawing/2014/main" xmlns="" id="{B38DEC0C-1B0C-4F41-93B3-8F856918BC63}"/>
              </a:ext>
            </a:extLst>
          </p:cNvPr>
          <p:cNvSpPr txBox="1">
            <a:spLocks/>
          </p:cNvSpPr>
          <p:nvPr/>
        </p:nvSpPr>
        <p:spPr>
          <a:xfrm>
            <a:off x="2229622" y="612037"/>
            <a:ext cx="6383618" cy="990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US" sz="6000" b="1" dirty="0">
                <a:solidFill>
                  <a:srgbClr val="002060"/>
                </a:solidFill>
              </a:rPr>
              <a:t>CTCP </a:t>
            </a:r>
            <a:r>
              <a:rPr lang="en-US" sz="6000" b="1" dirty="0" smtClean="0">
                <a:solidFill>
                  <a:srgbClr val="002060"/>
                </a:solidFill>
              </a:rPr>
              <a:t>Nicaragua</a:t>
            </a:r>
            <a:endParaRPr lang="en-US" sz="6000" b="1" dirty="0">
              <a:solidFill>
                <a:srgbClr val="002060"/>
              </a:solidFill>
            </a:endParaRPr>
          </a:p>
        </p:txBody>
      </p:sp>
      <p:pic>
        <p:nvPicPr>
          <p:cNvPr id="3" name="Grafik 2">
            <a:extLst>
              <a:ext uri="{FF2B5EF4-FFF2-40B4-BE49-F238E27FC236}">
                <a16:creationId xmlns:a16="http://schemas.microsoft.com/office/drawing/2014/main" xmlns="" id="{4D296826-85FF-4246-A276-931770E3F0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972" y="231037"/>
            <a:ext cx="1771650" cy="1752600"/>
          </a:xfrm>
          <a:prstGeom prst="rect">
            <a:avLst/>
          </a:prstGeom>
        </p:spPr>
      </p:pic>
      <p:pic>
        <p:nvPicPr>
          <p:cNvPr id="10" name="Imagen 8">
            <a:extLst>
              <a:ext uri="{FF2B5EF4-FFF2-40B4-BE49-F238E27FC236}">
                <a16:creationId xmlns:a16="http://schemas.microsoft.com/office/drawing/2014/main" xmlns="" id="{53A3FC00-7170-40B9-9636-E40CAF667AF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4455" y="2276872"/>
            <a:ext cx="3487189" cy="2088231"/>
          </a:xfrm>
          <a:prstGeom prst="rect">
            <a:avLst/>
          </a:prstGeom>
          <a:noFill/>
          <a:ln>
            <a:noFill/>
          </a:ln>
        </p:spPr>
      </p:pic>
      <p:pic>
        <p:nvPicPr>
          <p:cNvPr id="12" name="Imagen 5">
            <a:extLst>
              <a:ext uri="{FF2B5EF4-FFF2-40B4-BE49-F238E27FC236}">
                <a16:creationId xmlns:a16="http://schemas.microsoft.com/office/drawing/2014/main" xmlns="" id="{1E7055FD-7BED-45A8-AADB-5297F8CC1C6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95968" y="2116112"/>
            <a:ext cx="3243579" cy="2248991"/>
          </a:xfrm>
          <a:prstGeom prst="rect">
            <a:avLst/>
          </a:prstGeom>
          <a:noFill/>
          <a:ln>
            <a:noFill/>
          </a:ln>
        </p:spPr>
      </p:pic>
    </p:spTree>
    <p:extLst>
      <p:ext uri="{BB962C8B-B14F-4D97-AF65-F5344CB8AC3E}">
        <p14:creationId xmlns:p14="http://schemas.microsoft.com/office/powerpoint/2010/main" val="67092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dirty="0" smtClean="0"/>
              <a:t>La </a:t>
            </a:r>
            <a:r>
              <a:rPr lang="es-ES" sz="3600" dirty="0" smtClean="0">
                <a:solidFill>
                  <a:srgbClr val="0070C0"/>
                </a:solidFill>
              </a:rPr>
              <a:t>economía es </a:t>
            </a:r>
            <a:r>
              <a:rPr lang="es-ES" sz="3600" dirty="0" smtClean="0">
                <a:solidFill>
                  <a:srgbClr val="00B050"/>
                </a:solidFill>
              </a:rPr>
              <a:t>informal, </a:t>
            </a:r>
            <a:r>
              <a:rPr lang="es-ES" sz="3600" dirty="0" smtClean="0">
                <a:solidFill>
                  <a:srgbClr val="FF0000"/>
                </a:solidFill>
              </a:rPr>
              <a:t>nosotros somos trabajadores </a:t>
            </a:r>
            <a:r>
              <a:rPr lang="es-ES" sz="3600" dirty="0" smtClean="0">
                <a:solidFill>
                  <a:srgbClr val="7030A0"/>
                </a:solidFill>
              </a:rPr>
              <a:t>América latina y el Caribe</a:t>
            </a:r>
            <a:r>
              <a:rPr lang="es-ES" sz="3600" dirty="0" smtClean="0">
                <a:solidFill>
                  <a:srgbClr val="0070C0"/>
                </a:solidFill>
              </a:rPr>
              <a:t> </a:t>
            </a:r>
            <a:endParaRPr lang="es-CL" sz="3600" dirty="0"/>
          </a:p>
        </p:txBody>
      </p:sp>
      <p:pic>
        <p:nvPicPr>
          <p:cNvPr id="4" name="Grafik 5" descr="Ein Bild, das Text enthält.&#10;&#10;Automatisch generierte Beschreibung">
            <a:extLst>
              <a:ext uri="{FF2B5EF4-FFF2-40B4-BE49-F238E27FC236}">
                <a16:creationId xmlns:a16="http://schemas.microsoft.com/office/drawing/2014/main" xmlns="" id="{2BC11718-892B-4BEE-A32E-C4034DCEC8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600200"/>
            <a:ext cx="8352928" cy="4525963"/>
          </a:xfrm>
          <a:prstGeom prst="rect">
            <a:avLst/>
          </a:prstGeom>
        </p:spPr>
      </p:pic>
    </p:spTree>
    <p:extLst>
      <p:ext uri="{BB962C8B-B14F-4D97-AF65-F5344CB8AC3E}">
        <p14:creationId xmlns:p14="http://schemas.microsoft.com/office/powerpoint/2010/main" val="1831998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Versión Popular del Primer Manifiesto de los Trabajadores por Cuenta Propia  de Nicaragua"/>
          <p:cNvPicPr/>
          <p:nvPr/>
        </p:nvPicPr>
        <p:blipFill>
          <a:blip r:embed="rId2">
            <a:extLst>
              <a:ext uri="{28A0092B-C50C-407E-A947-70E740481C1C}">
                <a14:useLocalDpi xmlns:a14="http://schemas.microsoft.com/office/drawing/2010/main" val="0"/>
              </a:ext>
            </a:extLst>
          </a:blip>
          <a:srcRect/>
          <a:stretch>
            <a:fillRect/>
          </a:stretch>
        </p:blipFill>
        <p:spPr bwMode="auto">
          <a:xfrm>
            <a:off x="600075" y="404665"/>
            <a:ext cx="3107830" cy="3024336"/>
          </a:xfrm>
          <a:prstGeom prst="rect">
            <a:avLst/>
          </a:prstGeom>
          <a:noFill/>
          <a:ln>
            <a:noFill/>
          </a:ln>
        </p:spPr>
      </p:pic>
      <p:pic>
        <p:nvPicPr>
          <p:cNvPr id="6" name="5 Imagen" descr="La victoria es nuestra, estamos preparándonos para seguir trabajando para  una nueva transformación, federación de Trabajadores de Moto Taxis de Nicaragua  CTCP-FNT, nacimos para vencer no para ser vencido. #CaminosPazYVictorias  #somofetratranic #SomosFNT #"/>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76467"/>
            <a:ext cx="8064896" cy="2880320"/>
          </a:xfrm>
          <a:prstGeom prst="rect">
            <a:avLst/>
          </a:prstGeom>
          <a:noFill/>
          <a:ln>
            <a:noFill/>
          </a:ln>
        </p:spPr>
      </p:pic>
      <p:pic>
        <p:nvPicPr>
          <p:cNvPr id="7" name="6 Imagen" descr="Confederación de Trabajadores por Cuenta Propia Ctcp-Fnt - Inicio | Facebook"/>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04665"/>
            <a:ext cx="3888432" cy="3024336"/>
          </a:xfrm>
          <a:prstGeom prst="rect">
            <a:avLst/>
          </a:prstGeom>
          <a:noFill/>
          <a:ln>
            <a:noFill/>
          </a:ln>
        </p:spPr>
      </p:pic>
    </p:spTree>
    <p:extLst>
      <p:ext uri="{BB962C8B-B14F-4D97-AF65-F5344CB8AC3E}">
        <p14:creationId xmlns:p14="http://schemas.microsoft.com/office/powerpoint/2010/main" val="412300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2413338"/>
            <a:ext cx="4572000" cy="3416320"/>
          </a:xfrm>
          <a:prstGeom prst="rect">
            <a:avLst/>
          </a:prstGeom>
        </p:spPr>
        <p:txBody>
          <a:bodyPr>
            <a:spAutoFit/>
          </a:bodyPr>
          <a:lstStyle/>
          <a:p>
            <a:r>
              <a:rPr lang="es-ES" sz="2400" dirty="0" smtClean="0"/>
              <a:t>“Somos solidarios entre nosotros, el trabajo nos enseña a ser mejor. Nuestra lucha no tiene fronteras, superaremos cualquier adversidad, venceremos con fuerza la miseria, nada nos podrá detener.“ (Estrofa del Himno de la Confederación de Trabajadores por Cuenta Propia, CTCP, Nicaragua) </a:t>
            </a:r>
            <a:endParaRPr lang="es-CL" sz="2400" dirty="0"/>
          </a:p>
        </p:txBody>
      </p:sp>
    </p:spTree>
    <p:extLst>
      <p:ext uri="{BB962C8B-B14F-4D97-AF65-F5344CB8AC3E}">
        <p14:creationId xmlns:p14="http://schemas.microsoft.com/office/powerpoint/2010/main" val="1564826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FF0000"/>
                </a:solidFill>
              </a:rPr>
              <a:t>CHILE COTRADO</a:t>
            </a:r>
            <a:endParaRPr lang="es-CL" dirty="0">
              <a:solidFill>
                <a:srgbClr val="FF0000"/>
              </a:solidFill>
            </a:endParaRPr>
          </a:p>
        </p:txBody>
      </p:sp>
      <p:sp>
        <p:nvSpPr>
          <p:cNvPr id="3" name="2 Marcador de contenido"/>
          <p:cNvSpPr>
            <a:spLocks noGrp="1"/>
          </p:cNvSpPr>
          <p:nvPr>
            <p:ph sz="half" idx="1"/>
          </p:nvPr>
        </p:nvSpPr>
        <p:spPr/>
        <p:txBody>
          <a:bodyPr>
            <a:normAutofit fontScale="77500" lnSpcReduction="20000"/>
          </a:bodyPr>
          <a:lstStyle/>
          <a:p>
            <a:r>
              <a:rPr lang="es-ES" dirty="0"/>
              <a:t>La mayoría de estas mujeres son trabajadoras por cuenta propia, lo que significa que son </a:t>
            </a:r>
            <a:r>
              <a:rPr lang="es-ES" dirty="0" smtClean="0"/>
              <a:t>auto empleadas </a:t>
            </a:r>
            <a:r>
              <a:rPr lang="es-ES" dirty="0"/>
              <a:t>y son responsables de todos los gastos y el trabajo de llevar sus propios negocios. </a:t>
            </a:r>
            <a:endParaRPr lang="es-ES" dirty="0" smtClean="0"/>
          </a:p>
          <a:p>
            <a:endParaRPr lang="es-ES" dirty="0"/>
          </a:p>
          <a:p>
            <a:r>
              <a:rPr lang="es-ES" dirty="0" smtClean="0"/>
              <a:t>Muchas </a:t>
            </a:r>
            <a:r>
              <a:rPr lang="es-ES" dirty="0"/>
              <a:t>tienen doble jornada al ejercer la venta ambulante de sus propios productos. También existe la tercerización o subcontratación, especialmente en la fabricación de prendas de vestir.</a:t>
            </a:r>
            <a:endParaRPr lang="es-CL" dirty="0"/>
          </a:p>
        </p:txBody>
      </p:sp>
      <p:sp>
        <p:nvSpPr>
          <p:cNvPr id="4" name="3 Marcador de contenido"/>
          <p:cNvSpPr>
            <a:spLocks noGrp="1"/>
          </p:cNvSpPr>
          <p:nvPr>
            <p:ph sz="half" idx="2"/>
          </p:nvPr>
        </p:nvSpPr>
        <p:spPr/>
        <p:txBody>
          <a:bodyPr>
            <a:normAutofit fontScale="77500" lnSpcReduction="20000"/>
          </a:bodyPr>
          <a:lstStyle/>
          <a:p>
            <a:r>
              <a:rPr lang="es-ES" dirty="0"/>
              <a:t>L</a:t>
            </a:r>
            <a:r>
              <a:rPr lang="es-ES" dirty="0" smtClean="0"/>
              <a:t>a</a:t>
            </a:r>
            <a:r>
              <a:rPr lang="es-ES" dirty="0"/>
              <a:t> </a:t>
            </a:r>
            <a:r>
              <a:rPr lang="es-ES" u="sng" dirty="0">
                <a:hlinkClick r:id="rId2"/>
              </a:rPr>
              <a:t>mayoría de trabajadores a domicilio son mujeres</a:t>
            </a:r>
            <a:r>
              <a:rPr lang="es-ES" dirty="0"/>
              <a:t>. La mayoría de ellas tienen que compaginar las responsabilidades familiares (cuidado infantil, cuidado de ancianos) con sus trabajos. </a:t>
            </a:r>
            <a:endParaRPr lang="es-ES" dirty="0" smtClean="0"/>
          </a:p>
          <a:p>
            <a:r>
              <a:rPr lang="es-ES" dirty="0" smtClean="0"/>
              <a:t>También </a:t>
            </a:r>
            <a:r>
              <a:rPr lang="es-ES" dirty="0"/>
              <a:t>pueden tener dificultades para encontrar trabajos fuera de casa debido a su falta de educación o formación, su edad, o por su condición de inmigrante.</a:t>
            </a:r>
            <a:endParaRPr lang="es-CL" dirty="0"/>
          </a:p>
        </p:txBody>
      </p:sp>
    </p:spTree>
    <p:extLst>
      <p:ext uri="{BB962C8B-B14F-4D97-AF65-F5344CB8AC3E}">
        <p14:creationId xmlns:p14="http://schemas.microsoft.com/office/powerpoint/2010/main" val="182195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560840" cy="385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755576" y="4653136"/>
            <a:ext cx="7488832" cy="17064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ES" dirty="0"/>
              <a:t>“Y mis manos son lo único que tengo, y mis manos son lo único que</a:t>
            </a:r>
          </a:p>
          <a:p>
            <a:r>
              <a:rPr lang="es-ES" dirty="0"/>
              <a:t>tengo, si mis manos son lo único que tengo, son mi amor y mi</a:t>
            </a:r>
          </a:p>
          <a:p>
            <a:r>
              <a:rPr lang="es-ES" dirty="0"/>
              <a:t>sustento…“ (Canción, Coordinadora Nacional de Trabajadores en</a:t>
            </a:r>
          </a:p>
          <a:p>
            <a:r>
              <a:rPr lang="es-CL" dirty="0"/>
              <a:t>Domicilio, CONATRADO CHILE).</a:t>
            </a:r>
          </a:p>
        </p:txBody>
      </p:sp>
    </p:spTree>
    <p:extLst>
      <p:ext uri="{BB962C8B-B14F-4D97-AF65-F5344CB8AC3E}">
        <p14:creationId xmlns:p14="http://schemas.microsoft.com/office/powerpoint/2010/main" val="2617900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Estudio del trabajo en domicilio en la cadena del vestuario en Chile  (resumen) | Fundación SOL"/>
          <p:cNvPicPr/>
          <p:nvPr/>
        </p:nvPicPr>
        <p:blipFill>
          <a:blip r:embed="rId2">
            <a:extLst>
              <a:ext uri="{28A0092B-C50C-407E-A947-70E740481C1C}">
                <a14:useLocalDpi xmlns:a14="http://schemas.microsoft.com/office/drawing/2010/main" val="0"/>
              </a:ext>
            </a:extLst>
          </a:blip>
          <a:srcRect/>
          <a:stretch>
            <a:fillRect/>
          </a:stretch>
        </p:blipFill>
        <p:spPr bwMode="auto">
          <a:xfrm>
            <a:off x="683568" y="764704"/>
            <a:ext cx="2857500" cy="2592288"/>
          </a:xfrm>
          <a:prstGeom prst="rect">
            <a:avLst/>
          </a:prstGeom>
          <a:noFill/>
          <a:ln>
            <a:noFill/>
          </a:ln>
        </p:spPr>
      </p:pic>
      <p:pic>
        <p:nvPicPr>
          <p:cNvPr id="6" name="5 Imagen" descr="Universidad Academia de Humanismo Cristiano. Sin lucro, pluralista,  inclusiva. Acreditada 4 años"/>
          <p:cNvPicPr/>
          <p:nvPr/>
        </p:nvPicPr>
        <p:blipFill>
          <a:blip r:embed="rId3">
            <a:extLst>
              <a:ext uri="{28A0092B-C50C-407E-A947-70E740481C1C}">
                <a14:useLocalDpi xmlns:a14="http://schemas.microsoft.com/office/drawing/2010/main" val="0"/>
              </a:ext>
            </a:extLst>
          </a:blip>
          <a:srcRect/>
          <a:stretch>
            <a:fillRect/>
          </a:stretch>
        </p:blipFill>
        <p:spPr bwMode="auto">
          <a:xfrm>
            <a:off x="4067944" y="821854"/>
            <a:ext cx="3979912" cy="2391122"/>
          </a:xfrm>
          <a:prstGeom prst="rect">
            <a:avLst/>
          </a:prstGeom>
          <a:noFill/>
          <a:ln>
            <a:noFill/>
          </a:ln>
        </p:spPr>
      </p:pic>
      <p:pic>
        <p:nvPicPr>
          <p:cNvPr id="7" name="6 Imagen" descr="El desconocido mercado del reciclaje textil en Chile | Diario Financiero"/>
          <p:cNvPicPr/>
          <p:nvPr/>
        </p:nvPicPr>
        <p:blipFill>
          <a:blip r:embed="rId4">
            <a:extLst>
              <a:ext uri="{28A0092B-C50C-407E-A947-70E740481C1C}">
                <a14:useLocalDpi xmlns:a14="http://schemas.microsoft.com/office/drawing/2010/main" val="0"/>
              </a:ext>
            </a:extLst>
          </a:blip>
          <a:srcRect/>
          <a:stretch>
            <a:fillRect/>
          </a:stretch>
        </p:blipFill>
        <p:spPr bwMode="auto">
          <a:xfrm>
            <a:off x="644105" y="3672475"/>
            <a:ext cx="2896963" cy="2389393"/>
          </a:xfrm>
          <a:prstGeom prst="rect">
            <a:avLst/>
          </a:prstGeom>
          <a:noFill/>
          <a:ln>
            <a:noFill/>
          </a:ln>
        </p:spPr>
      </p:pic>
      <p:pic>
        <p:nvPicPr>
          <p:cNvPr id="8" name="7 Imagen" descr="ChileSustentable – Del maniquí a la basura: el alto impacto ambiental de la  moda desechable"/>
          <p:cNvPicPr/>
          <p:nvPr/>
        </p:nvPicPr>
        <p:blipFill>
          <a:blip r:embed="rId5">
            <a:extLst>
              <a:ext uri="{28A0092B-C50C-407E-A947-70E740481C1C}">
                <a14:useLocalDpi xmlns:a14="http://schemas.microsoft.com/office/drawing/2010/main" val="0"/>
              </a:ext>
            </a:extLst>
          </a:blip>
          <a:srcRect/>
          <a:stretch>
            <a:fillRect/>
          </a:stretch>
        </p:blipFill>
        <p:spPr bwMode="auto">
          <a:xfrm>
            <a:off x="4067944" y="3672475"/>
            <a:ext cx="3846562" cy="2383713"/>
          </a:xfrm>
          <a:prstGeom prst="rect">
            <a:avLst/>
          </a:prstGeom>
          <a:noFill/>
          <a:ln>
            <a:noFill/>
          </a:ln>
        </p:spPr>
      </p:pic>
    </p:spTree>
    <p:extLst>
      <p:ext uri="{BB962C8B-B14F-4D97-AF65-F5344CB8AC3E}">
        <p14:creationId xmlns:p14="http://schemas.microsoft.com/office/powerpoint/2010/main" val="3885006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a:extLst>
              <a:ext uri="{FF2B5EF4-FFF2-40B4-BE49-F238E27FC236}">
                <a16:creationId xmlns:arto="http://schemas.microsoft.com/office/word/2006/arto" xmlns:wp="http://schemas.openxmlformats.org/drawingml/2006/wordprocessingDrawing" xmlns:wp14="http://schemas.microsoft.com/office/word/2010/wordprocessingDrawing" xmlns="" xmlns:a16="http://schemas.microsoft.com/office/drawing/2014/main" xmlns:lc="http://schemas.openxmlformats.org/drawingml/2006/lockedCanvas" id="{66B19068-0883-4AC9-9FA2-1EB1350BAC30}"/>
              </a:ext>
            </a:extLst>
          </p:cNvPr>
          <p:cNvPicPr/>
          <p:nvPr/>
        </p:nvPicPr>
        <p:blipFill>
          <a:blip r:embed="rId2"/>
          <a:stretch>
            <a:fillRect/>
          </a:stretch>
        </p:blipFill>
        <p:spPr>
          <a:xfrm>
            <a:off x="539552" y="224644"/>
            <a:ext cx="3384376" cy="3060340"/>
          </a:xfrm>
          <a:prstGeom prst="rect">
            <a:avLst/>
          </a:prstGeom>
        </p:spPr>
      </p:pic>
      <p:pic>
        <p:nvPicPr>
          <p:cNvPr id="3" name="2 Imagen">
            <a:extLst>
              <a:ext uri="{FF2B5EF4-FFF2-40B4-BE49-F238E27FC236}">
                <a16:creationId xmlns:a16="http://schemas.microsoft.com/office/drawing/2014/main" xmlns="" xmlns:lc="http://schemas.openxmlformats.org/drawingml/2006/lockedCanvas" id="{9390C773-5162-4F58-9C22-E6D95BD93518}"/>
              </a:ext>
            </a:extLst>
          </p:cNvPr>
          <p:cNvPicPr/>
          <p:nvPr/>
        </p:nvPicPr>
        <p:blipFill>
          <a:blip r:embed="rId3"/>
          <a:stretch>
            <a:fillRect/>
          </a:stretch>
        </p:blipFill>
        <p:spPr>
          <a:xfrm>
            <a:off x="4499992" y="476672"/>
            <a:ext cx="4003040" cy="2736304"/>
          </a:xfrm>
          <a:prstGeom prst="rect">
            <a:avLst/>
          </a:prstGeom>
        </p:spPr>
      </p:pic>
      <p:sp>
        <p:nvSpPr>
          <p:cNvPr id="4" name="3 Rectángulo"/>
          <p:cNvSpPr/>
          <p:nvPr/>
        </p:nvSpPr>
        <p:spPr>
          <a:xfrm>
            <a:off x="511932" y="3645024"/>
            <a:ext cx="8092516" cy="25922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smtClean="0"/>
              <a:t>Que duro esa nuestro trabajo para poder alcanzar, tener derechos sociales en esta economía neoliberal.</a:t>
            </a:r>
          </a:p>
          <a:p>
            <a:pPr algn="ctr"/>
            <a:r>
              <a:rPr lang="es-ES" dirty="0" smtClean="0"/>
              <a:t>Somos mujeres rebeldes y nadie nos va cambiar, luchamos por derechos de igualdad.</a:t>
            </a:r>
          </a:p>
          <a:p>
            <a:pPr algn="ctr"/>
            <a:r>
              <a:rPr lang="es-ES" dirty="0" smtClean="0"/>
              <a:t>Hoy se abre una luz y la queremos alcanzar, votaremos una carta magna  que va a dar </a:t>
            </a:r>
            <a:r>
              <a:rPr lang="es-ES" smtClean="0"/>
              <a:t>que hablar. </a:t>
            </a:r>
            <a:endParaRPr lang="es-ES" dirty="0" smtClean="0"/>
          </a:p>
          <a:p>
            <a:pPr algn="ctr"/>
            <a:r>
              <a:rPr lang="es-ES" dirty="0" smtClean="0"/>
              <a:t>Porque somos mujeres comprometidas con la democracia y la paz</a:t>
            </a:r>
            <a:endParaRPr lang="es-CL" dirty="0"/>
          </a:p>
        </p:txBody>
      </p:sp>
    </p:spTree>
    <p:extLst>
      <p:ext uri="{BB962C8B-B14F-4D97-AF65-F5344CB8AC3E}">
        <p14:creationId xmlns:p14="http://schemas.microsoft.com/office/powerpoint/2010/main" val="601921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https://www.wiego.org/sites/default/files/IMG_8515%20Group%20photo_0.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704856" cy="3741420"/>
          </a:xfrm>
          <a:prstGeom prst="rect">
            <a:avLst/>
          </a:prstGeom>
          <a:noFill/>
          <a:ln>
            <a:noFill/>
          </a:ln>
        </p:spPr>
      </p:pic>
    </p:spTree>
    <p:extLst>
      <p:ext uri="{BB962C8B-B14F-4D97-AF65-F5344CB8AC3E}">
        <p14:creationId xmlns:p14="http://schemas.microsoft.com/office/powerpoint/2010/main" val="29275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79512" y="889844"/>
            <a:ext cx="8712968" cy="3231654"/>
          </a:xfrm>
          <a:prstGeom prst="rect">
            <a:avLst/>
          </a:prstGeom>
        </p:spPr>
        <p:txBody>
          <a:bodyPr wrap="square">
            <a:spAutoFit/>
          </a:bodyPr>
          <a:lstStyle/>
          <a:p>
            <a:r>
              <a:rPr lang="es-CL" dirty="0"/>
              <a:t>Feliz cumpleaños para todas </a:t>
            </a:r>
            <a:r>
              <a:rPr lang="es-CL" dirty="0" smtClean="0"/>
              <a:t>nosotros </a:t>
            </a:r>
            <a:r>
              <a:rPr lang="es-CL" dirty="0"/>
              <a:t>y </a:t>
            </a:r>
            <a:r>
              <a:rPr lang="es-CL" dirty="0" smtClean="0"/>
              <a:t>nosotras</a:t>
            </a:r>
            <a:endParaRPr lang="es-CL" dirty="0"/>
          </a:p>
          <a:p>
            <a:r>
              <a:rPr lang="es-CL" dirty="0"/>
              <a:t>Somos </a:t>
            </a:r>
            <a:r>
              <a:rPr lang="es-CL" dirty="0" smtClean="0"/>
              <a:t>los  hombres y mujeres más luchadoras </a:t>
            </a:r>
            <a:r>
              <a:rPr lang="es-CL" dirty="0"/>
              <a:t>y </a:t>
            </a:r>
            <a:r>
              <a:rPr lang="es-CL" dirty="0" smtClean="0"/>
              <a:t>emprendedoras </a:t>
            </a:r>
            <a:r>
              <a:rPr lang="es-CL" dirty="0"/>
              <a:t>que conozco </a:t>
            </a:r>
            <a:r>
              <a:rPr lang="es-CL" dirty="0" smtClean="0"/>
              <a:t>todas </a:t>
            </a:r>
            <a:r>
              <a:rPr lang="es-CL" dirty="0"/>
              <a:t>unos ejemplos a seguir. Somos de esta América morena que con fuerza y tesón, vimos que  organizar y luchar todos juntos, significa avanzar y hoy todas juntas gritamos al mundo , </a:t>
            </a:r>
            <a:r>
              <a:rPr lang="es-CL" dirty="0" smtClean="0"/>
              <a:t>entrelácenos </a:t>
            </a:r>
            <a:r>
              <a:rPr lang="es-CL" dirty="0"/>
              <a:t>nuestras manos, para salir a visibilizar  por </a:t>
            </a:r>
            <a:r>
              <a:rPr lang="es-CL" dirty="0" smtClean="0"/>
              <a:t>estos hombres y  </a:t>
            </a:r>
            <a:r>
              <a:rPr lang="es-CL" dirty="0"/>
              <a:t>mujeres que trabajan en su </a:t>
            </a:r>
            <a:r>
              <a:rPr lang="es-CL" dirty="0" smtClean="0"/>
              <a:t>hogar. Somos el Trabajo en Domicilio que queremos formalizar y tener todos los derechos para luchar por la igualdad.</a:t>
            </a:r>
          </a:p>
          <a:p>
            <a:endParaRPr lang="es-CL" dirty="0"/>
          </a:p>
          <a:p>
            <a:r>
              <a:rPr lang="es-CL" sz="2000" b="1" dirty="0"/>
              <a:t>H</a:t>
            </a:r>
            <a:r>
              <a:rPr lang="es-CL" dirty="0"/>
              <a:t>umildemente cumplimos nuestro primer </a:t>
            </a:r>
            <a:r>
              <a:rPr lang="es-CL" dirty="0" smtClean="0"/>
              <a:t>año de vida , con amistad y cariño para avanzar </a:t>
            </a:r>
            <a:endParaRPr lang="es-CL" dirty="0"/>
          </a:p>
          <a:p>
            <a:r>
              <a:rPr lang="es-CL" sz="2000" b="1" dirty="0" smtClean="0"/>
              <a:t>N</a:t>
            </a:r>
            <a:r>
              <a:rPr lang="es-CL" dirty="0" smtClean="0"/>
              <a:t>osotras </a:t>
            </a:r>
            <a:r>
              <a:rPr lang="es-CL" dirty="0"/>
              <a:t>unidas como hermanas y hermanos  de nuestra  América Latina y el Caribe.</a:t>
            </a:r>
          </a:p>
          <a:p>
            <a:r>
              <a:rPr lang="es-CL" sz="2000" b="1" dirty="0"/>
              <a:t>I</a:t>
            </a:r>
            <a:r>
              <a:rPr lang="es-CL" dirty="0"/>
              <a:t>nvisibles por mucho tiempo y hoy ya saben y nos conocen  y damos que hablar. </a:t>
            </a:r>
          </a:p>
        </p:txBody>
      </p:sp>
      <p:sp>
        <p:nvSpPr>
          <p:cNvPr id="5" name="AutoShape 2" descr="Nuestras manos unidas - Condición Fís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6" name="AutoShape 4" descr="Nuestras manos unidas - Condición Físic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8" name="AutoShape 6" descr="Nuestras manos unidas - Condición Físic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9" name="AutoShape 8" descr="Nuestras manos unidas - Condición Físic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sp>
        <p:nvSpPr>
          <p:cNvPr id="10" name="AutoShape 10" descr="Manos Unidas denuncia que el crecimiento de África no repercute en sus  habitante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1" name="10 Imagen" descr="Manos unidas personas juntas en unidad colaboración de grupo empresarial concepto de equipo Vector Premium "/>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221088"/>
            <a:ext cx="5610225" cy="2457450"/>
          </a:xfrm>
          <a:prstGeom prst="rect">
            <a:avLst/>
          </a:prstGeom>
          <a:noFill/>
          <a:ln>
            <a:noFill/>
          </a:ln>
        </p:spPr>
      </p:pic>
    </p:spTree>
    <p:extLst>
      <p:ext uri="{BB962C8B-B14F-4D97-AF65-F5344CB8AC3E}">
        <p14:creationId xmlns:p14="http://schemas.microsoft.com/office/powerpoint/2010/main" val="306295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00B050"/>
                </a:solidFill>
              </a:rPr>
              <a:t>B</a:t>
            </a:r>
            <a:r>
              <a:rPr lang="es-ES" dirty="0" smtClean="0">
                <a:solidFill>
                  <a:schemeClr val="accent1"/>
                </a:solidFill>
              </a:rPr>
              <a:t>R</a:t>
            </a:r>
            <a:r>
              <a:rPr lang="es-ES" dirty="0" smtClean="0">
                <a:solidFill>
                  <a:schemeClr val="accent2"/>
                </a:solidFill>
              </a:rPr>
              <a:t>A</a:t>
            </a:r>
            <a:r>
              <a:rPr lang="es-ES" dirty="0" smtClean="0">
                <a:solidFill>
                  <a:srgbClr val="7030A0"/>
                </a:solidFill>
              </a:rPr>
              <a:t>S</a:t>
            </a:r>
            <a:r>
              <a:rPr lang="es-ES" dirty="0" smtClean="0">
                <a:solidFill>
                  <a:schemeClr val="accent6"/>
                </a:solidFill>
              </a:rPr>
              <a:t>I</a:t>
            </a:r>
            <a:r>
              <a:rPr lang="es-ES" dirty="0" smtClean="0">
                <a:solidFill>
                  <a:srgbClr val="FF0000"/>
                </a:solidFill>
              </a:rPr>
              <a:t>L</a:t>
            </a:r>
            <a:endParaRPr lang="es-CL" dirty="0">
              <a:solidFill>
                <a:srgbClr val="00B050"/>
              </a:solidFill>
            </a:endParaRPr>
          </a:p>
        </p:txBody>
      </p:sp>
      <p:sp>
        <p:nvSpPr>
          <p:cNvPr id="3" name="2 Marcador de contenido"/>
          <p:cNvSpPr>
            <a:spLocks noGrp="1"/>
          </p:cNvSpPr>
          <p:nvPr>
            <p:ph sz="half" idx="1"/>
          </p:nvPr>
        </p:nvSpPr>
        <p:spPr/>
        <p:txBody>
          <a:bodyPr>
            <a:normAutofit fontScale="62500" lnSpcReduction="20000"/>
          </a:bodyPr>
          <a:lstStyle/>
          <a:p>
            <a:r>
              <a:rPr lang="es-ES" dirty="0" smtClean="0"/>
              <a:t>Las </a:t>
            </a:r>
            <a:r>
              <a:rPr lang="es-ES" dirty="0"/>
              <a:t>condiciones de mujeres que se fueron insertando en trabajos más precarios, producto de la falta de respuestas en materia de políticas de corresponsabilidad de los cuidados</a:t>
            </a:r>
            <a:r>
              <a:rPr lang="es-ES" dirty="0" smtClean="0"/>
              <a:t>.</a:t>
            </a:r>
          </a:p>
          <a:p>
            <a:endParaRPr lang="es-ES" dirty="0"/>
          </a:p>
          <a:p>
            <a:r>
              <a:rPr lang="es-ES" dirty="0" smtClean="0"/>
              <a:t>Estas </a:t>
            </a:r>
            <a:r>
              <a:rPr lang="es-ES" dirty="0"/>
              <a:t>trabajadoras buscaron respuestas en el trabajo remoto y en las plataformas de trabajo. </a:t>
            </a:r>
            <a:endParaRPr lang="es-ES" dirty="0" smtClean="0"/>
          </a:p>
          <a:p>
            <a:endParaRPr lang="es-ES" dirty="0"/>
          </a:p>
          <a:p>
            <a:r>
              <a:rPr lang="es-ES" dirty="0" smtClean="0"/>
              <a:t>La </a:t>
            </a:r>
            <a:r>
              <a:rPr lang="es-ES" dirty="0"/>
              <a:t>sobrecarga de trabajo doméstico y de cuidados no remunerados limita las posibilidades de inserción en empleos con jornadas laborales </a:t>
            </a:r>
            <a:r>
              <a:rPr lang="es-ES" dirty="0" smtClean="0"/>
              <a:t>extra domésticas</a:t>
            </a:r>
            <a:endParaRPr lang="es-CL" dirty="0"/>
          </a:p>
        </p:txBody>
      </p:sp>
      <p:sp>
        <p:nvSpPr>
          <p:cNvPr id="4" name="3 Marcador de contenido"/>
          <p:cNvSpPr>
            <a:spLocks noGrp="1"/>
          </p:cNvSpPr>
          <p:nvPr>
            <p:ph sz="half" idx="2"/>
          </p:nvPr>
        </p:nvSpPr>
        <p:spPr/>
        <p:txBody>
          <a:bodyPr>
            <a:normAutofit fontScale="62500" lnSpcReduction="20000"/>
          </a:bodyPr>
          <a:lstStyle/>
          <a:p>
            <a:r>
              <a:rPr lang="es-ES" dirty="0"/>
              <a:t> De esta manera, la inserción de mujeres en plataformas de trabajo menos visibles – por no estar “en la calle” – es notoria porque habilita la combinación de tiempos y tareas – remuneradas y no remuneradas – en el hogar, pero, al mismo tiempo, las encasilla en sectores que les fueran socialmente asignados</a:t>
            </a:r>
            <a:r>
              <a:rPr lang="es-ES" dirty="0" smtClean="0"/>
              <a:t>.</a:t>
            </a:r>
          </a:p>
          <a:p>
            <a:r>
              <a:rPr lang="es-ES" dirty="0" smtClean="0"/>
              <a:t> </a:t>
            </a:r>
            <a:r>
              <a:rPr lang="es-ES" dirty="0"/>
              <a:t>Esta realidad requiere de nuevas estrategias políticas y sindicales a fin de darles visibilidad y representatividad en las organizaciones</a:t>
            </a:r>
            <a:r>
              <a:rPr lang="es-ES" dirty="0" smtClean="0"/>
              <a:t>.</a:t>
            </a:r>
          </a:p>
          <a:p>
            <a:endParaRPr lang="es-ES" dirty="0"/>
          </a:p>
          <a:p>
            <a:r>
              <a:rPr lang="es-ES" dirty="0"/>
              <a:t>trabajo; capitalismo de plataformas; mujeres; precarización; sindicatos</a:t>
            </a:r>
            <a:endParaRPr lang="es-CL" dirty="0"/>
          </a:p>
        </p:txBody>
      </p:sp>
    </p:spTree>
    <p:extLst>
      <p:ext uri="{BB962C8B-B14F-4D97-AF65-F5344CB8AC3E}">
        <p14:creationId xmlns:p14="http://schemas.microsoft.com/office/powerpoint/2010/main" val="48120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379203A-3079-4A84-A2BD-BE96FA7C072C}"/>
              </a:ext>
            </a:extLst>
          </p:cNvPr>
          <p:cNvSpPr txBox="1">
            <a:spLocks/>
          </p:cNvSpPr>
          <p:nvPr/>
        </p:nvSpPr>
        <p:spPr>
          <a:xfrm>
            <a:off x="2627784" y="332656"/>
            <a:ext cx="6138264" cy="990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US" sz="4400" b="1" dirty="0">
                <a:solidFill>
                  <a:srgbClr val="002060"/>
                </a:solidFill>
              </a:rPr>
              <a:t>ATEMDO BRASIL </a:t>
            </a:r>
          </a:p>
        </p:txBody>
      </p:sp>
      <p:sp>
        <p:nvSpPr>
          <p:cNvPr id="9" name="Content Placeholder 2">
            <a:extLst>
              <a:ext uri="{FF2B5EF4-FFF2-40B4-BE49-F238E27FC236}">
                <a16:creationId xmlns:a16="http://schemas.microsoft.com/office/drawing/2014/main" xmlns="" id="{BB92678F-F917-419A-8455-CE1876E37EF2}"/>
              </a:ext>
            </a:extLst>
          </p:cNvPr>
          <p:cNvSpPr txBox="1">
            <a:spLocks/>
          </p:cNvSpPr>
          <p:nvPr/>
        </p:nvSpPr>
        <p:spPr>
          <a:xfrm>
            <a:off x="467544" y="4869160"/>
            <a:ext cx="8145696" cy="165618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dirty="0">
              <a:solidFill>
                <a:srgbClr val="002060"/>
              </a:solidFill>
            </a:endParaRPr>
          </a:p>
          <a:p>
            <a:pPr>
              <a:buFont typeface="Symbol" panose="05050102010706020507" pitchFamily="18" charset="2"/>
              <a:buChar char="-"/>
            </a:pPr>
            <a:endParaRPr lang="en-US" sz="2400" dirty="0"/>
          </a:p>
        </p:txBody>
      </p:sp>
      <p:pic>
        <p:nvPicPr>
          <p:cNvPr id="4" name="Grafik 3">
            <a:extLst>
              <a:ext uri="{FF2B5EF4-FFF2-40B4-BE49-F238E27FC236}">
                <a16:creationId xmlns:a16="http://schemas.microsoft.com/office/drawing/2014/main" xmlns="" id="{D248EF05-AB99-40E4-BED9-E6F1F28C6E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760" y="283614"/>
            <a:ext cx="1618704" cy="1605196"/>
          </a:xfrm>
          <a:prstGeom prst="rect">
            <a:avLst/>
          </a:prstGeom>
        </p:spPr>
      </p:pic>
      <p:pic>
        <p:nvPicPr>
          <p:cNvPr id="5" name="Imagem 24" descr="Uma imagem contendo foto, pessoa, diferente, mulher&#10;&#10;Descrição gerada automaticamente">
            <a:extLst>
              <a:ext uri="{FF2B5EF4-FFF2-40B4-BE49-F238E27FC236}">
                <a16:creationId xmlns:a16="http://schemas.microsoft.com/office/drawing/2014/main" xmlns="" id="{1E296AF5-27D2-4C5D-901E-429BB6578A07}"/>
              </a:ext>
            </a:extLst>
          </p:cNvPr>
          <p:cNvPicPr/>
          <p:nvPr/>
        </p:nvPicPr>
        <p:blipFill rotWithShape="1">
          <a:blip r:embed="rId4" cstate="print">
            <a:extLst>
              <a:ext uri="{28A0092B-C50C-407E-A947-70E740481C1C}">
                <a14:useLocalDpi xmlns:a14="http://schemas.microsoft.com/office/drawing/2010/main" val="0"/>
              </a:ext>
            </a:extLst>
          </a:blip>
          <a:srcRect l="2765" t="2304" r="2980" b="2748"/>
          <a:stretch/>
        </p:blipFill>
        <p:spPr bwMode="auto">
          <a:xfrm>
            <a:off x="3094824" y="1611288"/>
            <a:ext cx="5504552" cy="4914056"/>
          </a:xfrm>
          <a:prstGeom prst="rect">
            <a:avLst/>
          </a:prstGeom>
          <a:ln>
            <a:noFill/>
          </a:ln>
          <a:extLst>
            <a:ext uri="{53640926-AAD7-44D8-BBD7-CCE9431645EC}">
              <a14:shadowObscured xmlns:a14="http://schemas.microsoft.com/office/drawing/2010/main"/>
            </a:ext>
          </a:extLst>
        </p:spPr>
      </p:pic>
      <p:sp>
        <p:nvSpPr>
          <p:cNvPr id="3" name="Textfeld 2">
            <a:extLst>
              <a:ext uri="{FF2B5EF4-FFF2-40B4-BE49-F238E27FC236}">
                <a16:creationId xmlns:a16="http://schemas.microsoft.com/office/drawing/2014/main" xmlns="" id="{E43F2E17-9257-49EE-A4E1-4CB8948A18EF}"/>
              </a:ext>
            </a:extLst>
          </p:cNvPr>
          <p:cNvSpPr txBox="1"/>
          <p:nvPr/>
        </p:nvSpPr>
        <p:spPr>
          <a:xfrm>
            <a:off x="482416" y="2139466"/>
            <a:ext cx="2433400" cy="5539978"/>
          </a:xfrm>
          <a:prstGeom prst="rect">
            <a:avLst/>
          </a:prstGeom>
          <a:noFill/>
        </p:spPr>
        <p:txBody>
          <a:bodyPr wrap="square" rtlCol="0">
            <a:spAutoFit/>
          </a:bodyPr>
          <a:lstStyle/>
          <a:p>
            <a:r>
              <a:rPr lang="es-ES" sz="2400" dirty="0" smtClean="0"/>
              <a:t>Con trabajo y tesón se mantiene la organización</a:t>
            </a:r>
            <a:endParaRPr lang="es-CL" sz="2400" dirty="0" smtClean="0"/>
          </a:p>
          <a:p>
            <a:endParaRPr lang="pt-BR" sz="2400" dirty="0">
              <a:solidFill>
                <a:schemeClr val="bg1"/>
              </a:solidFill>
              <a:latin typeface="Calibri" panose="020F0502020204030204" pitchFamily="34" charset="0"/>
              <a:ea typeface="Calibri" panose="020F0502020204030204" pitchFamily="34" charset="0"/>
            </a:endParaRPr>
          </a:p>
          <a:p>
            <a:r>
              <a:rPr lang="es-ES" sz="2400" dirty="0" smtClean="0"/>
              <a:t>Unidad y solidaridad para Avanzar y emprender.</a:t>
            </a:r>
            <a:endParaRPr lang="es-CL" sz="2400" dirty="0" smtClean="0"/>
          </a:p>
          <a:p>
            <a:r>
              <a:rPr lang="es-ES" sz="2400" dirty="0" smtClean="0">
                <a:solidFill>
                  <a:srgbClr val="FF0000"/>
                </a:solidFill>
              </a:rPr>
              <a:t>Economía Solidaria  ATEMDO</a:t>
            </a:r>
            <a:r>
              <a:rPr lang="pt-BR" sz="2400" dirty="0" smtClean="0">
                <a:solidFill>
                  <a:schemeClr val="bg1"/>
                </a:solidFill>
                <a:latin typeface="Calibri" panose="020F0502020204030204" pitchFamily="34" charset="0"/>
                <a:ea typeface="Calibri" panose="020F0502020204030204" pitchFamily="34" charset="0"/>
              </a:rPr>
              <a:t> </a:t>
            </a:r>
            <a:r>
              <a:rPr lang="pt-BR" sz="2400" dirty="0">
                <a:solidFill>
                  <a:schemeClr val="bg1"/>
                </a:solidFill>
                <a:latin typeface="Calibri" panose="020F0502020204030204" pitchFamily="34" charset="0"/>
                <a:ea typeface="Calibri" panose="020F0502020204030204" pitchFamily="34" charset="0"/>
              </a:rPr>
              <a:t>Osasco-</a:t>
            </a:r>
            <a:r>
              <a:rPr lang="pt-BR" sz="2400" dirty="0">
                <a:solidFill>
                  <a:schemeClr val="bg1"/>
                </a:solidFill>
                <a:effectLst/>
                <a:latin typeface="Calibri" panose="020F0502020204030204" pitchFamily="34" charset="0"/>
                <a:ea typeface="Calibri" panose="020F0502020204030204" pitchFamily="34" charset="0"/>
              </a:rPr>
              <a:t>São Paulo, El Salvador, Aracati. </a:t>
            </a:r>
          </a:p>
          <a:p>
            <a:r>
              <a:rPr lang="pt-BR" sz="1800" dirty="0">
                <a:solidFill>
                  <a:schemeClr val="bg1"/>
                </a:solidFill>
                <a:effectLst/>
                <a:latin typeface="Calibri" panose="020F0502020204030204" pitchFamily="34" charset="0"/>
                <a:ea typeface="Calibri" panose="020F0502020204030204" pitchFamily="34" charset="0"/>
              </a:rPr>
              <a:t> </a:t>
            </a:r>
            <a:endParaRPr lang="de-DE" dirty="0">
              <a:solidFill>
                <a:schemeClr val="bg1"/>
              </a:solidFill>
            </a:endParaRPr>
          </a:p>
        </p:txBody>
      </p:sp>
    </p:spTree>
    <p:extLst>
      <p:ext uri="{BB962C8B-B14F-4D97-AF65-F5344CB8AC3E}">
        <p14:creationId xmlns:p14="http://schemas.microsoft.com/office/powerpoint/2010/main" val="315924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a:solidFill>
                  <a:srgbClr val="FF0000"/>
                </a:solidFill>
              </a:rPr>
              <a:t>C</a:t>
            </a:r>
            <a:r>
              <a:rPr lang="es-ES" dirty="0" smtClean="0">
                <a:solidFill>
                  <a:srgbClr val="FF0000"/>
                </a:solidFill>
              </a:rPr>
              <a:t>HILE</a:t>
            </a:r>
            <a:endParaRPr lang="es-CL" dirty="0">
              <a:solidFill>
                <a:srgbClr val="FF0000"/>
              </a:solidFill>
            </a:endParaRPr>
          </a:p>
        </p:txBody>
      </p:sp>
      <p:sp>
        <p:nvSpPr>
          <p:cNvPr id="5" name="4 Marcador de contenido"/>
          <p:cNvSpPr>
            <a:spLocks noGrp="1"/>
          </p:cNvSpPr>
          <p:nvPr>
            <p:ph sz="half" idx="1"/>
          </p:nvPr>
        </p:nvSpPr>
        <p:spPr/>
        <p:txBody>
          <a:bodyPr/>
          <a:lstStyle/>
          <a:p>
            <a:endParaRPr lang="es-CL"/>
          </a:p>
        </p:txBody>
      </p:sp>
      <p:sp>
        <p:nvSpPr>
          <p:cNvPr id="6" name="5 Marcador de contenido"/>
          <p:cNvSpPr>
            <a:spLocks noGrp="1"/>
          </p:cNvSpPr>
          <p:nvPr>
            <p:ph sz="half" idx="2"/>
          </p:nvPr>
        </p:nvSpPr>
        <p:spPr/>
        <p:txBody>
          <a:bodyPr/>
          <a:lstStyle/>
          <a:p>
            <a:endParaRPr lang="es-CL"/>
          </a:p>
        </p:txBody>
      </p:sp>
    </p:spTree>
    <p:extLst>
      <p:ext uri="{BB962C8B-B14F-4D97-AF65-F5344CB8AC3E}">
        <p14:creationId xmlns:p14="http://schemas.microsoft.com/office/powerpoint/2010/main" val="183060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r>
              <a:rPr lang="es-ES" dirty="0" smtClean="0">
                <a:solidFill>
                  <a:schemeClr val="accent2"/>
                </a:solidFill>
              </a:rPr>
              <a:t>P</a:t>
            </a:r>
            <a:r>
              <a:rPr lang="es-ES" dirty="0" smtClean="0">
                <a:solidFill>
                  <a:srgbClr val="92D050"/>
                </a:solidFill>
              </a:rPr>
              <a:t>E</a:t>
            </a:r>
            <a:r>
              <a:rPr lang="es-ES" dirty="0" smtClean="0">
                <a:solidFill>
                  <a:schemeClr val="accent1"/>
                </a:solidFill>
              </a:rPr>
              <a:t>R</a:t>
            </a:r>
            <a:r>
              <a:rPr lang="es-ES" dirty="0" smtClean="0">
                <a:solidFill>
                  <a:schemeClr val="accent6">
                    <a:lumMod val="50000"/>
                  </a:schemeClr>
                </a:solidFill>
              </a:rPr>
              <a:t>U</a:t>
            </a:r>
            <a:endParaRPr lang="es-CL" dirty="0">
              <a:solidFill>
                <a:schemeClr val="accent2"/>
              </a:solidFill>
            </a:endParaRPr>
          </a:p>
        </p:txBody>
      </p:sp>
      <p:sp>
        <p:nvSpPr>
          <p:cNvPr id="9" name="8 Marcador de contenido"/>
          <p:cNvSpPr>
            <a:spLocks noGrp="1"/>
          </p:cNvSpPr>
          <p:nvPr>
            <p:ph sz="half" idx="1"/>
          </p:nvPr>
        </p:nvSpPr>
        <p:spPr/>
        <p:txBody>
          <a:bodyPr>
            <a:normAutofit fontScale="85000" lnSpcReduction="20000"/>
          </a:bodyPr>
          <a:lstStyle/>
          <a:p>
            <a:r>
              <a:rPr lang="es-ES" i="1" dirty="0" smtClean="0"/>
              <a:t>El papel del Perú en la división internacional del trabajo es la condición estructural por la existencia de la precariedad laboral en el país. </a:t>
            </a:r>
          </a:p>
          <a:p>
            <a:endParaRPr lang="es-ES" i="1" dirty="0"/>
          </a:p>
          <a:p>
            <a:r>
              <a:rPr lang="es-ES" i="1" dirty="0" smtClean="0"/>
              <a:t>En un nivel más concreto, la precariedad laboral es la expresión de la estructura económica y empresarial del país. </a:t>
            </a:r>
          </a:p>
          <a:p>
            <a:endParaRPr lang="es-CL" dirty="0"/>
          </a:p>
        </p:txBody>
      </p:sp>
      <p:sp>
        <p:nvSpPr>
          <p:cNvPr id="10" name="9 Marcador de contenido"/>
          <p:cNvSpPr>
            <a:spLocks noGrp="1"/>
          </p:cNvSpPr>
          <p:nvPr>
            <p:ph sz="half" idx="2"/>
          </p:nvPr>
        </p:nvSpPr>
        <p:spPr/>
        <p:txBody>
          <a:bodyPr>
            <a:normAutofit fontScale="85000" lnSpcReduction="20000"/>
          </a:bodyPr>
          <a:lstStyle/>
          <a:p>
            <a:r>
              <a:rPr lang="es-ES" i="1" dirty="0"/>
              <a:t>Una estructura económica que depende en gran medida de los sectores no transables y una estructura empresarial dominada por microempresas, no permiten la erradicación de las condiciones laborales precarias, ya que el crecimiento económico depende del progreso económico en el extranjero y la precariedad es la fuente de ganancias de las microempresas.</a:t>
            </a:r>
            <a:endParaRPr lang="es-CL" dirty="0"/>
          </a:p>
        </p:txBody>
      </p:sp>
    </p:spTree>
    <p:extLst>
      <p:ext uri="{BB962C8B-B14F-4D97-AF65-F5344CB8AC3E}">
        <p14:creationId xmlns:p14="http://schemas.microsoft.com/office/powerpoint/2010/main" val="348097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379203A-3079-4A84-A2BD-BE96FA7C072C}"/>
              </a:ext>
            </a:extLst>
          </p:cNvPr>
          <p:cNvSpPr txBox="1">
            <a:spLocks/>
          </p:cNvSpPr>
          <p:nvPr/>
        </p:nvSpPr>
        <p:spPr>
          <a:xfrm>
            <a:off x="2627784" y="332656"/>
            <a:ext cx="6138264" cy="990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US" sz="4400" b="1" dirty="0">
                <a:solidFill>
                  <a:srgbClr val="002060"/>
                </a:solidFill>
              </a:rPr>
              <a:t>RENATTA PERU 2020</a:t>
            </a:r>
          </a:p>
        </p:txBody>
      </p:sp>
      <p:sp>
        <p:nvSpPr>
          <p:cNvPr id="9" name="Content Placeholder 2">
            <a:extLst>
              <a:ext uri="{FF2B5EF4-FFF2-40B4-BE49-F238E27FC236}">
                <a16:creationId xmlns:a16="http://schemas.microsoft.com/office/drawing/2014/main" xmlns="" id="{BB92678F-F917-419A-8455-CE1876E37EF2}"/>
              </a:ext>
            </a:extLst>
          </p:cNvPr>
          <p:cNvSpPr txBox="1">
            <a:spLocks/>
          </p:cNvSpPr>
          <p:nvPr/>
        </p:nvSpPr>
        <p:spPr>
          <a:xfrm>
            <a:off x="467544" y="4869160"/>
            <a:ext cx="8145696" cy="165618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dirty="0">
              <a:solidFill>
                <a:srgbClr val="002060"/>
              </a:solidFill>
            </a:endParaRPr>
          </a:p>
          <a:p>
            <a:pPr>
              <a:buFont typeface="Symbol" panose="05050102010706020507" pitchFamily="18" charset="2"/>
              <a:buChar char="-"/>
            </a:pPr>
            <a:endParaRPr lang="en-US" sz="2400" dirty="0"/>
          </a:p>
        </p:txBody>
      </p:sp>
      <p:pic>
        <p:nvPicPr>
          <p:cNvPr id="3" name="Grafik 2" descr="Ein Bild, das Text, ClipArt, Screenshot, Visitenkarte enthält.&#10;&#10;Automatisch generierte Beschreibung">
            <a:extLst>
              <a:ext uri="{FF2B5EF4-FFF2-40B4-BE49-F238E27FC236}">
                <a16:creationId xmlns:a16="http://schemas.microsoft.com/office/drawing/2014/main" xmlns="" id="{2F4A312C-A88F-429B-8F91-3C2B5EBC1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220837"/>
            <a:ext cx="2304255" cy="1174749"/>
          </a:xfrm>
          <a:prstGeom prst="rect">
            <a:avLst/>
          </a:prstGeom>
        </p:spPr>
      </p:pic>
      <p:pic>
        <p:nvPicPr>
          <p:cNvPr id="4" name="Grafik 3" descr="Ein Bild, das draußen, Gebäude, Boden, Rock enthält.&#10;&#10;Automatisch generierte Beschreibung">
            <a:extLst>
              <a:ext uri="{FF2B5EF4-FFF2-40B4-BE49-F238E27FC236}">
                <a16:creationId xmlns:a16="http://schemas.microsoft.com/office/drawing/2014/main" xmlns="" id="{FDBE3860-CD57-460F-919E-06A8834ED6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3" t="18634" r="9004" b="17489"/>
          <a:stretch/>
        </p:blipFill>
        <p:spPr>
          <a:xfrm>
            <a:off x="322236" y="1596855"/>
            <a:ext cx="1974668" cy="2863881"/>
          </a:xfrm>
          <a:prstGeom prst="rect">
            <a:avLst/>
          </a:prstGeom>
        </p:spPr>
      </p:pic>
      <p:pic>
        <p:nvPicPr>
          <p:cNvPr id="7" name="Grafik 6">
            <a:extLst>
              <a:ext uri="{FF2B5EF4-FFF2-40B4-BE49-F238E27FC236}">
                <a16:creationId xmlns:a16="http://schemas.microsoft.com/office/drawing/2014/main" xmlns="" id="{05718159-F80E-475A-90ED-14B4E9284E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01" r="14474" b="6015"/>
          <a:stretch/>
        </p:blipFill>
        <p:spPr>
          <a:xfrm>
            <a:off x="2044965" y="4114388"/>
            <a:ext cx="1826913" cy="2460334"/>
          </a:xfrm>
          <a:prstGeom prst="rect">
            <a:avLst/>
          </a:prstGeom>
        </p:spPr>
      </p:pic>
      <p:pic>
        <p:nvPicPr>
          <p:cNvPr id="13" name="Grafik 12" descr="Ein Bild, das Person enthält.&#10;&#10;Automatisch generierte Beschreibung">
            <a:extLst>
              <a:ext uri="{FF2B5EF4-FFF2-40B4-BE49-F238E27FC236}">
                <a16:creationId xmlns:a16="http://schemas.microsoft.com/office/drawing/2014/main" xmlns="" id="{6D4C94BD-CE12-4AC7-802A-08850A446D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7768" y="4144765"/>
            <a:ext cx="1799685" cy="2399580"/>
          </a:xfrm>
          <a:prstGeom prst="rect">
            <a:avLst/>
          </a:prstGeom>
        </p:spPr>
      </p:pic>
      <p:pic>
        <p:nvPicPr>
          <p:cNvPr id="15" name="Grafik 14" descr="Ein Bild, das draußen, Person, Boden enthält.&#10;&#10;Automatisch generierte Beschreibung">
            <a:extLst>
              <a:ext uri="{FF2B5EF4-FFF2-40B4-BE49-F238E27FC236}">
                <a16:creationId xmlns:a16="http://schemas.microsoft.com/office/drawing/2014/main" xmlns="" id="{81685D59-D4EA-4F6C-AC0D-B4DD374976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496" t="16401" r="17006"/>
          <a:stretch/>
        </p:blipFill>
        <p:spPr>
          <a:xfrm>
            <a:off x="6551837" y="1565704"/>
            <a:ext cx="2354734" cy="2715282"/>
          </a:xfrm>
          <a:prstGeom prst="rect">
            <a:avLst/>
          </a:prstGeom>
        </p:spPr>
      </p:pic>
      <p:pic>
        <p:nvPicPr>
          <p:cNvPr id="11" name="Grafik 10" descr="Ein Bild, das draußen, Person, Boden, Baum enthält.&#10;&#10;Automatisch generierte Beschreibung">
            <a:extLst>
              <a:ext uri="{FF2B5EF4-FFF2-40B4-BE49-F238E27FC236}">
                <a16:creationId xmlns:a16="http://schemas.microsoft.com/office/drawing/2014/main" xmlns="" id="{33D44BBB-8470-4307-B7F6-509E90413B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547" y="4094703"/>
            <a:ext cx="1567747" cy="2460334"/>
          </a:xfrm>
          <a:prstGeom prst="rect">
            <a:avLst/>
          </a:prstGeom>
        </p:spPr>
      </p:pic>
      <p:sp>
        <p:nvSpPr>
          <p:cNvPr id="16" name="Textfeld 15">
            <a:extLst>
              <a:ext uri="{FF2B5EF4-FFF2-40B4-BE49-F238E27FC236}">
                <a16:creationId xmlns:a16="http://schemas.microsoft.com/office/drawing/2014/main" xmlns="" id="{1D5AF696-D744-44AD-9738-C66099CA3B80}"/>
              </a:ext>
            </a:extLst>
          </p:cNvPr>
          <p:cNvSpPr txBox="1"/>
          <p:nvPr/>
        </p:nvSpPr>
        <p:spPr>
          <a:xfrm>
            <a:off x="2296904" y="1636048"/>
            <a:ext cx="4147304" cy="461665"/>
          </a:xfrm>
          <a:prstGeom prst="rect">
            <a:avLst/>
          </a:prstGeom>
          <a:noFill/>
        </p:spPr>
        <p:txBody>
          <a:bodyPr wrap="square" rtlCol="0">
            <a:spAutoFit/>
          </a:bodyPr>
          <a:lstStyle/>
          <a:p>
            <a:pPr algn="ctr"/>
            <a:r>
              <a:rPr lang="de-DE" sz="2400" b="1" dirty="0" smtClean="0">
                <a:solidFill>
                  <a:schemeClr val="bg1"/>
                </a:solidFill>
              </a:rPr>
              <a:t>Solidaridade </a:t>
            </a:r>
            <a:r>
              <a:rPr lang="de-DE" sz="2400" b="1" dirty="0">
                <a:solidFill>
                  <a:schemeClr val="bg1"/>
                </a:solidFill>
              </a:rPr>
              <a:t>RENATTA. </a:t>
            </a:r>
          </a:p>
        </p:txBody>
      </p:sp>
      <p:pic>
        <p:nvPicPr>
          <p:cNvPr id="12" name="11 Imagen" descr="https://www.grupoverona.pe/wp-content/uploads/2019/01/informalidad.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5" y="1539876"/>
            <a:ext cx="4248473" cy="2465188"/>
          </a:xfrm>
          <a:prstGeom prst="rect">
            <a:avLst/>
          </a:prstGeom>
          <a:noFill/>
          <a:ln>
            <a:noFill/>
          </a:ln>
        </p:spPr>
      </p:pic>
    </p:spTree>
    <p:extLst>
      <p:ext uri="{BB962C8B-B14F-4D97-AF65-F5344CB8AC3E}">
        <p14:creationId xmlns:p14="http://schemas.microsoft.com/office/powerpoint/2010/main" val="261859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E379203A-3079-4A84-A2BD-BE96FA7C072C}"/>
              </a:ext>
            </a:extLst>
          </p:cNvPr>
          <p:cNvSpPr txBox="1">
            <a:spLocks/>
          </p:cNvSpPr>
          <p:nvPr/>
        </p:nvSpPr>
        <p:spPr>
          <a:xfrm>
            <a:off x="2627784" y="332656"/>
            <a:ext cx="6138264" cy="99060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8000" kern="1200" spc="-120" baseline="0">
                <a:solidFill>
                  <a:srgbClr val="FFFFFF"/>
                </a:solidFill>
                <a:latin typeface="+mj-lt"/>
                <a:ea typeface="+mj-ea"/>
                <a:cs typeface="+mj-cs"/>
              </a:defRPr>
            </a:lvl1pPr>
          </a:lstStyle>
          <a:p>
            <a:pPr algn="ctr"/>
            <a:r>
              <a:rPr lang="en-US" sz="4400" b="1" dirty="0">
                <a:solidFill>
                  <a:srgbClr val="002060"/>
                </a:solidFill>
              </a:rPr>
              <a:t>RENATTA PERU 2020</a:t>
            </a:r>
          </a:p>
        </p:txBody>
      </p:sp>
      <p:sp>
        <p:nvSpPr>
          <p:cNvPr id="9" name="Content Placeholder 2">
            <a:extLst>
              <a:ext uri="{FF2B5EF4-FFF2-40B4-BE49-F238E27FC236}">
                <a16:creationId xmlns:a16="http://schemas.microsoft.com/office/drawing/2014/main" xmlns="" id="{BB92678F-F917-419A-8455-CE1876E37EF2}"/>
              </a:ext>
            </a:extLst>
          </p:cNvPr>
          <p:cNvSpPr txBox="1">
            <a:spLocks/>
          </p:cNvSpPr>
          <p:nvPr/>
        </p:nvSpPr>
        <p:spPr>
          <a:xfrm>
            <a:off x="467544" y="4869160"/>
            <a:ext cx="8145696" cy="165618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bg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tx1">
                    <a:lumMod val="85000"/>
                    <a:lumOff val="15000"/>
                  </a:schemeClr>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tx1">
                    <a:lumMod val="85000"/>
                    <a:lumOff val="15000"/>
                  </a:schemeClr>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endParaRPr lang="en-US" sz="2400" b="1" dirty="0">
              <a:solidFill>
                <a:srgbClr val="002060"/>
              </a:solidFill>
            </a:endParaRPr>
          </a:p>
          <a:p>
            <a:endParaRPr lang="en-US" sz="2400" b="1" dirty="0">
              <a:solidFill>
                <a:srgbClr val="002060"/>
              </a:solidFill>
            </a:endParaRPr>
          </a:p>
          <a:p>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b="1" dirty="0">
              <a:solidFill>
                <a:srgbClr val="002060"/>
              </a:solidFill>
            </a:endParaRPr>
          </a:p>
          <a:p>
            <a:pPr>
              <a:buFont typeface="Symbol" panose="05050102010706020507" pitchFamily="18" charset="2"/>
              <a:buChar char="-"/>
            </a:pPr>
            <a:endParaRPr lang="en-US" sz="2400" dirty="0">
              <a:solidFill>
                <a:srgbClr val="002060"/>
              </a:solidFill>
            </a:endParaRPr>
          </a:p>
          <a:p>
            <a:pPr>
              <a:buFont typeface="Symbol" panose="05050102010706020507" pitchFamily="18" charset="2"/>
              <a:buChar char="-"/>
            </a:pPr>
            <a:endParaRPr lang="en-US" sz="2400" dirty="0"/>
          </a:p>
        </p:txBody>
      </p:sp>
      <p:pic>
        <p:nvPicPr>
          <p:cNvPr id="3" name="Grafik 2" descr="Ein Bild, das Text, ClipArt, Screenshot, Visitenkarte enthält.&#10;&#10;Automatisch generierte Beschreibung">
            <a:extLst>
              <a:ext uri="{FF2B5EF4-FFF2-40B4-BE49-F238E27FC236}">
                <a16:creationId xmlns:a16="http://schemas.microsoft.com/office/drawing/2014/main" xmlns="" id="{2F4A312C-A88F-429B-8F91-3C2B5EBC1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220837"/>
            <a:ext cx="2304255" cy="1174749"/>
          </a:xfrm>
          <a:prstGeom prst="rect">
            <a:avLst/>
          </a:prstGeom>
        </p:spPr>
      </p:pic>
      <p:pic>
        <p:nvPicPr>
          <p:cNvPr id="4" name="Grafik 3" descr="Ein Bild, das draußen, Gebäude, Boden, Rock enthält.&#10;&#10;Automatisch generierte Beschreibung">
            <a:extLst>
              <a:ext uri="{FF2B5EF4-FFF2-40B4-BE49-F238E27FC236}">
                <a16:creationId xmlns:a16="http://schemas.microsoft.com/office/drawing/2014/main" xmlns="" id="{FDBE3860-CD57-460F-919E-06A8834ED6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773" t="18634" r="9004" b="17489"/>
          <a:stretch/>
        </p:blipFill>
        <p:spPr>
          <a:xfrm>
            <a:off x="322236" y="1596855"/>
            <a:ext cx="1974668" cy="2863881"/>
          </a:xfrm>
          <a:prstGeom prst="rect">
            <a:avLst/>
          </a:prstGeom>
        </p:spPr>
      </p:pic>
      <p:pic>
        <p:nvPicPr>
          <p:cNvPr id="7" name="Grafik 6">
            <a:extLst>
              <a:ext uri="{FF2B5EF4-FFF2-40B4-BE49-F238E27FC236}">
                <a16:creationId xmlns:a16="http://schemas.microsoft.com/office/drawing/2014/main" xmlns="" id="{05718159-F80E-475A-90ED-14B4E9284E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7601" r="14474" b="6015"/>
          <a:stretch/>
        </p:blipFill>
        <p:spPr>
          <a:xfrm>
            <a:off x="2044965" y="4114388"/>
            <a:ext cx="1826913" cy="2460334"/>
          </a:xfrm>
          <a:prstGeom prst="rect">
            <a:avLst/>
          </a:prstGeom>
        </p:spPr>
      </p:pic>
      <p:pic>
        <p:nvPicPr>
          <p:cNvPr id="13" name="Grafik 12" descr="Ein Bild, das Person enthält.&#10;&#10;Automatisch generierte Beschreibung">
            <a:extLst>
              <a:ext uri="{FF2B5EF4-FFF2-40B4-BE49-F238E27FC236}">
                <a16:creationId xmlns:a16="http://schemas.microsoft.com/office/drawing/2014/main" xmlns="" id="{6D4C94BD-CE12-4AC7-802A-08850A446D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7768" y="4144765"/>
            <a:ext cx="1799685" cy="2399580"/>
          </a:xfrm>
          <a:prstGeom prst="rect">
            <a:avLst/>
          </a:prstGeom>
        </p:spPr>
      </p:pic>
      <p:pic>
        <p:nvPicPr>
          <p:cNvPr id="15" name="Grafik 14" descr="Ein Bild, das draußen, Person, Boden enthält.&#10;&#10;Automatisch generierte Beschreibung">
            <a:extLst>
              <a:ext uri="{FF2B5EF4-FFF2-40B4-BE49-F238E27FC236}">
                <a16:creationId xmlns:a16="http://schemas.microsoft.com/office/drawing/2014/main" xmlns="" id="{81685D59-D4EA-4F6C-AC0D-B4DD374976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496" t="16401" r="17006"/>
          <a:stretch/>
        </p:blipFill>
        <p:spPr>
          <a:xfrm>
            <a:off x="6551837" y="1565704"/>
            <a:ext cx="2354734" cy="2715282"/>
          </a:xfrm>
          <a:prstGeom prst="rect">
            <a:avLst/>
          </a:prstGeom>
        </p:spPr>
      </p:pic>
      <p:pic>
        <p:nvPicPr>
          <p:cNvPr id="11" name="Grafik 10" descr="Ein Bild, das draußen, Person, Boden, Baum enthält.&#10;&#10;Automatisch generierte Beschreibung">
            <a:extLst>
              <a:ext uri="{FF2B5EF4-FFF2-40B4-BE49-F238E27FC236}">
                <a16:creationId xmlns:a16="http://schemas.microsoft.com/office/drawing/2014/main" xmlns="" id="{33D44BBB-8470-4307-B7F6-509E90413B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91547" y="4094703"/>
            <a:ext cx="1567747" cy="2460334"/>
          </a:xfrm>
          <a:prstGeom prst="rect">
            <a:avLst/>
          </a:prstGeom>
        </p:spPr>
      </p:pic>
      <p:sp>
        <p:nvSpPr>
          <p:cNvPr id="16" name="Textfeld 15">
            <a:extLst>
              <a:ext uri="{FF2B5EF4-FFF2-40B4-BE49-F238E27FC236}">
                <a16:creationId xmlns:a16="http://schemas.microsoft.com/office/drawing/2014/main" xmlns="" id="{1D5AF696-D744-44AD-9738-C66099CA3B80}"/>
              </a:ext>
            </a:extLst>
          </p:cNvPr>
          <p:cNvSpPr txBox="1"/>
          <p:nvPr/>
        </p:nvSpPr>
        <p:spPr>
          <a:xfrm>
            <a:off x="2296904" y="1636048"/>
            <a:ext cx="4147304" cy="2308324"/>
          </a:xfrm>
          <a:prstGeom prst="rect">
            <a:avLst/>
          </a:prstGeom>
          <a:noFill/>
        </p:spPr>
        <p:txBody>
          <a:bodyPr wrap="square" rtlCol="0">
            <a:spAutoFit/>
          </a:bodyPr>
          <a:lstStyle/>
          <a:p>
            <a:r>
              <a:rPr lang="es-CL" sz="2400" dirty="0"/>
              <a:t>Fortalecimiento de la organización de trabajo en domicilio y la solidaridad en medio de las condiciones de vida y las condicione s de trabajo</a:t>
            </a:r>
          </a:p>
        </p:txBody>
      </p:sp>
    </p:spTree>
    <p:extLst>
      <p:ext uri="{BB962C8B-B14F-4D97-AF65-F5344CB8AC3E}">
        <p14:creationId xmlns:p14="http://schemas.microsoft.com/office/powerpoint/2010/main" val="26185984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1769</TotalTime>
  <Words>1262</Words>
  <Application>Microsoft Office PowerPoint</Application>
  <PresentationFormat>Presentación en pantalla (4:3)</PresentationFormat>
  <Paragraphs>113</Paragraphs>
  <Slides>26</Slides>
  <Notes>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Primer Aniversario de HNI</vt:lpstr>
      <vt:lpstr>La economía es informal, nosotros somos trabajadores América latina y el Caribe </vt:lpstr>
      <vt:lpstr>Presentación de PowerPoint</vt:lpstr>
      <vt:lpstr>BRASIL</vt:lpstr>
      <vt:lpstr>Presentación de PowerPoint</vt:lpstr>
      <vt:lpstr>CHILE</vt:lpstr>
      <vt:lpstr>PERU</vt:lpstr>
      <vt:lpstr>Presentación de PowerPoint</vt:lpstr>
      <vt:lpstr>Presentación de PowerPoint</vt:lpstr>
      <vt:lpstr>Presentación de PowerPoint</vt:lpstr>
      <vt:lpstr>URUGUAY</vt:lpstr>
      <vt:lpstr>Presentación de PowerPoint</vt:lpstr>
      <vt:lpstr>Presentación de PowerPoint</vt:lpstr>
      <vt:lpstr>EL SALVADOR </vt:lpstr>
      <vt:lpstr>Presentación de PowerPoint</vt:lpstr>
      <vt:lpstr>Presentación de PowerPoint</vt:lpstr>
      <vt:lpstr>NICARAGUA </vt:lpstr>
      <vt:lpstr>Presentación de PowerPoint</vt:lpstr>
      <vt:lpstr>Presentación de PowerPoint</vt:lpstr>
      <vt:lpstr>Presentación de PowerPoint</vt:lpstr>
      <vt:lpstr>Presentación de PowerPoint</vt:lpstr>
      <vt:lpstr>CHILE COTRADO</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Aniversario de HNI</dc:title>
  <dc:creator>USUARIO</dc:creator>
  <cp:lastModifiedBy>USUARIO</cp:lastModifiedBy>
  <cp:revision>23</cp:revision>
  <dcterms:created xsi:type="dcterms:W3CDTF">2022-06-13T17:22:09Z</dcterms:created>
  <dcterms:modified xsi:type="dcterms:W3CDTF">2022-06-14T22:51:38Z</dcterms:modified>
</cp:coreProperties>
</file>